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9.xml" ContentType="application/vnd.openxmlformats-officedocument.presentationml.notesSlide+xml"/>
  <Override PartName="/ppt/slideMasters/slideMaster6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</p:sldMasterIdLst>
  <p:notesMasterIdLst>
    <p:notesMasterId r:id="rId18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custDataLst>
    <p:tags r:id="rId19"/>
  </p:custDataLst>
  <p:defaultTextStyle>
    <a:defPPr>
      <a:defRPr lang="en-GB"/>
    </a:defPPr>
    <a:lvl1pPr algn="l" defTabSz="46672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6672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6672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6672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6672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tags" Target="tags/tag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717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6672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DAA060D-69B4-457A-BB85-2B9ED9BA17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77EAB89-0873-4B03-8798-53F5E5668B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0A6A1C0-9576-41D9-9378-0448D56220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C8B0F3E-A76B-4561-ADEF-C7E7A386CE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D60642-A6F4-462C-A395-F28AF55D87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B9ED475-DA2B-4644-9130-C87C529D124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905D8F1-2ECA-40AC-B172-A990BC2378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9B574E-4D45-47D2-B9BC-95ACB59F122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0CD9DEF-0DAB-45F5-A4B3-A654F99158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089FC8D-0094-420C-BE42-4D075C7706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36603D-A170-491D-9E65-DFC52C8542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5C8AA6C-C565-44A8-9244-DAC615B7D1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3C639B-405C-491A-89EB-15D779A839D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6C69E27-CF44-41C3-B645-CE17168983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72920FB-2C25-43AF-A1B8-B180B7D496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599E4D-4052-4183-B455-EB2AC68F3D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71238D3-E2D2-4F48-97A4-DB98E14366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373AEA-D072-4909-8FBA-BC62C32AA6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2C9E933-3B92-4BD8-94BA-D5BFDC0DE7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F2895F6-86E6-4D75-A6DA-219C7509AF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FBA0624-59D0-4397-B5D5-F94DC6BDFA8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2CEBBAA-4A49-47C5-B151-256C3424154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D1CA5C4-48AB-45D2-9631-3A37A9F3AC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3E0A71F-2D5B-40E3-A507-51900BD3AF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77D7ED1-FCFD-431B-B9D6-2E24E72499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4D2F3E3-44F6-4F01-96E4-FD7E5AA71D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8456A5E-676D-4FE7-8A9C-AFAC7F82725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D6D9832-7F8D-4405-A4CC-0284B0EF54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9209B4-CD4C-47AC-9BB9-ECB026ADBC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6D31B86-87F8-4FB8-8A22-EAB0CB9C28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AC49EA0-1668-484F-91F3-BAE02A1CFB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05AADCD-FE0F-429C-8A68-89D331151C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C2B0191-8EBF-4F38-9EFF-D2AEA3FF83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4040DDD-7FC8-4E60-848E-3D3DD12D2B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5855F5E-DD14-43EE-9B34-7B83554745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75FE9D6-1910-43ED-A4B1-9495CE0A10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193FF8-96EF-4F53-A053-88AF853B97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8CF245-1E58-4A8A-B99F-2ED0637C23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FB742EE-956C-430B-87AE-C0A18016C2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6ADA443-C1D5-4B17-BBF7-851BD7978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8FC8DB5-E0FA-4C0B-95D0-0F4D64E2AD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32ED32A-6F35-4E57-9D5F-69147DB4E4A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6CB97E9-9303-4122-B28E-FCE3016EBF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CBE6A9-AF35-4079-8C13-6D617CF425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24E11E2-5FE1-4392-98D0-851DF6A15D4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AEDCD1C-9603-4033-90FF-2A8886C22F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05E4FAC-6599-4D47-BD54-66DECD508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D34D4A7-E89A-4791-991C-7431C56B4B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14773E-F917-4140-9951-83F650F4D2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81DAB1-B455-40A9-9359-7480B47B69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1788807-821C-4407-A516-06B302313B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316562-1777-4684-B6B2-3E1244545BE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A0E0A70-90A2-43B0-9A33-9867075DE9F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F70D24-AD55-4638-82B4-3C76A83AED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6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5613" y="1600200"/>
            <a:ext cx="3657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A5E1229-4C65-42FB-AAB6-532206FEDF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2552165-CFAC-4DE1-BA62-B10727A33F1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438FDDB-21CE-47CE-A781-7CCC0CB483A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5F41491-BFAA-4561-B388-1EC6A4F76F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700CB7C-4F41-4B17-83A4-66C08C086F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4A78E2-7DF4-4092-B417-770CF6B11FD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BAA17D-406E-41BA-8756-E7FF6120C7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9D26900-822A-4652-8F15-66188004F05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057900" y="274638"/>
            <a:ext cx="1865313" cy="58499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48300" cy="58499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61FAD0D-2183-4F67-B689-A49A2C7429B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CB2138D-0FBD-4423-B9D5-3B29C81D66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568462-707D-4DE8-8660-0299A8278CC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F87876A-74AA-4661-B477-D921207C1BA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65271 0 0"/>
              <a:gd name="G1" fmla="*/ 1 0 51712"/>
              <a:gd name="G2" fmla="+- 1 0 0"/>
              <a:gd name="G3" fmla="+- 1065 0 0"/>
              <a:gd name="G4" fmla="*/ 1 16385 2"/>
              <a:gd name="G5" fmla="*/ 1 31069 34464"/>
              <a:gd name="G6" fmla="+- 8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 w="9525" cap="flat">
            <a:noFill/>
            <a:round/>
            <a:headEnd/>
            <a:tailEnd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16385 2"/>
              <a:gd name="G5" fmla="+- 1 0 0"/>
              <a:gd name="G6" fmla="+- 8 0 0"/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>
            <a:noFill/>
            <a:round/>
            <a:headEnd/>
            <a:tailEnd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Segoe UI" charset="0"/>
              </a:defRPr>
            </a:lvl1pPr>
          </a:lstStyle>
          <a:p>
            <a:fld id="{71DDB436-90D4-496D-B5FA-FD431078415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18181"/>
            </a:gs>
            <a:gs pos="100000">
              <a:srgbClr val="2B2B2B"/>
            </a:gs>
          </a:gsLst>
          <a:lin ang="216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65271 0 0"/>
              <a:gd name="G1" fmla="*/ 1 0 51712"/>
              <a:gd name="G2" fmla="+- 1 0 0"/>
              <a:gd name="G3" fmla="+- 1065 0 0"/>
              <a:gd name="G4" fmla="*/ 1 16385 2"/>
              <a:gd name="G5" fmla="*/ 1 31069 34464"/>
              <a:gd name="G6" fmla="+- 8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 w="9525" cap="flat">
            <a:noFill/>
            <a:round/>
            <a:headEnd/>
            <a:tailEnd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0" name="Freeform 2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16385 2"/>
              <a:gd name="G5" fmla="+- 1 0 0"/>
              <a:gd name="G6" fmla="+- 8 0 0"/>
              <a:gd name="T0" fmla="*/ 3038475 w 1914"/>
              <a:gd name="T1" fmla="*/ 14258 h 4329"/>
              <a:gd name="T2" fmla="*/ 3038475 w 1914"/>
              <a:gd name="T3" fmla="*/ 6858000 h 4329"/>
              <a:gd name="T4" fmla="*/ 323850 w 1914"/>
              <a:gd name="T5" fmla="*/ 6854832 h 4329"/>
              <a:gd name="T6" fmla="*/ 0 w 1914"/>
              <a:gd name="T7" fmla="*/ 0 h 4329"/>
              <a:gd name="T8" fmla="*/ 3038475 w 1914"/>
              <a:gd name="T9" fmla="*/ 14258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>
            <a:noFill/>
            <a:round/>
            <a:headEnd/>
            <a:tailEnd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68313" algn="l"/>
                <a:tab pos="936625" algn="l"/>
                <a:tab pos="1404938" algn="l"/>
                <a:tab pos="1873250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68313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E18C7E32-98A4-49E3-9B44-CCED1200F9A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18181"/>
            </a:gs>
            <a:gs pos="100000">
              <a:srgbClr val="2B2B2B"/>
            </a:gs>
          </a:gsLst>
          <a:lin ang="216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65271 0 0"/>
              <a:gd name="G1" fmla="*/ 1 0 51712"/>
              <a:gd name="G2" fmla="+- 1 0 0"/>
              <a:gd name="G3" fmla="+- 1065 0 0"/>
              <a:gd name="G4" fmla="*/ 1 16385 2"/>
              <a:gd name="G5" fmla="*/ 1 31069 34464"/>
              <a:gd name="G6" fmla="+- 8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 w="9525" cap="flat">
            <a:noFill/>
            <a:round/>
            <a:headEnd/>
            <a:tailEnd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Freeform 2"/>
          <p:cNvSpPr>
            <a:spLocks noChangeArrowheads="1"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16385 2"/>
              <a:gd name="G5" fmla="+- 1 0 0"/>
              <a:gd name="G6" fmla="+- 8 0 0"/>
              <a:gd name="T0" fmla="*/ 3038475 w 1914"/>
              <a:gd name="T1" fmla="*/ 14258 h 4329"/>
              <a:gd name="T2" fmla="*/ 3038475 w 1914"/>
              <a:gd name="T3" fmla="*/ 6858000 h 4329"/>
              <a:gd name="T4" fmla="*/ 323850 w 1914"/>
              <a:gd name="T5" fmla="*/ 6854832 h 4329"/>
              <a:gd name="T6" fmla="*/ 0 w 1914"/>
              <a:gd name="T7" fmla="*/ 0 h 4329"/>
              <a:gd name="T8" fmla="*/ 3038475 w 1914"/>
              <a:gd name="T9" fmla="*/ 14258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>
            <a:noFill/>
            <a:round/>
            <a:headEnd/>
            <a:tailEnd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68313" algn="l"/>
                <a:tab pos="936625" algn="l"/>
                <a:tab pos="1404938" algn="l"/>
                <a:tab pos="1873250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68313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169E0D87-0510-42C4-82D5-B897F878A56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68313" algn="l"/>
                <a:tab pos="936625" algn="l"/>
                <a:tab pos="1404938" algn="l"/>
                <a:tab pos="1873250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68313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C4342840-96A4-4E7A-96C0-14E6E37D184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Freeform 1"/>
          <p:cNvSpPr>
            <a:spLocks noChangeArrowheads="1"/>
          </p:cNvSpPr>
          <p:nvPr/>
        </p:nvSpPr>
        <p:spPr bwMode="auto">
          <a:xfrm>
            <a:off x="0" y="4751388"/>
            <a:ext cx="9144000" cy="2112962"/>
          </a:xfrm>
          <a:custGeom>
            <a:avLst/>
            <a:gdLst>
              <a:gd name="G0" fmla="+- 65271 0 0"/>
              <a:gd name="G1" fmla="*/ 1 0 51712"/>
              <a:gd name="G2" fmla="+- 1 0 0"/>
              <a:gd name="G3" fmla="+- 1065 0 0"/>
              <a:gd name="G4" fmla="*/ 1 16385 2"/>
              <a:gd name="G5" fmla="*/ 1 31069 34464"/>
              <a:gd name="G6" fmla="+- 8 0 0"/>
              <a:gd name="T0" fmla="*/ 0 w 5760"/>
              <a:gd name="T1" fmla="*/ 1066 h 1331"/>
              <a:gd name="T2" fmla="*/ 0 w 5760"/>
              <a:gd name="T3" fmla="*/ 1331 h 1331"/>
              <a:gd name="T4" fmla="*/ 5760 w 5760"/>
              <a:gd name="T5" fmla="*/ 1331 h 1331"/>
              <a:gd name="T6" fmla="*/ 5760 w 5760"/>
              <a:gd name="T7" fmla="*/ 0 h 1331"/>
              <a:gd name="T8" fmla="*/ 0 w 5760"/>
              <a:gd name="T9" fmla="*/ 1066 h 1331"/>
              <a:gd name="T10" fmla="*/ 0 w 5760"/>
              <a:gd name="T11" fmla="*/ 0 h 1331"/>
              <a:gd name="T12" fmla="*/ 5760 w 5760"/>
              <a:gd name="T13" fmla="*/ 1331 h 13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rgbClr val="7C7C7C">
              <a:alpha val="45000"/>
            </a:srgbClr>
          </a:solidFill>
          <a:ln w="9525" cap="flat">
            <a:noFill/>
            <a:round/>
            <a:headEnd/>
            <a:tailEnd/>
          </a:ln>
          <a:effectLst>
            <a:outerShdw dist="44280" dir="162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Freeform 2"/>
          <p:cNvSpPr>
            <a:spLocks noChangeArrowheads="1"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G0" fmla="+- 1 0 0"/>
              <a:gd name="G1" fmla="+- 1 0 0"/>
              <a:gd name="G2" fmla="+- 1 0 0"/>
              <a:gd name="G3" fmla="+- 1 0 0"/>
              <a:gd name="G4" fmla="*/ 1 16385 2"/>
              <a:gd name="G5" fmla="+- 1 0 0"/>
              <a:gd name="G6" fmla="+- 8 0 0"/>
              <a:gd name="T0" fmla="*/ 1828800 w 1914"/>
              <a:gd name="T1" fmla="*/ 14258 h 4329"/>
              <a:gd name="T2" fmla="*/ 1828800 w 1914"/>
              <a:gd name="T3" fmla="*/ 6858000 h 4329"/>
              <a:gd name="T4" fmla="*/ 194919 w 1914"/>
              <a:gd name="T5" fmla="*/ 6854832 h 4329"/>
              <a:gd name="T6" fmla="*/ 0 w 1914"/>
              <a:gd name="T7" fmla="*/ 0 h 4329"/>
              <a:gd name="T8" fmla="*/ 1828800 w 1914"/>
              <a:gd name="T9" fmla="*/ 14258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rgbClr val="595959">
              <a:alpha val="39999"/>
            </a:srgbClr>
          </a:solidFill>
          <a:ln w="9525" cap="flat">
            <a:noFill/>
            <a:round/>
            <a:headEnd/>
            <a:tailEnd/>
          </a:ln>
          <a:effectLst>
            <a:outerShdw dist="50760" dir="10800000" algn="ctr" rotWithShape="0">
              <a:srgbClr val="000000">
                <a:alpha val="4503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68313" algn="l"/>
                <a:tab pos="936625" algn="l"/>
                <a:tab pos="1404938" algn="l"/>
                <a:tab pos="1873250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8156575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68313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2742DB09-4408-4B3E-A822-92B3553CBACF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46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466013" cy="11414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45720" tIns="46800" rIns="4572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7466013" cy="4524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421438"/>
            <a:ext cx="21320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68313" algn="l"/>
                <a:tab pos="936625" algn="l"/>
                <a:tab pos="1404938" algn="l"/>
                <a:tab pos="1873250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ru-RU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3124200" y="6421438"/>
            <a:ext cx="2895600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8153400" y="6421438"/>
            <a:ext cx="760413" cy="363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68313" algn="l"/>
              </a:tabLst>
              <a:defRPr sz="1000">
                <a:solidFill>
                  <a:srgbClr val="A3B4B8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92313727-358A-4FC3-AEDA-4B2EF06DD3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2pPr>
      <a:lvl3pPr marL="1143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3pPr>
      <a:lvl4pPr marL="1600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4pPr>
      <a:lvl5pPr marL="20574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5pPr>
      <a:lvl6pPr marL="25146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6pPr>
      <a:lvl7pPr marL="29718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7pPr>
      <a:lvl8pPr marL="34290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8pPr>
      <a:lvl9pPr marL="3886200" indent="-228600" algn="l" defTabSz="46672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FFFFFF"/>
          </a:solidFill>
          <a:latin typeface="Franklin Gothic Book" charset="0"/>
          <a:ea typeface="Microsoft YaHei" charset="-122"/>
        </a:defRPr>
      </a:lvl9pPr>
    </p:titleStyle>
    <p:bodyStyle>
      <a:lvl1pPr marL="342900" indent="-342900" algn="l" defTabSz="46672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0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6672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FFFFFF"/>
          </a:solidFill>
          <a:latin typeface="+mn-lt"/>
          <a:ea typeface="+mn-ea"/>
        </a:defRPr>
      </a:lvl2pPr>
      <a:lvl3pPr marL="1143000" indent="-228600" algn="l" defTabSz="466725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6672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.jpeg"/><Relationship Id="rId7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3" Type="http://schemas.openxmlformats.org/officeDocument/2006/relationships/image" Target="../media/image1.jpeg"/><Relationship Id="rId7" Type="http://schemas.openxmlformats.org/officeDocument/2006/relationships/image" Target="../media/image2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86117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 b="1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     КУЛЬТУРНЫХ РАСТЕНИЙ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ПРИРОДОВЕДЕНИЕ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5 КЛАСС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УЧИТЕЛЬ ЛАЗАРЕВИЧ ИРИНА ГЕННАДЬЕВНА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БОУ Г.ОМСКА «СОШ №31 С УИОП»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9461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100">
                <a:solidFill>
                  <a:srgbClr val="A3171E"/>
                </a:solidFill>
              </a:rPr>
              <a:t>http://www.odnoklassniki.ru/dk?cmd=PopLayerPhoto&amp;st.layer.cmd=PopLayerViewAltGroupPhotoStickyOuter&amp;st.layer.revNav=off&amp;st.layer.showNav=on&amp;st.layer.photoThread=on&amp;st.layer.type=GROUP&amp;st.layer.navStartPhotoId=554435732938&amp;st.layer.photoId=554435732938&amp;st.layer.happening=off&amp;st.layer.se=off&amp;st.layer.limitedUi=false&amp;st.cmd=altGroupPhotos&amp;st.directLink=on&amp;st.referenceName=garden.ideas&amp;st.groupId=fojplpwpcbqdmerrkff0rvhrptdcoojezqbpkv&amp;st.page=1&amp;st</a:t>
            </a:r>
            <a:r>
              <a:rPr lang="en-US" sz="1200">
                <a:solidFill>
                  <a:srgbClr val="A3171E"/>
                </a:solidFill>
              </a:rPr>
              <a:t>._aid=Groups_Photo_Stream_openPhoto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– груша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714375"/>
            <a:ext cx="9144000" cy="1371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imgurl=http://upload.wikimedia.org/wikipedia/commons/c/c9/Brassica_oleracea2.jpg&amp;imgrefurl=http://ru.wikipedia.org/wiki/%25D0%259A%25D0%25B0%25D0%25BF%25D1%2583%25D1%2581%25D1%2582%25D0%25B0_%25D0%25BE%25D0%25B3%25D0%25BE%25D1%2580%25D0%25BE%25D0%25B4%25D0%25BD%25D0%25B0%25D1%258F&amp;h=199&amp;w=253&amp;tbnid=6pb7Xo0WbFHxjM:&amp;tbnh=157&amp;tbnw=200&amp;zoom=1&amp;usg=__N8FuxW2Ey3ajx3f21mGlM0GYeU8%3D&amp;docid=E7GHXQBR9ENh_M&amp;itg=1&amp;sa=X&amp;ei=y5AgU4PQIoqD4AT5ioGwBw&amp;ved=0CJABEPwdMAo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капуста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1643063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sa=X&amp;espv=2&amp;es_sm=122&amp;biw=1366&amp;bih=610&amp;tbm=isch&amp;tbnid=0H7N9WJqAdN_MM%3A&amp;imgrefurl=http%3A%2F%2Fmiragro.com%2Fvyrashchivanie-pomidorov.html&amp;docid=XkMaU7ITaRWeFM&amp;imgurl=http%3A%2F%2Fmiragro.com%2Fsites%2Fdefault%2Ffiles%2Fimagecache%2Flightbox%2Ffotoinstory%2Fvyrashchivanie_pomidorov.jpg&amp;w=800&amp;h=533&amp;ei=3ZIgU9P7HomG4gT1ioHQCg&amp;zoom=1&amp;ved=0CNABEIQcMCA&amp;iact=rc&amp;dur=1032&amp;page=2&amp;start=12&amp;ndsp=23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помидоры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2571750"/>
            <a:ext cx="9144000" cy="1006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e3UzwNB-qsYzDM%3A&amp;imgrefurl=http%3A%2F%2Fspoon.com.ua%2F2010%2F06%2Fpolza-sladkogo-perca-dlya-organizma%2F&amp;docid=oT2JH2asti75oM&amp;imgurl=http%3A%2F%2Fspoon.com.ua%2Fwp-content%2Fuploads%2F2009%2F12%2Fpepper.jpg&amp;w=493&amp;h=335&amp;ei=aJQgU7LGIIWR5ATBjYDICw&amp;zoom=1&amp;ved=0CGsQhBwwAg&amp;iact=rc&amp;dur=2637&amp;page=1&amp;start=0&amp;ndsp=12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перец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3500438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zc-ib3QUHAYGsM%3A&amp;imgrefurl=http%3A%2F%2Fdndz.com.ua%2F2012%2Fuchymsya-vyiraschyvat-persyky%2F&amp;docid=QlNmWT5WVXtOJM&amp;imgurl=http%3A%2F%2Fdndz.com.ua%2Fwp-content%2Fuploads%2F2012%2F03%2F%2525D0%2525BF%2525D0%2525B5%2525D1%252580%2525D1%252581%2525D0%2525B8%2525D0%2525BA.jpg&amp;w=600&amp;h=450&amp;ei=a5UgU8X0KKaF4ASpk4GgCA&amp;zoom=1&amp;ved=0CLgBEIQcMBk&amp;iact=rc&amp;dur=65&amp;page=2&amp;start=12&amp;ndsp=24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персик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4643438"/>
            <a:ext cx="9144000" cy="8239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BZ5QatoVW1fVtM%3A&amp;imgrefurl=http%3A%2F%2Foxus-hotel.com%2Fcategory%2Ftechkultury%2F&amp;docid=1Siku-lpZo__dM&amp;imgurl=http%3A%2F%2Foxus-hotel.com%2Fuploads%2F1255797434_mak_001.jpg&amp;w=402&amp;h=275&amp;ei=D5YgU5mlG-ri4QTotIDADA&amp;zoom=1&amp;ved=0CGUQhBwwAQ&amp;iact=rc&amp;dur=536&amp;page=1&amp;start=0&amp;ndsp=10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-хлопок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5357813"/>
            <a:ext cx="9144000" cy="1006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rqFRei0DIf_yJM%3A&amp;imgrefurl=http%3A%2F%2F900igr.net%2Fkartinki%2Fokruzhajuschij-mir%2FRastenievodstvo-1%2F030-Tekhnicheskie-kultury.html&amp;docid=qqbQQJfwWku2XM&amp;imgurl=http%3A%2F%2F900igr.net%2Fdatai%2Fokruzhajuschij-mir%2FRastenievodstvo-1%2F0017-013-Tekhnicheskie-kultury.jpg&amp;w=456&amp;h=376&amp;ei=D5YgU5mlG-ri4QTotIDADA&amp;zoom=1&amp;ved=0CJsBEIQcMBM&amp;iact=rc&amp;dur=3838&amp;page=2&amp;start=10&amp;ndsp=15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подсолнечник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4587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https://www.google.ru/search?newwindow=1&amp;espv=2&amp;es_sm=122&amp;biw=1366&amp;bih=610&amp;tbm=isch&amp;q=%D0%BB%D0%B5%D0%BD&amp;revid=1615731772</a:t>
            </a:r>
            <a:r>
              <a:rPr lang="ru-RU" sz="1200">
                <a:solidFill>
                  <a:srgbClr val="A3171E"/>
                </a:solidFill>
              </a:rPr>
              <a:t> - лен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357188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sa=X&amp;espv=2&amp;es_sm=122&amp;biw=1366&amp;bih=610&amp;tbm=isch&amp;tbnid=1sCoVNJmXArx-M%3A&amp;imgrefurl=https%3A%2F%2Fnatacebotari.wordpress.com%2Ftag%2F%25D1%2585%25D0%25BB%25D0%25BE%25D0%25BF%25D0%25BE%25D0%25BA%2F&amp;docid=DJdXX57N56EjpM&amp;imgurl=http%3A%2F%2Fnatacebotari.files.wordpress.com%2F2013%2F06%2Fkhlopok.jpg&amp;w=700&amp;h=469&amp;ei=PpsgU5aoGouP4gSN2oCwBA&amp;zoom=1&amp;ved=0CGcQhBwwAA&amp;iact=rc&amp;dur=635&amp;page=1&amp;start=0&amp;ndsp=10</a:t>
            </a:r>
            <a:r>
              <a:rPr lang="ru-RU" sz="1200">
                <a:solidFill>
                  <a:srgbClr val="A3171E"/>
                </a:solidFill>
              </a:rPr>
              <a:t>  </a:t>
            </a:r>
            <a:r>
              <a:rPr lang="ru-RU" sz="1200">
                <a:solidFill>
                  <a:srgbClr val="000000"/>
                </a:solidFill>
              </a:rPr>
              <a:t>- хлопок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285875"/>
            <a:ext cx="9144000" cy="1189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16xj7lsqE4r94M%3A&amp;imgrefurl=http%3A%2F%2Fwww.minipedia.org.ua%2Faraxis-boby-rastushhie-pod-zemlej%2F&amp;docid=Q-ZLcZJ-Fg6N5M&amp;imgurl=http%3A%2F%2Fwww.minipedia.org.ua%2Fwp-content%2Fuploads%2F2013%2F01%2Faraxis-boby-rastushhie-pod-zemlej_1.jpg&amp;w=2272&amp;h=1704&amp;ei=HZ0gU6qDK4eQ5ASx_IGIAg&amp;zoom=1&amp;ved=0CGsQhBwwAg&amp;iact=rc&amp;dur=4132&amp;page=1&amp;start=0&amp;ndsp=11</a:t>
            </a:r>
            <a:r>
              <a:rPr lang="ru-RU" sz="1200">
                <a:solidFill>
                  <a:srgbClr val="A3171E"/>
                </a:solidFill>
              </a:rPr>
              <a:t>  </a:t>
            </a:r>
            <a:r>
              <a:rPr lang="ru-RU" sz="1200">
                <a:solidFill>
                  <a:srgbClr val="000000"/>
                </a:solidFill>
              </a:rPr>
              <a:t>- арахис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2428875"/>
            <a:ext cx="9144000" cy="1006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_CY6TU23NKe-eM%3A&amp;imgrefurl=http%3A%2F%2Fassalam.ru%2Fcontent%2Fstory%2F3070&amp;docid=7qhg472YyoH4UM&amp;imgurl=http%3A%2F%2Fassalam.ru%2Fsites%2Fdefault%2Ffiles%2Fimg%2Fstory%2F402%2F232.jpg&amp;w=2296&amp;h=1540&amp;ei=Z50gU96jNavO4QSU34CACA&amp;zoom=1&amp;ved=0CGgQhBwwAQ&amp;iact=rc&amp;dur=513&amp;page=1&amp;start=0&amp;ndsp=14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маслина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3214688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pv=2&amp;es_sm=122&amp;biw=1366&amp;bih=610&amp;tbm=isch&amp;tbnid=3WurprSBPF7_EM%3A&amp;imgrefurl=http%3A%2F%2Fwww.kachestvo.ru%2Finteresno%2Fsvekla-poleznye-svoistva.html&amp;docid=5-ffrotG6GFabM&amp;imgurl=http%3A%2F%2Fwww.kachestvo.ru%2Fnetcat_files%2FImage%2F%2525D1%252581%2525D0%2525B2%2525D0%2525B5%2525D0%2525BA%2525D0%2525BB%2525D0%2525B01.jpg&amp;w=300&amp;h=407&amp;ei=9J0gU7LZKcas4ASL1ICoDQ&amp;zoom=1&amp;ved=0CLgBEIQcMBk&amp;iact=rc&amp;dur=984&amp;page=2&amp;start=12&amp;ndsp=17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свекла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4143375"/>
            <a:ext cx="9144000" cy="6413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https://www.google.ru/search?newwindow=1&amp;es_sm=122&amp;biw=1366&amp;bih=610&amp;noj=1&amp;tbm=isch&amp;q=%D0%BB%D1%8E%D1%86%D0%B5%D1%80%D0%BD%D0%B0+%D0%BA%D0%BE%D1%80%D0%BC%D0%BE%D0%B2%D0%B0%D1%8F&amp;revid=1360410013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люцерна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4714875"/>
            <a:ext cx="9144000" cy="1189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es_sm=122&amp;biw=1366&amp;bih=610&amp;noj=1&amp;tbm=isch&amp;tbnid=Qbty6F2aR5coXM%3A&amp;imgrefurl=http%3A%2F%2Fwww.skalpil.ru%2F1616-lekarstvennoe-rastenie-klever.html&amp;docid=NAW5xZWt4xD6fM&amp;imgurl=http%3A%2F%2Fwww.skalpil.ru%2Fuploads%2Fposts%2F2012-01%2Flekarstvennoe-rastenie-klever.jpeg&amp;w=800&amp;h=636&amp;ei=5J4gU5yEI8e74ATRy4G4Aw&amp;zoom=1&amp;ved=0CJ0BEIQcMBI&amp;iact=rc&amp;dur=971&amp;page=2&amp;start=13&amp;ndsp=25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клевер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3714750"/>
            <a:ext cx="4286250" cy="22860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928688"/>
            <a:ext cx="4286250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4313" y="2928938"/>
            <a:ext cx="4286250" cy="25527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КУЛЬТУРНЫРАСТЕНИЙ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2875" y="5500688"/>
            <a:ext cx="4440238" cy="9175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Возведение стен и распашка земель.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Миниатюра из Радзивильской  летописи.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Х</a:t>
            </a:r>
            <a:r>
              <a:rPr lang="en-US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V </a:t>
            </a:r>
            <a:r>
              <a:rPr lang="ru-RU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в (БАН.34.5.30.Л.7)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4429125" y="3000375"/>
            <a:ext cx="4714875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>
                <a:solidFill>
                  <a:srgbClr val="A3171E"/>
                </a:solidFill>
              </a:rPr>
              <a:t>  </a:t>
            </a:r>
            <a:r>
              <a:rPr lang="ru-RU" sz="24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Земледельцы ДревнейСпарты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643563" y="6072188"/>
            <a:ext cx="2289175" cy="4603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4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Древний Египет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85750" y="1071563"/>
            <a:ext cx="4143375" cy="13731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Выращиванием растений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люди стали заниматься </a:t>
            </a: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8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более 10 тыс. лет назад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214313" y="2428875"/>
            <a:ext cx="3429000" cy="2571750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0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Основные группы культурных растений</a:t>
            </a:r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4357688" y="1857375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Овощные культуры</a:t>
            </a: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4357688" y="857250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Зерновые культуры</a:t>
            </a:r>
          </a:p>
        </p:txBody>
      </p:sp>
      <p:sp>
        <p:nvSpPr>
          <p:cNvPr id="10246" name="AutoShape 6"/>
          <p:cNvSpPr>
            <a:spLocks noChangeArrowheads="1"/>
          </p:cNvSpPr>
          <p:nvPr/>
        </p:nvSpPr>
        <p:spPr bwMode="auto">
          <a:xfrm>
            <a:off x="4357688" y="2857500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Плодовые культуры</a:t>
            </a:r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357688" y="3857625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Технические культуры</a:t>
            </a:r>
          </a:p>
        </p:txBody>
      </p:sp>
      <p:cxnSp>
        <p:nvCxnSpPr>
          <p:cNvPr id="10248" name="AutoShape 8"/>
          <p:cNvCxnSpPr>
            <a:cxnSpLocks noChangeShapeType="1"/>
            <a:stCxn id="10243" idx="3"/>
            <a:endCxn id="10244" idx="1"/>
          </p:cNvCxnSpPr>
          <p:nvPr/>
        </p:nvCxnSpPr>
        <p:spPr bwMode="auto">
          <a:xfrm flipV="1">
            <a:off x="3643313" y="2249488"/>
            <a:ext cx="714375" cy="1465262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  <p:cxnSp>
        <p:nvCxnSpPr>
          <p:cNvPr id="10249" name="AutoShape 9"/>
          <p:cNvCxnSpPr>
            <a:cxnSpLocks noChangeShapeType="1"/>
            <a:stCxn id="10243" idx="3"/>
            <a:endCxn id="10245" idx="1"/>
          </p:cNvCxnSpPr>
          <p:nvPr/>
        </p:nvCxnSpPr>
        <p:spPr bwMode="auto">
          <a:xfrm flipV="1">
            <a:off x="3643313" y="1249363"/>
            <a:ext cx="714375" cy="2463800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  <p:cxnSp>
        <p:nvCxnSpPr>
          <p:cNvPr id="10250" name="AutoShape 10"/>
          <p:cNvCxnSpPr>
            <a:cxnSpLocks noChangeShapeType="1"/>
            <a:stCxn id="10243" idx="3"/>
            <a:endCxn id="10246" idx="1"/>
          </p:cNvCxnSpPr>
          <p:nvPr/>
        </p:nvCxnSpPr>
        <p:spPr bwMode="auto">
          <a:xfrm flipV="1">
            <a:off x="3643313" y="3251200"/>
            <a:ext cx="714375" cy="463550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  <p:cxnSp>
        <p:nvCxnSpPr>
          <p:cNvPr id="10251" name="AutoShape 11"/>
          <p:cNvCxnSpPr>
            <a:cxnSpLocks noChangeShapeType="1"/>
            <a:stCxn id="10243" idx="3"/>
            <a:endCxn id="10247" idx="1"/>
          </p:cNvCxnSpPr>
          <p:nvPr/>
        </p:nvCxnSpPr>
        <p:spPr bwMode="auto">
          <a:xfrm>
            <a:off x="3643313" y="3714750"/>
            <a:ext cx="714375" cy="536575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10252" name="AutoShape 12"/>
          <p:cNvSpPr>
            <a:spLocks noChangeArrowheads="1"/>
          </p:cNvSpPr>
          <p:nvPr/>
        </p:nvSpPr>
        <p:spPr bwMode="auto">
          <a:xfrm>
            <a:off x="4357688" y="4857750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Кормовые культуры</a:t>
            </a:r>
          </a:p>
        </p:txBody>
      </p:sp>
      <p:cxnSp>
        <p:nvCxnSpPr>
          <p:cNvPr id="10253" name="AutoShape 13"/>
          <p:cNvCxnSpPr>
            <a:cxnSpLocks noChangeShapeType="1"/>
            <a:stCxn id="10243" idx="3"/>
            <a:endCxn id="10252" idx="1"/>
          </p:cNvCxnSpPr>
          <p:nvPr/>
        </p:nvCxnSpPr>
        <p:spPr bwMode="auto">
          <a:xfrm>
            <a:off x="3643313" y="3714750"/>
            <a:ext cx="714375" cy="1536700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4357688" y="5857875"/>
            <a:ext cx="4572000" cy="785813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Масличные культуры</a:t>
            </a:r>
          </a:p>
        </p:txBody>
      </p:sp>
      <p:cxnSp>
        <p:nvCxnSpPr>
          <p:cNvPr id="10255" name="AutoShape 15"/>
          <p:cNvCxnSpPr>
            <a:cxnSpLocks noChangeShapeType="1"/>
            <a:stCxn id="10243" idx="3"/>
            <a:endCxn id="10254" idx="1"/>
          </p:cNvCxnSpPr>
          <p:nvPr/>
        </p:nvCxnSpPr>
        <p:spPr bwMode="auto">
          <a:xfrm>
            <a:off x="3643313" y="3714750"/>
            <a:ext cx="714375" cy="2536825"/>
          </a:xfrm>
          <a:prstGeom prst="straightConnector1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 type="arrow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286000" y="857250"/>
            <a:ext cx="4572000" cy="571500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Овощные культуры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86375" y="4000500"/>
            <a:ext cx="3048000" cy="22860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8" y="1785938"/>
            <a:ext cx="2357437" cy="185737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00" y="1714500"/>
            <a:ext cx="2360613" cy="1852613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4375" y="4071938"/>
            <a:ext cx="3090863" cy="22860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127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63" y="2000250"/>
            <a:ext cx="2390775" cy="19145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00125" y="3643313"/>
            <a:ext cx="106997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Огурцы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000875" y="3571875"/>
            <a:ext cx="1119188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Капуста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786188" y="1643063"/>
            <a:ext cx="1436687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Помидоры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357938" y="6286500"/>
            <a:ext cx="114300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Кабачки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785938" y="6286500"/>
            <a:ext cx="935037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Перец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286000" y="857250"/>
            <a:ext cx="4572000" cy="571500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Зерновые культуры</a:t>
            </a: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57813" y="1500188"/>
            <a:ext cx="300037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0" y="4071938"/>
            <a:ext cx="300037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5" y="1500188"/>
            <a:ext cx="300037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14438" y="4071938"/>
            <a:ext cx="300037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928688" y="3500438"/>
            <a:ext cx="2490787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Выращивание риса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6072188" y="3500438"/>
            <a:ext cx="1279525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Пшеница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000750" y="6143625"/>
            <a:ext cx="64452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Соя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643063" y="6143625"/>
            <a:ext cx="2020887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Сорта кукурузы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2143125" y="857250"/>
            <a:ext cx="4572000" cy="571500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Плодовые культуры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571625"/>
            <a:ext cx="271462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75" y="1571625"/>
            <a:ext cx="2667000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928813" y="3571875"/>
            <a:ext cx="105410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Яблоки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43625" y="3643313"/>
            <a:ext cx="931863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Слива</a:t>
            </a:r>
          </a:p>
        </p:txBody>
      </p:sp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50" y="4214813"/>
            <a:ext cx="271462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43625" y="4214813"/>
            <a:ext cx="2714625" cy="20002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57563" y="4357688"/>
            <a:ext cx="2466975" cy="18478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143000" y="6286500"/>
            <a:ext cx="931863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Груша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143375" y="6286500"/>
            <a:ext cx="1028700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Персик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072313" y="6286500"/>
            <a:ext cx="973137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Вишня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4339" name="AutoShape 3"/>
          <p:cNvSpPr>
            <a:spLocks noChangeArrowheads="1"/>
          </p:cNvSpPr>
          <p:nvPr/>
        </p:nvSpPr>
        <p:spPr bwMode="auto">
          <a:xfrm>
            <a:off x="214313" y="857250"/>
            <a:ext cx="4572000" cy="1143000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Технические культуры</a:t>
            </a: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2875" y="3571875"/>
            <a:ext cx="4357688" cy="2928938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71688"/>
            <a:ext cx="4360863" cy="2928937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 flipH="1">
            <a:off x="1998663" y="3143250"/>
            <a:ext cx="1311275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Лен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6215063" y="5143500"/>
            <a:ext cx="1030287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Хлопок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0" y="0"/>
            <a:ext cx="9144000" cy="6677025"/>
          </a:xfrm>
          <a:prstGeom prst="rect">
            <a:avLst/>
          </a:prstGeom>
          <a:noFill/>
          <a:ln w="155520" cap="rnd">
            <a:solidFill>
              <a:srgbClr val="FFFFCC"/>
            </a:solidFill>
            <a:bevel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A3171E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sz="3600">
              <a:solidFill>
                <a:srgbClr val="FFFFFF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85750" y="214313"/>
            <a:ext cx="8501063" cy="581025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2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МНОГООБРАЗИЕ КУЛЬТУРНЫХРАСТЕНИЙ</a:t>
            </a:r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285750" y="857250"/>
            <a:ext cx="4572000" cy="642938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Масличные культуры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25" y="968375"/>
            <a:ext cx="3214688" cy="2246313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286500" y="3214688"/>
            <a:ext cx="1878013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Подсолнечник</a:t>
            </a:r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85750" y="3714750"/>
            <a:ext cx="4572000" cy="642938"/>
          </a:xfrm>
          <a:prstGeom prst="roundRect">
            <a:avLst>
              <a:gd name="adj" fmla="val 16667"/>
            </a:avLst>
          </a:prstGeom>
          <a:solidFill>
            <a:srgbClr val="FFEDB3"/>
          </a:solidFill>
          <a:ln w="19080" cap="sq">
            <a:solidFill>
              <a:srgbClr val="A3171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3600">
                <a:solidFill>
                  <a:srgbClr val="A3171E"/>
                </a:solidFill>
                <a:latin typeface="Times New Roman" pitchFamily="16" charset="0"/>
                <a:cs typeface="Times New Roman" pitchFamily="16" charset="0"/>
              </a:rPr>
              <a:t>Кормовые культуры</a:t>
            </a: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625" y="4429125"/>
            <a:ext cx="2400300" cy="19050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29000" y="4786313"/>
            <a:ext cx="2466975" cy="18478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5369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8688" y="1571625"/>
            <a:ext cx="3500437" cy="175260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57938" y="3643313"/>
            <a:ext cx="2143125" cy="2495550"/>
          </a:xfrm>
          <a:prstGeom prst="rect">
            <a:avLst/>
          </a:prstGeom>
          <a:noFill/>
          <a:ln w="9360" cap="sq">
            <a:solidFill>
              <a:srgbClr val="A3171E"/>
            </a:solidFill>
            <a:miter lim="800000"/>
            <a:headEnd/>
            <a:tailEnd/>
          </a:ln>
          <a:effectLst/>
        </p:spPr>
      </p:pic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071688" y="3357563"/>
            <a:ext cx="1233487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Маслина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143000" y="6286500"/>
            <a:ext cx="1036638" cy="3984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Клевер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071938" y="4357688"/>
            <a:ext cx="1250950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Люцерна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6929438" y="6215063"/>
            <a:ext cx="1042987" cy="3984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2000">
                <a:solidFill>
                  <a:srgbClr val="A3171E"/>
                </a:solidFill>
              </a:rPr>
              <a:t>Свекла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-285750" y="714375"/>
            <a:ext cx="8501063" cy="276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ctr"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http://great-egypt.ru/sotsialnyie-usloviya/selskoe-hozyaystvo-loshadi-i-kolesnitsyi-drevnego-egipta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фото фресок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500063" y="285750"/>
            <a:ext cx="4816475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>
                <a:solidFill>
                  <a:srgbClr val="A3171E"/>
                </a:solidFill>
              </a:rPr>
              <a:t>СПИСОК ИСПОЛЬЗОВАННЫХ РЕСУРСОВ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10064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google.ru/imgres?newwindow=1&amp;biw=1366&amp;bih=653&amp;tbm=isch&amp;tbnid=cFGgudYdXdBaJM%3A&amp;imgrefurl=http%3A%2F%2Fselhozyajstvo.ru%2Fris%2F&amp;docid=oQyRTvYl-wI8ZM&amp;imgurl=http%3A%2F%2Fselhozyajstvo.ru%2Fwp-content%2Fuploads%2F2013%2F02%2FOryza-sativa.jpg&amp;w=300&amp;h=250&amp;ei=7YAgU6b3KeHV4gTthoDoAQ&amp;zoom=1&amp;ved=0COMCEIQcMFk&amp;iact=rc&amp;dur=3688&amp;page=6&amp;start=89&amp;ndsp=16</a:t>
            </a:r>
            <a:r>
              <a:rPr lang="ru-RU" sz="1200">
                <a:solidFill>
                  <a:srgbClr val="A3171E"/>
                </a:solidFill>
              </a:rPr>
              <a:t>  </a:t>
            </a:r>
            <a:r>
              <a:rPr lang="ru-RU" sz="1200">
                <a:solidFill>
                  <a:srgbClr val="000000"/>
                </a:solidFill>
              </a:rPr>
              <a:t>-  рис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2000250"/>
            <a:ext cx="5715000" cy="276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http://webfermer.com/soya_na_oroshenii.htm</a:t>
            </a:r>
            <a:r>
              <a:rPr lang="ru-RU" sz="1200">
                <a:solidFill>
                  <a:srgbClr val="A3171E"/>
                </a:solidFill>
              </a:rPr>
              <a:t> - </a:t>
            </a:r>
            <a:r>
              <a:rPr lang="ru-RU" sz="1200">
                <a:solidFill>
                  <a:srgbClr val="000000"/>
                </a:solidFill>
              </a:rPr>
              <a:t>соя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2286000"/>
            <a:ext cx="9144000" cy="1189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odnoklassniki.ru/dk?cmd=PopLayerPhoto&amp;st.layer.cmd=PopLayerViewAltGroupPhotoStickyOuter&amp;st.layer.revNav=off&amp;st.layer.showNav=on&amp;st.layer.photoThread=off&amp;st.layer.type=GROUP&amp;st.layer.navStartPhotoId=552495503562&amp;st.layer.photoId=552495503562&amp;st.layer.happening=off&amp;st.layer.se=off&amp;st.layer.limitedUi=false&amp;st.cmd=altGroupAlbumPhotos&amp;st.albumId=nwsoavvzsoslivzgp0rgtmteunuojbxxrmjy&amp;st.referenceName=garden.ideas&amp;st.groupId=nwsoavvzsoslivzgp0raqrflpfoojfhihgu&amp;st.page=1&amp;st._aid=Groups_Photo_Album_openPhoto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яблоки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3214688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odnoklassniki.ru/dk?cmd=PopLayerPhoto&amp;st.layer.cmd=PopLayerViewAltGroupPhotoStickyOuter&amp;st.layer.revNav=off&amp;st.layer.showNav=on&amp;st.layer.photoThread=off&amp;st.layer.type=GROUP&amp;st.layer.navStartPhotoId=551175998154&amp;st.layer.photoId=551175998154&amp;st.layer.happening=off&amp;st.layer.se=off&amp;st.layer.limitedUi=false&amp;st.cmd=altGroupAlbumPhotos&amp;st.albumId=nwsoavvzsoslivzgp0rgtmteunuojbxxrmjy&amp;st.referenceName=garden.ideas&amp;st.groupId=nwsoavvzsoslivzgp0raqrflpfoojfhihgu&amp;st.page=1&amp;st._aid=Groups_Photo_Album_openPhoto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кабачки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4143375"/>
            <a:ext cx="9144000" cy="11890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odnoklassniki.ru/dk?cmd=PopLayerPhoto&amp;st.layer.cmd=PopLayerViewAltGroupPhotoStickyOuter&amp;st.layer.revNav=off&amp;st.layer.showNav=on&amp;st.layer.sphotoIds=556683071201&amp;st.layer.type=GROUP&amp;st.layer.navStartPhotoId=556683071201&amp;st.layer.photoId=556683071201&amp;st.layer.ssif=on&amp;st.layer.happening=off&amp;st.layer.se=off&amp;st.layer.limitedUi=false&amp;st.layer.photoAlbumId=nwsoavvzsoslivzgp0rzlvrmpdttjksxoxq&amp;st.cmd=altGroupMain&amp;st.referenceName=domsadogorod&amp;st.groupId=nwsoavvzsoslivzgp0rbjcmcamunipdflsnxw&amp;st._aid=FeedAltGroupMain_89_OverPhotoSingle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слива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5103813"/>
            <a:ext cx="9144000" cy="1189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>
                <a:srgbClr val="A3171E"/>
              </a:buClr>
              <a:buFont typeface="Arial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A3171E"/>
                </a:solidFill>
              </a:rPr>
              <a:t>http://www.odnoklassniki.ru/dk?cmd=PopLayerPhoto&amp;st.layer.cmd=PopLayerViewAltGroupPhotoStickyOuter&amp;st.layer.revNav=off&amp;st.layer.showNav=on&amp;st.layer.photoThread=off&amp;st.layer.type=GROUP&amp;st.layer.navStartPhotoId=526899481501&amp;st.layer.photoId=526899481501&amp;st.layer.happening=off&amp;st.layer.se=off&amp;st.layer.limitedUi=false&amp;st.cmd=altGroupAlbumPhotos&amp;st.albumId=fojplpwpcbqdmerrkff0rcgzrmlosnjawrhmaky&amp;st.referenceName=podelkinadachy2&amp;st.groupId=fojplpwpcbqdmerrkff0rqtrxbfjlhjiytznlu&amp;st._aid=Groups_Photo_Album_openPhoto</a:t>
            </a:r>
            <a:r>
              <a:rPr lang="ru-RU" sz="1200">
                <a:solidFill>
                  <a:srgbClr val="A3171E"/>
                </a:solidFill>
              </a:rPr>
              <a:t> </a:t>
            </a:r>
            <a:r>
              <a:rPr lang="ru-RU" sz="1200">
                <a:solidFill>
                  <a:srgbClr val="000000"/>
                </a:solidFill>
              </a:rPr>
              <a:t>- огурцы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5dc95aea6e412532bd5ef9b5e65aecadbe6ff2"/>
</p:tagLst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Franklin Gothic Book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667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259</Words>
  <Application>Microsoft Office PowerPoint</Application>
  <PresentationFormat>Экран (4:3)</PresentationFormat>
  <Paragraphs>152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11</vt:i4>
      </vt:variant>
    </vt:vector>
  </HeadingPairs>
  <TitlesOfParts>
    <vt:vector size="22" baseType="lpstr">
      <vt:lpstr>Times New Roman</vt:lpstr>
      <vt:lpstr>Franklin Gothic Book</vt:lpstr>
      <vt:lpstr>Microsoft YaHei</vt:lpstr>
      <vt:lpstr>Arial</vt:lpstr>
      <vt:lpstr>Segoe UI</vt:lpstr>
      <vt:lpstr>Тема Office</vt:lpstr>
      <vt:lpstr>Тема Office</vt:lpstr>
      <vt:lpstr>Тема Office</vt:lpstr>
      <vt:lpstr>Тема Office</vt:lpstr>
      <vt:lpstr>Тема Office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Ирина</dc:creator>
  <cp:lastModifiedBy>Ирина</cp:lastModifiedBy>
  <cp:lastPrinted>1601-01-01T00:00:00Z</cp:lastPrinted>
  <dcterms:created xsi:type="dcterms:W3CDTF">2014-03-12T12:49:52Z</dcterms:created>
  <dcterms:modified xsi:type="dcterms:W3CDTF">2015-01-21T19:18:53Z</dcterms:modified>
</cp:coreProperties>
</file>