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1" d="100"/>
          <a:sy n="51" d="100"/>
        </p:scale>
        <p:origin x="-1243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08.07.2014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08.07.2014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08.07.2014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08.07.2014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08.07.2014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08.07.2014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08.07.2014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08.07.2014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08.07.2014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08.07.2014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08.07.2014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08.07.2014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Фонетика. Графика. Орфоэпия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Фонетический анализ слова</a:t>
            </a:r>
            <a:endParaRPr lang="ru-RU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3441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>
              <a:spcAft>
                <a:spcPts val="0"/>
              </a:spcAft>
            </a:pPr>
            <a:r>
              <a:rPr lang="ru-RU" sz="5400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</a:rPr>
              <a:t>Сколько согласных звуков в русском языке</a:t>
            </a:r>
            <a:r>
              <a:rPr lang="ru-RU" sz="54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</a:rPr>
              <a:t>?</a:t>
            </a:r>
            <a:endParaRPr lang="ru-RU" sz="5400" b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779912" y="1859339"/>
            <a:ext cx="1056700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66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36</a:t>
            </a:r>
            <a:endParaRPr lang="ru-RU" sz="66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1026" name="Picture 2" descr="D:\школа\9 класс\Русский язык\фонетика\Копия 57a13eba6c18060a48801890988a415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2967335"/>
            <a:ext cx="6050522" cy="36420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493071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88640"/>
            <a:ext cx="9036496" cy="1296144"/>
          </a:xfrm>
        </p:spPr>
        <p:txBody>
          <a:bodyPr>
            <a:noAutofit/>
          </a:bodyPr>
          <a:lstStyle/>
          <a:p>
            <a:r>
              <a:rPr lang="ru-RU" sz="4800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</a:rPr>
              <a:t>Согласные звуки делятся на…</a:t>
            </a:r>
            <a:endParaRPr lang="ru-RU" sz="4800" b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3501008"/>
            <a:ext cx="8640960" cy="146876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6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Глухие			     Звонкие</a:t>
            </a:r>
            <a:endParaRPr lang="ru-RU" sz="6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" name="Прямая со стрелкой 4"/>
          <p:cNvCxnSpPr/>
          <p:nvPr/>
        </p:nvCxnSpPr>
        <p:spPr>
          <a:xfrm flipH="1">
            <a:off x="1907704" y="1268760"/>
            <a:ext cx="936104" cy="201622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/>
          <p:nvPr/>
        </p:nvCxnSpPr>
        <p:spPr>
          <a:xfrm>
            <a:off x="6156176" y="1268760"/>
            <a:ext cx="576064" cy="201622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45196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2050" name="Picture 2" descr="D:\школа\9 класс\Русский язык\фонетика\slide_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8003"/>
            <a:ext cx="9119996" cy="68399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60434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074" name="Picture 2" descr="D:\школа\9 класс\Русский язык\фонетика\slide_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1112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00323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5400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</a:rPr>
              <a:t>Какие буквы называют йотированными? </a:t>
            </a:r>
            <a:endParaRPr lang="ru-RU" sz="5400" b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099" name="Picture 3" descr="D:\школа\9 класс\Русский язык\фонетика\slide_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1743434"/>
            <a:ext cx="6552728" cy="49145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503184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1268760"/>
            <a:ext cx="8003232" cy="3384376"/>
          </a:xfrm>
        </p:spPr>
        <p:txBody>
          <a:bodyPr>
            <a:normAutofit/>
          </a:bodyPr>
          <a:lstStyle/>
          <a:p>
            <a:r>
              <a:rPr lang="ru-RU" sz="54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Потренируемся</a:t>
            </a:r>
            <a:endParaRPr lang="ru-RU" sz="5400" b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7778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188640"/>
            <a:ext cx="8928992" cy="1296144"/>
          </a:xfrm>
        </p:spPr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</a:rPr>
              <a:t>Какими звуками и буквами различаются следующие пары слов?</a:t>
            </a:r>
            <a:endParaRPr lang="ru-RU" b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600200"/>
            <a:ext cx="8712968" cy="470912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5400" i="1" dirty="0">
                <a:latin typeface="Times New Roman"/>
                <a:ea typeface="Times New Roman"/>
              </a:rPr>
              <a:t>Вол – вёл, плоты – плоды, </a:t>
            </a:r>
            <a:endParaRPr lang="ru-RU" sz="5400" i="1" dirty="0" smtClean="0">
              <a:latin typeface="Times New Roman"/>
              <a:ea typeface="Times New Roman"/>
            </a:endParaRPr>
          </a:p>
          <a:p>
            <a:pPr marL="0" indent="0" algn="ctr">
              <a:buNone/>
            </a:pPr>
            <a:r>
              <a:rPr lang="ru-RU" sz="5400" i="1" dirty="0" smtClean="0">
                <a:latin typeface="Times New Roman"/>
                <a:ea typeface="Times New Roman"/>
              </a:rPr>
              <a:t>супы </a:t>
            </a:r>
            <a:r>
              <a:rPr lang="ru-RU" sz="5400" i="1" dirty="0">
                <a:latin typeface="Times New Roman"/>
                <a:ea typeface="Times New Roman"/>
              </a:rPr>
              <a:t>– зубы, лук – люк, </a:t>
            </a:r>
            <a:endParaRPr lang="ru-RU" sz="5400" i="1" dirty="0" smtClean="0">
              <a:latin typeface="Times New Roman"/>
              <a:ea typeface="Times New Roman"/>
            </a:endParaRPr>
          </a:p>
          <a:p>
            <a:pPr marL="0" indent="0" algn="ctr">
              <a:buNone/>
            </a:pPr>
            <a:r>
              <a:rPr lang="ru-RU" sz="5400" i="1" dirty="0" smtClean="0">
                <a:latin typeface="Times New Roman"/>
                <a:ea typeface="Times New Roman"/>
              </a:rPr>
              <a:t>мол </a:t>
            </a:r>
            <a:r>
              <a:rPr lang="ru-RU" sz="5400" i="1" dirty="0">
                <a:latin typeface="Times New Roman"/>
                <a:ea typeface="Times New Roman"/>
              </a:rPr>
              <a:t>– мель</a:t>
            </a:r>
            <a:endParaRPr lang="ru-RU" sz="5400" dirty="0"/>
          </a:p>
        </p:txBody>
      </p:sp>
    </p:spTree>
    <p:extLst>
      <p:ext uri="{BB962C8B-B14F-4D97-AF65-F5344CB8AC3E}">
        <p14:creationId xmlns:p14="http://schemas.microsoft.com/office/powerpoint/2010/main" val="3654221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209" y="116632"/>
            <a:ext cx="8928992" cy="2520280"/>
          </a:xfrm>
        </p:spPr>
        <p:txBody>
          <a:bodyPr>
            <a:normAutofit fontScale="90000"/>
          </a:bodyPr>
          <a:lstStyle/>
          <a:p>
            <a:pPr>
              <a:spcAft>
                <a:spcPts val="0"/>
              </a:spcAft>
            </a:pPr>
            <a:r>
              <a:rPr lang="ru-RU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</a:rPr>
              <a:t>Запишите слова, которые образуются, если прочитать в обратном порядке транскрипцию следующих слов</a:t>
            </a:r>
            <a:r>
              <a:rPr lang="ru-RU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</a:rPr>
              <a:t>.</a:t>
            </a:r>
            <a:endParaRPr lang="ru-RU" b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0439" y="3212976"/>
            <a:ext cx="8928992" cy="1440160"/>
          </a:xfrm>
        </p:spPr>
        <p:txBody>
          <a:bodyPr>
            <a:normAutofit/>
          </a:bodyPr>
          <a:lstStyle/>
          <a:p>
            <a:pPr marL="0" indent="0">
              <a:spcAft>
                <a:spcPts val="0"/>
              </a:spcAft>
              <a:buNone/>
            </a:pPr>
            <a:r>
              <a:rPr lang="ru-RU" sz="4800" b="1" i="1" dirty="0">
                <a:latin typeface="Times New Roman"/>
                <a:ea typeface="Times New Roman"/>
              </a:rPr>
              <a:t>Лён, лей, люк, ток, шёл, </a:t>
            </a:r>
            <a:r>
              <a:rPr lang="ru-RU" sz="4800" b="1" i="1" dirty="0" smtClean="0">
                <a:latin typeface="Times New Roman"/>
                <a:ea typeface="Times New Roman"/>
              </a:rPr>
              <a:t>шей</a:t>
            </a:r>
            <a:endParaRPr lang="ru-RU" sz="48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0439" y="4653136"/>
            <a:ext cx="165558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ноль</a:t>
            </a:r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162038" y="3729806"/>
            <a:ext cx="124752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ель</a:t>
            </a:r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247182" y="4398051"/>
            <a:ext cx="156453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куль</a:t>
            </a:r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996399" y="3729806"/>
            <a:ext cx="117327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кот</a:t>
            </a:r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173717" y="4653136"/>
            <a:ext cx="178978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ложь</a:t>
            </a:r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6796062" y="3936386"/>
            <a:ext cx="142378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ешь</a:t>
            </a:r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0662023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136904" cy="908720"/>
          </a:xfrm>
        </p:spPr>
        <p:txBody>
          <a:bodyPr>
            <a:normAutofit/>
          </a:bodyPr>
          <a:lstStyle/>
          <a:p>
            <a:r>
              <a:rPr lang="ru-RU" sz="48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Фонетические процессы</a:t>
            </a:r>
            <a:endParaRPr lang="ru-RU" sz="4800" b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908720"/>
            <a:ext cx="9144000" cy="5949280"/>
          </a:xfrm>
        </p:spPr>
        <p:txBody>
          <a:bodyPr>
            <a:normAutofit fontScale="70000" lnSpcReduction="20000"/>
          </a:bodyPr>
          <a:lstStyle/>
          <a:p>
            <a:pPr marL="0" indent="0">
              <a:spcAft>
                <a:spcPts val="0"/>
              </a:spcAft>
              <a:buNone/>
            </a:pPr>
            <a:r>
              <a:rPr lang="ru-RU" dirty="0">
                <a:latin typeface="Times New Roman"/>
                <a:ea typeface="Times New Roman"/>
              </a:rPr>
              <a:t>В потоке речи звуки влияют друг на друга, что приводит к их изменению. Эти изменения звуков называются </a:t>
            </a:r>
            <a:r>
              <a:rPr lang="ru-RU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</a:rPr>
              <a:t>фонетическими процессами.</a:t>
            </a:r>
          </a:p>
          <a:p>
            <a:pPr marL="0" indent="0">
              <a:spcAft>
                <a:spcPts val="0"/>
              </a:spcAft>
              <a:buNone/>
            </a:pPr>
            <a:r>
              <a:rPr lang="ru-RU" dirty="0">
                <a:latin typeface="Times New Roman"/>
                <a:ea typeface="Times New Roman"/>
              </a:rPr>
              <a:t>Основные фонетические процессы, связанные с </a:t>
            </a:r>
            <a:r>
              <a:rPr lang="ru-RU" u="sng" dirty="0">
                <a:latin typeface="Times New Roman"/>
                <a:ea typeface="Times New Roman"/>
              </a:rPr>
              <a:t>согласными звуками.</a:t>
            </a:r>
            <a:endParaRPr lang="ru-RU" dirty="0">
              <a:latin typeface="Times New Roman"/>
              <a:ea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ru-RU" dirty="0">
                <a:latin typeface="Times New Roman"/>
                <a:ea typeface="Times New Roman"/>
              </a:rPr>
              <a:t>1. </a:t>
            </a:r>
            <a:r>
              <a:rPr lang="ru-RU" b="1" u="sng" dirty="0">
                <a:solidFill>
                  <a:srgbClr val="C00000"/>
                </a:solidFill>
                <a:latin typeface="Times New Roman"/>
                <a:ea typeface="Times New Roman"/>
              </a:rPr>
              <a:t>Оглушение</a:t>
            </a:r>
            <a:r>
              <a:rPr lang="ru-RU" dirty="0">
                <a:latin typeface="Times New Roman"/>
                <a:ea typeface="Times New Roman"/>
              </a:rPr>
              <a:t> звонких парных </a:t>
            </a:r>
            <a:r>
              <a:rPr lang="ru-RU" b="1" u="sng" dirty="0">
                <a:solidFill>
                  <a:srgbClr val="C00000"/>
                </a:solidFill>
                <a:latin typeface="Times New Roman"/>
                <a:ea typeface="Times New Roman"/>
              </a:rPr>
              <a:t>на конце слова</a:t>
            </a:r>
            <a:r>
              <a:rPr lang="ru-RU" dirty="0">
                <a:latin typeface="Times New Roman"/>
                <a:ea typeface="Times New Roman"/>
              </a:rPr>
              <a:t>: </a:t>
            </a:r>
            <a:r>
              <a:rPr lang="ru-RU" i="1" dirty="0">
                <a:latin typeface="Times New Roman"/>
                <a:ea typeface="Times New Roman"/>
              </a:rPr>
              <a:t>Род</a:t>
            </a:r>
            <a:r>
              <a:rPr lang="ru-RU" dirty="0">
                <a:latin typeface="Times New Roman"/>
                <a:ea typeface="Times New Roman"/>
              </a:rPr>
              <a:t> [ </a:t>
            </a:r>
            <a:r>
              <a:rPr lang="ru-RU" i="1" dirty="0">
                <a:latin typeface="Times New Roman"/>
                <a:ea typeface="Times New Roman"/>
              </a:rPr>
              <a:t>рот</a:t>
            </a:r>
            <a:r>
              <a:rPr lang="ru-RU" dirty="0">
                <a:latin typeface="Times New Roman"/>
                <a:ea typeface="Times New Roman"/>
              </a:rPr>
              <a:t> ], </a:t>
            </a:r>
            <a:r>
              <a:rPr lang="ru-RU" i="1" dirty="0">
                <a:latin typeface="Times New Roman"/>
                <a:ea typeface="Times New Roman"/>
              </a:rPr>
              <a:t>флаг</a:t>
            </a:r>
            <a:r>
              <a:rPr lang="ru-RU" dirty="0">
                <a:latin typeface="Times New Roman"/>
                <a:ea typeface="Times New Roman"/>
              </a:rPr>
              <a:t> [ </a:t>
            </a:r>
            <a:r>
              <a:rPr lang="ru-RU" i="1" dirty="0" err="1">
                <a:latin typeface="Times New Roman"/>
                <a:ea typeface="Times New Roman"/>
              </a:rPr>
              <a:t>флак</a:t>
            </a:r>
            <a:r>
              <a:rPr lang="ru-RU" dirty="0">
                <a:latin typeface="Times New Roman"/>
                <a:ea typeface="Times New Roman"/>
              </a:rPr>
              <a:t> ].</a:t>
            </a:r>
            <a:br>
              <a:rPr lang="ru-RU" dirty="0">
                <a:latin typeface="Times New Roman"/>
                <a:ea typeface="Times New Roman"/>
              </a:rPr>
            </a:br>
            <a:r>
              <a:rPr lang="ru-RU" dirty="0">
                <a:latin typeface="Times New Roman"/>
                <a:ea typeface="Times New Roman"/>
              </a:rPr>
              <a:t>2</a:t>
            </a:r>
            <a:r>
              <a:rPr lang="ru-RU" b="1" u="sng" dirty="0">
                <a:solidFill>
                  <a:srgbClr val="C00000"/>
                </a:solidFill>
                <a:latin typeface="Times New Roman"/>
                <a:ea typeface="Times New Roman"/>
              </a:rPr>
              <a:t>. Оглушение </a:t>
            </a:r>
            <a:r>
              <a:rPr lang="ru-RU" dirty="0">
                <a:latin typeface="Times New Roman"/>
                <a:ea typeface="Times New Roman"/>
              </a:rPr>
              <a:t>звонких парных </a:t>
            </a:r>
            <a:r>
              <a:rPr lang="ru-RU" b="1" u="sng" dirty="0">
                <a:solidFill>
                  <a:srgbClr val="C00000"/>
                </a:solidFill>
                <a:latin typeface="Times New Roman"/>
                <a:ea typeface="Times New Roman"/>
              </a:rPr>
              <a:t>перед глухими</a:t>
            </a:r>
            <a:r>
              <a:rPr lang="ru-RU" dirty="0">
                <a:latin typeface="Times New Roman"/>
                <a:ea typeface="Times New Roman"/>
              </a:rPr>
              <a:t>: </a:t>
            </a:r>
            <a:r>
              <a:rPr lang="ru-RU" i="1" dirty="0">
                <a:latin typeface="Times New Roman"/>
                <a:ea typeface="Times New Roman"/>
              </a:rPr>
              <a:t>Селедка</a:t>
            </a:r>
            <a:r>
              <a:rPr lang="ru-RU" dirty="0">
                <a:latin typeface="Times New Roman"/>
                <a:ea typeface="Times New Roman"/>
              </a:rPr>
              <a:t> [ </a:t>
            </a:r>
            <a:r>
              <a:rPr lang="ru-RU" i="1" dirty="0" err="1">
                <a:latin typeface="Times New Roman"/>
                <a:ea typeface="Times New Roman"/>
              </a:rPr>
              <a:t>селетка</a:t>
            </a:r>
            <a:r>
              <a:rPr lang="ru-RU" dirty="0">
                <a:latin typeface="Times New Roman"/>
                <a:ea typeface="Times New Roman"/>
              </a:rPr>
              <a:t> ], </a:t>
            </a:r>
            <a:r>
              <a:rPr lang="ru-RU" i="1" dirty="0">
                <a:latin typeface="Times New Roman"/>
                <a:ea typeface="Times New Roman"/>
              </a:rPr>
              <a:t>в траву</a:t>
            </a:r>
            <a:r>
              <a:rPr lang="ru-RU" dirty="0">
                <a:latin typeface="Times New Roman"/>
                <a:ea typeface="Times New Roman"/>
              </a:rPr>
              <a:t> [ </a:t>
            </a:r>
            <a:r>
              <a:rPr lang="ru-RU" i="1" dirty="0" err="1">
                <a:latin typeface="Times New Roman"/>
                <a:ea typeface="Times New Roman"/>
              </a:rPr>
              <a:t>фтраву</a:t>
            </a:r>
            <a:r>
              <a:rPr lang="ru-RU" dirty="0">
                <a:latin typeface="Times New Roman"/>
                <a:ea typeface="Times New Roman"/>
              </a:rPr>
              <a:t>].</a:t>
            </a:r>
            <a:br>
              <a:rPr lang="ru-RU" dirty="0">
                <a:latin typeface="Times New Roman"/>
                <a:ea typeface="Times New Roman"/>
              </a:rPr>
            </a:br>
            <a:r>
              <a:rPr lang="ru-RU" dirty="0">
                <a:latin typeface="Times New Roman"/>
                <a:ea typeface="Times New Roman"/>
              </a:rPr>
              <a:t>3. </a:t>
            </a:r>
            <a:r>
              <a:rPr lang="ru-RU" b="1" u="sng" dirty="0">
                <a:solidFill>
                  <a:srgbClr val="0070C0"/>
                </a:solidFill>
                <a:latin typeface="Times New Roman"/>
                <a:ea typeface="Times New Roman"/>
              </a:rPr>
              <a:t>Озвончение</a:t>
            </a:r>
            <a:r>
              <a:rPr lang="ru-RU" dirty="0">
                <a:latin typeface="Times New Roman"/>
                <a:ea typeface="Times New Roman"/>
              </a:rPr>
              <a:t> глухих парных перед звонкими (кроме сонорных и [ в ], [ в` ]: </a:t>
            </a:r>
            <a:r>
              <a:rPr lang="ru-RU" i="1" dirty="0">
                <a:latin typeface="Times New Roman"/>
                <a:ea typeface="Times New Roman"/>
              </a:rPr>
              <a:t>Косьба</a:t>
            </a:r>
            <a:r>
              <a:rPr lang="ru-RU" dirty="0">
                <a:latin typeface="Times New Roman"/>
                <a:ea typeface="Times New Roman"/>
              </a:rPr>
              <a:t> [</a:t>
            </a:r>
            <a:r>
              <a:rPr lang="ru-RU" dirty="0" err="1">
                <a:latin typeface="Times New Roman"/>
                <a:ea typeface="Times New Roman"/>
              </a:rPr>
              <a:t>каз`ба</a:t>
            </a:r>
            <a:r>
              <a:rPr lang="ru-RU" dirty="0">
                <a:latin typeface="Times New Roman"/>
                <a:ea typeface="Times New Roman"/>
              </a:rPr>
              <a:t>], </a:t>
            </a:r>
            <a:r>
              <a:rPr lang="ru-RU" i="1" dirty="0">
                <a:latin typeface="Times New Roman"/>
                <a:ea typeface="Times New Roman"/>
              </a:rPr>
              <a:t>к дереву</a:t>
            </a:r>
            <a:r>
              <a:rPr lang="ru-RU" dirty="0">
                <a:latin typeface="Times New Roman"/>
                <a:ea typeface="Times New Roman"/>
              </a:rPr>
              <a:t> [ </a:t>
            </a:r>
            <a:r>
              <a:rPr lang="ru-RU" dirty="0" err="1">
                <a:latin typeface="Times New Roman"/>
                <a:ea typeface="Times New Roman"/>
              </a:rPr>
              <a:t>гд`эр`иву</a:t>
            </a:r>
            <a:r>
              <a:rPr lang="ru-RU" dirty="0">
                <a:latin typeface="Times New Roman"/>
                <a:ea typeface="Times New Roman"/>
              </a:rPr>
              <a:t> ].</a:t>
            </a:r>
          </a:p>
          <a:p>
            <a:pPr marL="0" indent="0">
              <a:spcAft>
                <a:spcPts val="0"/>
              </a:spcAft>
              <a:buNone/>
            </a:pPr>
            <a:r>
              <a:rPr lang="ru-RU" dirty="0">
                <a:latin typeface="Times New Roman"/>
                <a:ea typeface="Times New Roman"/>
              </a:rPr>
              <a:t>4. </a:t>
            </a:r>
            <a:r>
              <a:rPr lang="ru-RU" b="1" u="sng" dirty="0">
                <a:solidFill>
                  <a:srgbClr val="7030A0"/>
                </a:solidFill>
                <a:latin typeface="Times New Roman"/>
                <a:ea typeface="Times New Roman"/>
              </a:rPr>
              <a:t>Расподобление звуков </a:t>
            </a:r>
            <a:r>
              <a:rPr lang="ru-RU" dirty="0">
                <a:latin typeface="Times New Roman"/>
                <a:ea typeface="Times New Roman"/>
              </a:rPr>
              <a:t>– усиление различий между звуками для облегчения произношения. НАПРИМЕР, в слове </a:t>
            </a:r>
            <a:r>
              <a:rPr lang="ru-RU" i="1" u="sng" dirty="0">
                <a:latin typeface="Times New Roman"/>
                <a:ea typeface="Times New Roman"/>
              </a:rPr>
              <a:t>легкий </a:t>
            </a:r>
            <a:r>
              <a:rPr lang="ru-RU" dirty="0">
                <a:latin typeface="Times New Roman"/>
                <a:ea typeface="Times New Roman"/>
              </a:rPr>
              <a:t>вместо звуков [</a:t>
            </a:r>
            <a:r>
              <a:rPr lang="ru-RU" dirty="0" err="1">
                <a:latin typeface="Times New Roman"/>
                <a:ea typeface="Times New Roman"/>
              </a:rPr>
              <a:t>гк</a:t>
            </a:r>
            <a:r>
              <a:rPr lang="ru-RU" dirty="0">
                <a:latin typeface="Times New Roman"/>
                <a:ea typeface="Times New Roman"/>
              </a:rPr>
              <a:t>` ] произносим сочетание [ </a:t>
            </a:r>
            <a:r>
              <a:rPr lang="ru-RU" dirty="0" err="1">
                <a:latin typeface="Times New Roman"/>
                <a:ea typeface="Times New Roman"/>
              </a:rPr>
              <a:t>хк</a:t>
            </a:r>
            <a:r>
              <a:rPr lang="ru-RU" dirty="0">
                <a:latin typeface="Times New Roman"/>
                <a:ea typeface="Times New Roman"/>
              </a:rPr>
              <a:t>` ], что облегчает произношение слова.</a:t>
            </a:r>
          </a:p>
          <a:p>
            <a:pPr marL="0" indent="0">
              <a:spcAft>
                <a:spcPts val="0"/>
              </a:spcAft>
              <a:buNone/>
            </a:pPr>
            <a:r>
              <a:rPr lang="ru-RU" dirty="0">
                <a:latin typeface="Times New Roman"/>
                <a:ea typeface="Times New Roman"/>
              </a:rPr>
              <a:t>5. </a:t>
            </a:r>
            <a:r>
              <a:rPr lang="ru-RU" b="1" u="sng" dirty="0">
                <a:solidFill>
                  <a:schemeClr val="accent2"/>
                </a:solidFill>
                <a:latin typeface="Times New Roman"/>
                <a:ea typeface="Times New Roman"/>
              </a:rPr>
              <a:t>Упрощение </a:t>
            </a:r>
            <a:r>
              <a:rPr lang="ru-RU" dirty="0">
                <a:latin typeface="Times New Roman"/>
                <a:ea typeface="Times New Roman"/>
              </a:rPr>
              <a:t>групп согласных происходит в словах, где есть непроизносимые согласные: в сочетании из трех согласных один не произносится:</a:t>
            </a:r>
          </a:p>
          <a:p>
            <a:pPr marL="0" indent="0">
              <a:spcAft>
                <a:spcPts val="0"/>
              </a:spcAft>
              <a:buNone/>
            </a:pPr>
            <a:r>
              <a:rPr lang="ru-RU" dirty="0" smtClean="0">
                <a:latin typeface="Times New Roman"/>
                <a:ea typeface="Times New Roman"/>
              </a:rPr>
              <a:t>	</a:t>
            </a:r>
            <a:r>
              <a:rPr lang="ru-RU" dirty="0" err="1" smtClean="0">
                <a:latin typeface="Times New Roman"/>
                <a:ea typeface="Times New Roman"/>
              </a:rPr>
              <a:t>снт</a:t>
            </a:r>
            <a:r>
              <a:rPr lang="ru-RU" dirty="0" smtClean="0">
                <a:latin typeface="Times New Roman"/>
                <a:ea typeface="Times New Roman"/>
              </a:rPr>
              <a:t> </a:t>
            </a:r>
            <a:r>
              <a:rPr lang="ru-RU" dirty="0">
                <a:latin typeface="Times New Roman"/>
                <a:ea typeface="Times New Roman"/>
              </a:rPr>
              <a:t>– [ </a:t>
            </a:r>
            <a:r>
              <a:rPr lang="ru-RU" dirty="0" err="1">
                <a:latin typeface="Times New Roman"/>
                <a:ea typeface="Times New Roman"/>
              </a:rPr>
              <a:t>сн</a:t>
            </a:r>
            <a:r>
              <a:rPr lang="ru-RU" dirty="0">
                <a:latin typeface="Times New Roman"/>
                <a:ea typeface="Times New Roman"/>
              </a:rPr>
              <a:t> ]: устный – у[ </a:t>
            </a:r>
            <a:r>
              <a:rPr lang="ru-RU" dirty="0" err="1">
                <a:latin typeface="Times New Roman"/>
                <a:ea typeface="Times New Roman"/>
              </a:rPr>
              <a:t>сн</a:t>
            </a:r>
            <a:r>
              <a:rPr lang="ru-RU" dirty="0">
                <a:latin typeface="Times New Roman"/>
                <a:ea typeface="Times New Roman"/>
              </a:rPr>
              <a:t> ]</a:t>
            </a:r>
            <a:r>
              <a:rPr lang="ru-RU" dirty="0" err="1">
                <a:latin typeface="Times New Roman"/>
                <a:ea typeface="Times New Roman"/>
              </a:rPr>
              <a:t>ый</a:t>
            </a:r>
            <a:r>
              <a:rPr lang="ru-RU" dirty="0">
                <a:latin typeface="Times New Roman"/>
                <a:ea typeface="Times New Roman"/>
              </a:rPr>
              <a:t>;</a:t>
            </a:r>
            <a:br>
              <a:rPr lang="ru-RU" dirty="0">
                <a:latin typeface="Times New Roman"/>
                <a:ea typeface="Times New Roman"/>
              </a:rPr>
            </a:br>
            <a:r>
              <a:rPr lang="ru-RU" dirty="0" smtClean="0">
                <a:latin typeface="Times New Roman"/>
                <a:ea typeface="Times New Roman"/>
              </a:rPr>
              <a:t>	</a:t>
            </a:r>
            <a:r>
              <a:rPr lang="ru-RU" dirty="0" err="1" smtClean="0">
                <a:latin typeface="Times New Roman"/>
                <a:ea typeface="Times New Roman"/>
              </a:rPr>
              <a:t>здн</a:t>
            </a:r>
            <a:r>
              <a:rPr lang="ru-RU" dirty="0" smtClean="0">
                <a:latin typeface="Times New Roman"/>
                <a:ea typeface="Times New Roman"/>
              </a:rPr>
              <a:t> </a:t>
            </a:r>
            <a:r>
              <a:rPr lang="ru-RU" dirty="0">
                <a:latin typeface="Times New Roman"/>
                <a:ea typeface="Times New Roman"/>
              </a:rPr>
              <a:t>– [ </a:t>
            </a:r>
            <a:r>
              <a:rPr lang="ru-RU" dirty="0" err="1">
                <a:latin typeface="Times New Roman"/>
                <a:ea typeface="Times New Roman"/>
              </a:rPr>
              <a:t>зн</a:t>
            </a:r>
            <a:r>
              <a:rPr lang="ru-RU" dirty="0">
                <a:latin typeface="Times New Roman"/>
                <a:ea typeface="Times New Roman"/>
              </a:rPr>
              <a:t> ]: поздний – по[ </a:t>
            </a:r>
            <a:r>
              <a:rPr lang="ru-RU" dirty="0" err="1">
                <a:latin typeface="Times New Roman"/>
                <a:ea typeface="Times New Roman"/>
              </a:rPr>
              <a:t>зн</a:t>
            </a:r>
            <a:r>
              <a:rPr lang="ru-RU" dirty="0">
                <a:latin typeface="Times New Roman"/>
                <a:ea typeface="Times New Roman"/>
              </a:rPr>
              <a:t>]</a:t>
            </a:r>
            <a:r>
              <a:rPr lang="ru-RU" dirty="0" err="1">
                <a:latin typeface="Times New Roman"/>
                <a:ea typeface="Times New Roman"/>
              </a:rPr>
              <a:t>ий</a:t>
            </a:r>
            <a:r>
              <a:rPr lang="ru-RU" dirty="0">
                <a:latin typeface="Times New Roman"/>
                <a:ea typeface="Times New Roman"/>
              </a:rPr>
              <a:t>;</a:t>
            </a:r>
            <a:br>
              <a:rPr lang="ru-RU" dirty="0">
                <a:latin typeface="Times New Roman"/>
                <a:ea typeface="Times New Roman"/>
              </a:rPr>
            </a:br>
            <a:r>
              <a:rPr lang="ru-RU" dirty="0" smtClean="0">
                <a:latin typeface="Times New Roman"/>
                <a:ea typeface="Times New Roman"/>
              </a:rPr>
              <a:t>	</a:t>
            </a:r>
            <a:r>
              <a:rPr lang="ru-RU" dirty="0" err="1" smtClean="0">
                <a:latin typeface="Times New Roman"/>
                <a:ea typeface="Times New Roman"/>
              </a:rPr>
              <a:t>лнц</a:t>
            </a:r>
            <a:r>
              <a:rPr lang="ru-RU" dirty="0" smtClean="0">
                <a:latin typeface="Times New Roman"/>
                <a:ea typeface="Times New Roman"/>
              </a:rPr>
              <a:t> </a:t>
            </a:r>
            <a:r>
              <a:rPr lang="ru-RU" dirty="0">
                <a:latin typeface="Times New Roman"/>
                <a:ea typeface="Times New Roman"/>
              </a:rPr>
              <a:t>– [ </a:t>
            </a:r>
            <a:r>
              <a:rPr lang="ru-RU" dirty="0" err="1">
                <a:latin typeface="Times New Roman"/>
                <a:ea typeface="Times New Roman"/>
              </a:rPr>
              <a:t>нц</a:t>
            </a:r>
            <a:r>
              <a:rPr lang="ru-RU" dirty="0">
                <a:latin typeface="Times New Roman"/>
                <a:ea typeface="Times New Roman"/>
              </a:rPr>
              <a:t> ]: солнце – со[ </a:t>
            </a:r>
            <a:r>
              <a:rPr lang="ru-RU" dirty="0" err="1">
                <a:latin typeface="Times New Roman"/>
                <a:ea typeface="Times New Roman"/>
              </a:rPr>
              <a:t>нц</a:t>
            </a:r>
            <a:r>
              <a:rPr lang="ru-RU" dirty="0">
                <a:latin typeface="Times New Roman"/>
                <a:ea typeface="Times New Roman"/>
              </a:rPr>
              <a:t> ]е;</a:t>
            </a:r>
            <a:br>
              <a:rPr lang="ru-RU" dirty="0">
                <a:latin typeface="Times New Roman"/>
                <a:ea typeface="Times New Roman"/>
              </a:rPr>
            </a:br>
            <a:r>
              <a:rPr lang="ru-RU" dirty="0" smtClean="0">
                <a:latin typeface="Times New Roman"/>
                <a:ea typeface="Times New Roman"/>
              </a:rPr>
              <a:t>	</a:t>
            </a:r>
            <a:r>
              <a:rPr lang="ru-RU" dirty="0" err="1" smtClean="0">
                <a:latin typeface="Times New Roman"/>
                <a:ea typeface="Times New Roman"/>
              </a:rPr>
              <a:t>рдц</a:t>
            </a:r>
            <a:r>
              <a:rPr lang="ru-RU" dirty="0" smtClean="0">
                <a:latin typeface="Times New Roman"/>
                <a:ea typeface="Times New Roman"/>
              </a:rPr>
              <a:t> </a:t>
            </a:r>
            <a:r>
              <a:rPr lang="ru-RU" dirty="0">
                <a:latin typeface="Times New Roman"/>
                <a:ea typeface="Times New Roman"/>
              </a:rPr>
              <a:t>– [ </a:t>
            </a:r>
            <a:r>
              <a:rPr lang="ru-RU" dirty="0" err="1">
                <a:latin typeface="Times New Roman"/>
                <a:ea typeface="Times New Roman"/>
              </a:rPr>
              <a:t>рц</a:t>
            </a:r>
            <a:r>
              <a:rPr lang="ru-RU" dirty="0">
                <a:latin typeface="Times New Roman"/>
                <a:ea typeface="Times New Roman"/>
              </a:rPr>
              <a:t> ]: сердце – се[ </a:t>
            </a:r>
            <a:r>
              <a:rPr lang="ru-RU" dirty="0" err="1">
                <a:latin typeface="Times New Roman"/>
                <a:ea typeface="Times New Roman"/>
              </a:rPr>
              <a:t>рц</a:t>
            </a:r>
            <a:r>
              <a:rPr lang="ru-RU" dirty="0">
                <a:latin typeface="Times New Roman"/>
                <a:ea typeface="Times New Roman"/>
              </a:rPr>
              <a:t> ]е.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10922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0"/>
            <a:ext cx="8928992" cy="2780928"/>
          </a:xfrm>
        </p:spPr>
        <p:txBody>
          <a:bodyPr>
            <a:noAutofit/>
          </a:bodyPr>
          <a:lstStyle/>
          <a:p>
            <a:pPr>
              <a:spcAft>
                <a:spcPts val="0"/>
              </a:spcAft>
            </a:pPr>
            <a:r>
              <a:rPr lang="ru-RU" sz="36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</a:rPr>
              <a:t>Задание. Определите, какой согласный звук </a:t>
            </a:r>
            <a:r>
              <a:rPr lang="ru-RU" sz="3600" b="1" i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</a:rPr>
              <a:t>(глухой или звонкий)</a:t>
            </a:r>
            <a:r>
              <a:rPr lang="ru-RU" sz="36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</a:rPr>
              <a:t> обозначен подчеркнутой буквой. Какие фонетические процессы наблюдаются в приведенных словах? </a:t>
            </a:r>
            <a:endParaRPr lang="ru-RU" sz="3600" b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852936"/>
            <a:ext cx="8229600" cy="3273227"/>
          </a:xfrm>
        </p:spPr>
        <p:txBody>
          <a:bodyPr/>
          <a:lstStyle/>
          <a:p>
            <a:pPr marL="0" indent="0" algn="ctr">
              <a:spcAft>
                <a:spcPts val="0"/>
              </a:spcAft>
              <a:buNone/>
            </a:pPr>
            <a:r>
              <a:rPr lang="ru-RU" sz="4400" i="1" dirty="0">
                <a:latin typeface="Times New Roman"/>
                <a:ea typeface="Times New Roman"/>
              </a:rPr>
              <a:t>Забасто</a:t>
            </a:r>
            <a:r>
              <a:rPr lang="ru-RU" sz="4400" i="1" u="sng" dirty="0">
                <a:latin typeface="Times New Roman"/>
                <a:ea typeface="Times New Roman"/>
              </a:rPr>
              <a:t>в</a:t>
            </a:r>
            <a:r>
              <a:rPr lang="ru-RU" sz="4400" i="1" dirty="0">
                <a:latin typeface="Times New Roman"/>
                <a:ea typeface="Times New Roman"/>
              </a:rPr>
              <a:t>ка, </a:t>
            </a:r>
            <a:r>
              <a:rPr lang="ru-RU" sz="4400" i="1" u="sng" dirty="0">
                <a:latin typeface="Times New Roman"/>
                <a:ea typeface="Times New Roman"/>
              </a:rPr>
              <a:t>с</a:t>
            </a:r>
            <a:r>
              <a:rPr lang="ru-RU" sz="4400" i="1" dirty="0">
                <a:latin typeface="Times New Roman"/>
                <a:ea typeface="Times New Roman"/>
              </a:rPr>
              <a:t>даться, о</a:t>
            </a:r>
            <a:r>
              <a:rPr lang="ru-RU" sz="4400" i="1" u="sng" dirty="0">
                <a:latin typeface="Times New Roman"/>
                <a:ea typeface="Times New Roman"/>
              </a:rPr>
              <a:t>т</a:t>
            </a:r>
            <a:r>
              <a:rPr lang="ru-RU" sz="4400" i="1" dirty="0">
                <a:latin typeface="Times New Roman"/>
                <a:ea typeface="Times New Roman"/>
              </a:rPr>
              <a:t> дома, любо</a:t>
            </a:r>
            <a:r>
              <a:rPr lang="ru-RU" sz="4400" i="1" u="sng" dirty="0">
                <a:latin typeface="Times New Roman"/>
                <a:ea typeface="Times New Roman"/>
              </a:rPr>
              <a:t>в</a:t>
            </a:r>
            <a:r>
              <a:rPr lang="ru-RU" sz="4400" i="1" dirty="0">
                <a:latin typeface="Times New Roman"/>
                <a:ea typeface="Times New Roman"/>
              </a:rPr>
              <a:t>ь, </a:t>
            </a:r>
            <a:r>
              <a:rPr lang="ru-RU" sz="4400" i="1" u="sng" dirty="0">
                <a:latin typeface="Times New Roman"/>
                <a:ea typeface="Times New Roman"/>
              </a:rPr>
              <a:t>ч</a:t>
            </a:r>
            <a:r>
              <a:rPr lang="ru-RU" sz="4400" i="1" dirty="0">
                <a:latin typeface="Times New Roman"/>
                <a:ea typeface="Times New Roman"/>
              </a:rPr>
              <a:t>то, ука</a:t>
            </a:r>
            <a:r>
              <a:rPr lang="ru-RU" sz="4400" i="1" u="sng" dirty="0">
                <a:latin typeface="Times New Roman"/>
                <a:ea typeface="Times New Roman"/>
              </a:rPr>
              <a:t>з</a:t>
            </a:r>
            <a:r>
              <a:rPr lang="ru-RU" sz="4400" i="1" dirty="0">
                <a:latin typeface="Times New Roman"/>
                <a:ea typeface="Times New Roman"/>
              </a:rPr>
              <a:t>ка, чес</a:t>
            </a:r>
            <a:r>
              <a:rPr lang="ru-RU" sz="4400" i="1" u="sng" dirty="0">
                <a:latin typeface="Times New Roman"/>
                <a:ea typeface="Times New Roman"/>
              </a:rPr>
              <a:t>т</a:t>
            </a:r>
            <a:r>
              <a:rPr lang="ru-RU" sz="4400" i="1" dirty="0">
                <a:latin typeface="Times New Roman"/>
                <a:ea typeface="Times New Roman"/>
              </a:rPr>
              <a:t>ный, </a:t>
            </a:r>
            <a:r>
              <a:rPr lang="ru-RU" sz="4400" i="1" u="sng" dirty="0">
                <a:latin typeface="Times New Roman"/>
                <a:ea typeface="Times New Roman"/>
              </a:rPr>
              <a:t>сч</a:t>
            </a:r>
            <a:r>
              <a:rPr lang="ru-RU" sz="4400" i="1" dirty="0">
                <a:latin typeface="Times New Roman"/>
                <a:ea typeface="Times New Roman"/>
              </a:rPr>
              <a:t>астливый, ря</a:t>
            </a:r>
            <a:r>
              <a:rPr lang="ru-RU" sz="4400" i="1" u="sng" dirty="0">
                <a:latin typeface="Times New Roman"/>
                <a:ea typeface="Times New Roman"/>
              </a:rPr>
              <a:t>б</a:t>
            </a:r>
            <a:r>
              <a:rPr lang="ru-RU" sz="4400" i="1" dirty="0">
                <a:latin typeface="Times New Roman"/>
                <a:ea typeface="Times New Roman"/>
              </a:rPr>
              <a:t>ь, моро</a:t>
            </a:r>
            <a:r>
              <a:rPr lang="ru-RU" sz="4400" i="1" u="sng" dirty="0">
                <a:latin typeface="Times New Roman"/>
                <a:ea typeface="Times New Roman"/>
              </a:rPr>
              <a:t>з</a:t>
            </a:r>
            <a:r>
              <a:rPr lang="ru-RU" sz="4400" i="1" dirty="0">
                <a:latin typeface="Times New Roman"/>
                <a:ea typeface="Times New Roman"/>
              </a:rPr>
              <a:t>, ра</a:t>
            </a:r>
            <a:r>
              <a:rPr lang="ru-RU" sz="4400" i="1" u="sng" dirty="0">
                <a:latin typeface="Times New Roman"/>
                <a:ea typeface="Times New Roman"/>
              </a:rPr>
              <a:t>сч</a:t>
            </a:r>
            <a:r>
              <a:rPr lang="ru-RU" sz="4400" i="1" dirty="0">
                <a:latin typeface="Times New Roman"/>
                <a:ea typeface="Times New Roman"/>
              </a:rPr>
              <a:t>ет, </a:t>
            </a:r>
            <a:r>
              <a:rPr lang="ru-RU" sz="4400" i="1" u="sng" dirty="0">
                <a:latin typeface="Times New Roman"/>
                <a:ea typeface="Times New Roman"/>
              </a:rPr>
              <a:t>к</a:t>
            </a:r>
            <a:r>
              <a:rPr lang="ru-RU" sz="4400" i="1" dirty="0">
                <a:latin typeface="Times New Roman"/>
                <a:ea typeface="Times New Roman"/>
              </a:rPr>
              <a:t> берегу.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97870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116632"/>
            <a:ext cx="8784976" cy="1440160"/>
          </a:xfrm>
        </p:spPr>
        <p:txBody>
          <a:bodyPr>
            <a:noAutofit/>
          </a:bodyPr>
          <a:lstStyle/>
          <a:p>
            <a:r>
              <a:rPr lang="ru-RU" sz="3600" b="1" dirty="0">
                <a:solidFill>
                  <a:srgbClr val="7030A0"/>
                </a:solidFill>
                <a:latin typeface="Times New Roman"/>
                <a:ea typeface="Times New Roman"/>
              </a:rPr>
              <a:t>Запишите высказывание </a:t>
            </a:r>
            <a:r>
              <a:rPr lang="ru-RU" sz="3600" b="1" dirty="0" err="1" smtClean="0">
                <a:solidFill>
                  <a:srgbClr val="7030A0"/>
                </a:solidFill>
                <a:latin typeface="Times New Roman"/>
                <a:ea typeface="Times New Roman"/>
              </a:rPr>
              <a:t>К.Паустовского</a:t>
            </a:r>
            <a:r>
              <a:rPr lang="ru-RU" sz="3600" b="1" dirty="0" smtClean="0">
                <a:solidFill>
                  <a:srgbClr val="7030A0"/>
                </a:solidFill>
                <a:latin typeface="Times New Roman"/>
                <a:ea typeface="Times New Roman"/>
              </a:rPr>
              <a:t>. Вставьте буквы и знаки препинания.</a:t>
            </a:r>
            <a:endParaRPr lang="ru-RU" sz="3600" dirty="0">
              <a:solidFill>
                <a:srgbClr val="7030A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353347"/>
          </a:xfrm>
        </p:spPr>
        <p:txBody>
          <a:bodyPr/>
          <a:lstStyle/>
          <a:p>
            <a:pPr marL="0" indent="0" algn="ctr">
              <a:spcAft>
                <a:spcPts val="0"/>
              </a:spcAft>
              <a:buNone/>
            </a:pPr>
            <a:r>
              <a:rPr lang="ru-RU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</a:rPr>
              <a:t>Слова то ш…</a:t>
            </a:r>
            <a:r>
              <a:rPr lang="ru-RU" sz="4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</a:rPr>
              <a:t>лестят</a:t>
            </a:r>
            <a:r>
              <a:rPr lang="ru-RU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</a:rPr>
              <a:t> как трава то б…</a:t>
            </a:r>
            <a:r>
              <a:rPr lang="ru-RU" sz="4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</a:rPr>
              <a:t>рмочут</a:t>
            </a:r>
            <a:r>
              <a:rPr lang="ru-RU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</a:rPr>
              <a:t> как родники то пер…</a:t>
            </a:r>
            <a:r>
              <a:rPr lang="ru-RU" sz="4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</a:rPr>
              <a:t>свистываются</a:t>
            </a:r>
            <a:r>
              <a:rPr lang="ru-RU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</a:rPr>
              <a:t> как птицы то п…</a:t>
            </a:r>
            <a:r>
              <a:rPr lang="ru-RU" sz="4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</a:rPr>
              <a:t>званивают</a:t>
            </a:r>
            <a:r>
              <a:rPr lang="ru-RU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</a:rPr>
              <a:t> как первый лед.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16706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54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Орфоэпия</a:t>
            </a:r>
            <a:endParaRPr lang="ru-RU" sz="5400" b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19695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4400" dirty="0">
                <a:latin typeface="Times New Roman" pitchFamily="18" charset="0"/>
                <a:cs typeface="Times New Roman" pitchFamily="18" charset="0"/>
              </a:rPr>
              <a:t>— наука (раздел фонетики), занимающаяся </a:t>
            </a:r>
            <a:r>
              <a:rPr lang="ru-RU" sz="4400" u="sng" dirty="0">
                <a:latin typeface="Times New Roman" pitchFamily="18" charset="0"/>
                <a:cs typeface="Times New Roman" pitchFamily="18" charset="0"/>
              </a:rPr>
              <a:t>нормами произношения</a:t>
            </a:r>
            <a:r>
              <a:rPr lang="ru-RU" sz="4400" dirty="0">
                <a:latin typeface="Times New Roman" pitchFamily="18" charset="0"/>
                <a:cs typeface="Times New Roman" pitchFamily="18" charset="0"/>
              </a:rPr>
              <a:t>, их обоснованием и установлением.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852638" y="4725144"/>
            <a:ext cx="544572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звОнит</a:t>
            </a:r>
            <a:r>
              <a:rPr lang="ru-RU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// </a:t>
            </a:r>
            <a:r>
              <a:rPr lang="ru-RU" sz="54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звонИт</a:t>
            </a:r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9872551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579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</a:rPr>
              <a:t>Произношение сочетаний </a:t>
            </a:r>
            <a:r>
              <a:rPr lang="ru-RU" b="1" i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</a:rPr>
              <a:t>ЧН, </a:t>
            </a:r>
            <a:r>
              <a:rPr lang="ru-RU" b="1" i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</a:rPr>
              <a:t>ЧТ</a:t>
            </a:r>
            <a:endParaRPr lang="ru-RU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980729"/>
            <a:ext cx="8928992" cy="5877271"/>
          </a:xfrm>
        </p:spPr>
        <p:txBody>
          <a:bodyPr>
            <a:normAutofit fontScale="85000" lnSpcReduction="20000"/>
          </a:bodyPr>
          <a:lstStyle/>
          <a:p>
            <a:pPr marL="0" indent="0">
              <a:spcAft>
                <a:spcPts val="0"/>
              </a:spcAft>
              <a:buNone/>
            </a:pPr>
            <a:r>
              <a:rPr lang="ru-RU" sz="4100" dirty="0">
                <a:latin typeface="Times New Roman"/>
                <a:ea typeface="Times New Roman"/>
              </a:rPr>
              <a:t>В современном языке слова с сочетанием </a:t>
            </a:r>
            <a:r>
              <a:rPr lang="ru-RU" sz="4100" i="1" dirty="0">
                <a:latin typeface="Times New Roman"/>
                <a:ea typeface="Times New Roman"/>
              </a:rPr>
              <a:t>ЧН</a:t>
            </a:r>
            <a:r>
              <a:rPr lang="ru-RU" sz="4100" dirty="0">
                <a:latin typeface="Times New Roman"/>
                <a:ea typeface="Times New Roman"/>
              </a:rPr>
              <a:t> можно разделить на три группы:</a:t>
            </a:r>
          </a:p>
          <a:p>
            <a:pPr marL="0" indent="0">
              <a:spcAft>
                <a:spcPts val="0"/>
              </a:spcAft>
              <a:buNone/>
            </a:pPr>
            <a:r>
              <a:rPr lang="ru-RU" sz="4100" b="1" dirty="0">
                <a:latin typeface="Times New Roman"/>
                <a:ea typeface="Times New Roman"/>
              </a:rPr>
              <a:t>1.</a:t>
            </a:r>
            <a:r>
              <a:rPr lang="ru-RU" sz="4100" dirty="0">
                <a:latin typeface="Times New Roman"/>
                <a:ea typeface="Times New Roman"/>
              </a:rPr>
              <a:t> те, в который </a:t>
            </a:r>
            <a:r>
              <a:rPr lang="ru-RU" sz="4100" dirty="0" err="1">
                <a:latin typeface="Times New Roman"/>
                <a:ea typeface="Times New Roman"/>
              </a:rPr>
              <a:t>чт</a:t>
            </a:r>
            <a:r>
              <a:rPr lang="ru-RU" sz="4100" dirty="0">
                <a:latin typeface="Times New Roman"/>
                <a:ea typeface="Times New Roman"/>
              </a:rPr>
              <a:t> произносится как [</a:t>
            </a:r>
            <a:r>
              <a:rPr lang="ru-RU" sz="4100" dirty="0" err="1">
                <a:latin typeface="Times New Roman"/>
                <a:ea typeface="Times New Roman"/>
              </a:rPr>
              <a:t>шн</a:t>
            </a:r>
            <a:r>
              <a:rPr lang="ru-RU" sz="4100" dirty="0">
                <a:latin typeface="Times New Roman"/>
                <a:ea typeface="Times New Roman"/>
              </a:rPr>
              <a:t>]: </a:t>
            </a:r>
            <a:r>
              <a:rPr lang="ru-RU" sz="4100" i="1" dirty="0">
                <a:latin typeface="Times New Roman"/>
                <a:ea typeface="Times New Roman"/>
              </a:rPr>
              <a:t>конечно, скучно, яичница, двоечник, прачечная, девичник</a:t>
            </a:r>
            <a:r>
              <a:rPr lang="ru-RU" sz="4100" dirty="0">
                <a:latin typeface="Times New Roman"/>
                <a:ea typeface="Times New Roman"/>
              </a:rPr>
              <a:t>, а также женские отчества на –</a:t>
            </a:r>
            <a:r>
              <a:rPr lang="ru-RU" sz="4100" dirty="0" err="1">
                <a:latin typeface="Times New Roman"/>
                <a:ea typeface="Times New Roman"/>
              </a:rPr>
              <a:t>чна</a:t>
            </a:r>
            <a:r>
              <a:rPr lang="ru-RU" sz="4100" dirty="0">
                <a:latin typeface="Times New Roman"/>
                <a:ea typeface="Times New Roman"/>
              </a:rPr>
              <a:t>: </a:t>
            </a:r>
            <a:r>
              <a:rPr lang="ru-RU" sz="4100" i="1" dirty="0">
                <a:latin typeface="Times New Roman"/>
                <a:ea typeface="Times New Roman"/>
              </a:rPr>
              <a:t>Ильинична, Кузьминична и др.</a:t>
            </a:r>
            <a:endParaRPr lang="ru-RU" sz="4100" dirty="0">
              <a:latin typeface="Times New Roman"/>
              <a:ea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ru-RU" sz="4100" b="1" dirty="0">
                <a:latin typeface="Times New Roman"/>
                <a:ea typeface="Times New Roman"/>
              </a:rPr>
              <a:t>2. </a:t>
            </a:r>
            <a:r>
              <a:rPr lang="ru-RU" sz="4100" dirty="0">
                <a:latin typeface="Times New Roman"/>
                <a:ea typeface="Times New Roman"/>
              </a:rPr>
              <a:t>те, в который </a:t>
            </a:r>
            <a:r>
              <a:rPr lang="ru-RU" sz="4100" dirty="0" err="1">
                <a:latin typeface="Times New Roman"/>
                <a:ea typeface="Times New Roman"/>
              </a:rPr>
              <a:t>чн</a:t>
            </a:r>
            <a:r>
              <a:rPr lang="ru-RU" sz="4100" dirty="0">
                <a:latin typeface="Times New Roman"/>
                <a:ea typeface="Times New Roman"/>
              </a:rPr>
              <a:t> произносится как [</a:t>
            </a:r>
            <a:r>
              <a:rPr lang="ru-RU" sz="4100" dirty="0" err="1">
                <a:latin typeface="Times New Roman"/>
                <a:ea typeface="Times New Roman"/>
              </a:rPr>
              <a:t>ч’н</a:t>
            </a:r>
            <a:r>
              <a:rPr lang="ru-RU" sz="4100" dirty="0">
                <a:latin typeface="Times New Roman"/>
                <a:ea typeface="Times New Roman"/>
              </a:rPr>
              <a:t>]: </a:t>
            </a:r>
            <a:r>
              <a:rPr lang="ru-RU" sz="4100" i="1" dirty="0">
                <a:latin typeface="Times New Roman"/>
                <a:ea typeface="Times New Roman"/>
              </a:rPr>
              <a:t>точно, удачный, маскировочный и др.</a:t>
            </a:r>
            <a:endParaRPr lang="ru-RU" sz="4100" dirty="0">
              <a:latin typeface="Times New Roman"/>
              <a:ea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ru-RU" sz="4100" b="1" dirty="0">
                <a:latin typeface="Times New Roman"/>
                <a:ea typeface="Times New Roman"/>
              </a:rPr>
              <a:t>3. </a:t>
            </a:r>
            <a:r>
              <a:rPr lang="ru-RU" sz="4100" dirty="0">
                <a:latin typeface="Times New Roman"/>
                <a:ea typeface="Times New Roman"/>
              </a:rPr>
              <a:t>те, в которых оба варианта считаются нормативными: </a:t>
            </a:r>
            <a:r>
              <a:rPr lang="ru-RU" sz="4100" i="1" dirty="0">
                <a:latin typeface="Times New Roman"/>
                <a:ea typeface="Times New Roman"/>
              </a:rPr>
              <a:t>подсвечник, булочная, горничная, порядочный и др.</a:t>
            </a:r>
            <a:endParaRPr lang="ru-RU" sz="4100" dirty="0">
              <a:latin typeface="Times New Roman"/>
              <a:ea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64221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88640"/>
            <a:ext cx="9036496" cy="2088232"/>
          </a:xfrm>
        </p:spPr>
        <p:txBody>
          <a:bodyPr>
            <a:normAutofit fontScale="90000"/>
          </a:bodyPr>
          <a:lstStyle/>
          <a:p>
            <a:pPr>
              <a:spcAft>
                <a:spcPts val="0"/>
              </a:spcAft>
            </a:pPr>
            <a:r>
              <a:rPr lang="ru-RU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</a:rPr>
              <a:t>Упражнение. </a:t>
            </a:r>
            <a:r>
              <a:rPr lang="ru-RU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</a:rPr>
              <a:t/>
            </a:r>
            <a:br>
              <a:rPr lang="ru-RU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</a:rPr>
            </a:br>
            <a:r>
              <a:rPr lang="ru-RU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</a:rPr>
              <a:t>Прочитайте </a:t>
            </a:r>
            <a:r>
              <a:rPr lang="ru-RU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</a:rPr>
              <a:t>данные слова обращая внимание на произношение </a:t>
            </a:r>
            <a:r>
              <a:rPr lang="ru-RU" b="1" i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</a:rPr>
              <a:t>ЧН</a:t>
            </a:r>
            <a:r>
              <a:rPr lang="ru-RU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</a:rPr>
              <a:t>.</a:t>
            </a:r>
            <a:endParaRPr lang="ru-RU" b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564904"/>
            <a:ext cx="8229600" cy="3561259"/>
          </a:xfrm>
        </p:spPr>
        <p:txBody>
          <a:bodyPr/>
          <a:lstStyle/>
          <a:p>
            <a:pPr marL="0" indent="0" algn="ctr">
              <a:spcAft>
                <a:spcPts val="0"/>
              </a:spcAft>
              <a:buNone/>
            </a:pPr>
            <a:r>
              <a:rPr lang="ru-RU" sz="3600" b="1" i="1" dirty="0">
                <a:latin typeface="Times New Roman"/>
                <a:ea typeface="Times New Roman"/>
              </a:rPr>
              <a:t>Потому что, Кузьминична, табачный, молочный, нечто, булочная, девичник, очечник, нарочно, яичница, шуточный, троечник, Фоминична, подсолнечник,</a:t>
            </a:r>
            <a:r>
              <a:rPr lang="ru-RU" sz="3600" b="1" dirty="0">
                <a:latin typeface="Times New Roman"/>
                <a:ea typeface="Times New Roman"/>
              </a:rPr>
              <a:t> </a:t>
            </a:r>
            <a:r>
              <a:rPr lang="ru-RU" sz="3600" b="1" i="1" dirty="0">
                <a:latin typeface="Times New Roman"/>
                <a:ea typeface="Times New Roman"/>
              </a:rPr>
              <a:t>бесконечный, двоечник, скучно, конечный.</a:t>
            </a:r>
            <a:endParaRPr lang="ru-RU" sz="3600" b="1" dirty="0">
              <a:latin typeface="Times New Roman"/>
              <a:ea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12255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</a:rPr>
              <a:t>Произношение согласных перед </a:t>
            </a:r>
            <a:r>
              <a:rPr lang="ru-RU" b="1" i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</a:rPr>
              <a:t>Е</a:t>
            </a:r>
            <a:r>
              <a:rPr lang="ru-RU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</a:rPr>
              <a:t> в заимствованных словах</a:t>
            </a:r>
            <a:endParaRPr lang="ru-RU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sz="4000" u="sng" dirty="0" smtClean="0">
                <a:latin typeface="Times New Roman" pitchFamily="18" charset="0"/>
                <a:cs typeface="Times New Roman" pitchFamily="18" charset="0"/>
              </a:rPr>
              <a:t>Сравните:</a:t>
            </a:r>
          </a:p>
          <a:p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Тень, дерево, песок, месяц, век, мелочь, академия, бассейн.</a:t>
            </a:r>
          </a:p>
          <a:p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Бизнес, Шопен, безе, мате,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латте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, рейтинг.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7374181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5796"/>
            <a:ext cx="8229600" cy="1143000"/>
          </a:xfrm>
        </p:spPr>
        <p:txBody>
          <a:bodyPr/>
          <a:lstStyle/>
          <a:p>
            <a:r>
              <a:rPr lang="ru-RU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Ударение</a:t>
            </a:r>
            <a:endParaRPr lang="ru-RU" b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980728"/>
            <a:ext cx="8712968" cy="5688632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русском языке ударение свободное.</a:t>
            </a:r>
          </a:p>
          <a:p>
            <a:pPr marL="0" indent="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Роль ударения: </a:t>
            </a:r>
          </a:p>
          <a:p>
            <a:pPr lvl="7">
              <a:buFont typeface="Wingdings" pitchFamily="2" charset="2"/>
              <a:buChar char="ü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Различает разные слова 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мУка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мукА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lvl="7">
              <a:buFont typeface="Wingdings" pitchFamily="2" charset="2"/>
              <a:buChar char="ü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Различает некоторые формы разных слов 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ношУ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нОшу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крУжки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кружкИ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lvl="7">
              <a:buFont typeface="Wingdings" pitchFamily="2" charset="2"/>
              <a:buChar char="ü"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различает формы одного слова 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снЕга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снегА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0786024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5796"/>
            <a:ext cx="8229600" cy="1143000"/>
          </a:xfrm>
        </p:spPr>
        <p:txBody>
          <a:bodyPr/>
          <a:lstStyle/>
          <a:p>
            <a:r>
              <a:rPr lang="ru-RU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План фонетического разбора</a:t>
            </a: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0" y="908720"/>
            <a:ext cx="9036496" cy="583264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	Орфографическая запись слова.</a:t>
            </a:r>
          </a:p>
          <a:p>
            <a:pPr marL="0" indent="0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2	Деление слова на слоги и место ударения.</a:t>
            </a:r>
          </a:p>
          <a:p>
            <a:pPr marL="0" indent="0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3	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Фонетическая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транскрипция слова.</a:t>
            </a:r>
          </a:p>
          <a:p>
            <a:pPr marL="0" indent="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	Характеристика всех звуков по порядку:</a:t>
            </a:r>
          </a:p>
          <a:p>
            <a:pPr lvl="2"/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а)	согласный – звонкий – глухой (парный – непарный), твёрдый – мягкий (парный – непарный), какой буквой обозначен;</a:t>
            </a:r>
          </a:p>
          <a:p>
            <a:pPr lvl="2"/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б)	гласный: ударный – безударный.</a:t>
            </a:r>
          </a:p>
          <a:p>
            <a:pPr marL="0" indent="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	Количество звуков и букв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269264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Сделайте фонетический анализ слов</a:t>
            </a:r>
            <a:endParaRPr lang="ru-RU" b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4000" b="1" i="1" dirty="0" smtClean="0">
                <a:latin typeface="Times New Roman" pitchFamily="18" charset="0"/>
                <a:cs typeface="Times New Roman" pitchFamily="18" charset="0"/>
              </a:rPr>
              <a:t>Сеять, настроение, образ, вправо, низкий, скучный, ёжиться.</a:t>
            </a:r>
            <a:endParaRPr lang="ru-RU" sz="4000" b="1" i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914765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Домашнее задание</a:t>
            </a:r>
            <a:endParaRPr lang="ru-RU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Фонетический разбор слов: </a:t>
            </a:r>
          </a:p>
          <a:p>
            <a:pPr lvl="1"/>
            <a:r>
              <a:rPr lang="ru-RU" sz="3200" i="1" dirty="0" smtClean="0">
                <a:latin typeface="Times New Roman" pitchFamily="18" charset="0"/>
                <a:cs typeface="Times New Roman" pitchFamily="18" charset="0"/>
              </a:rPr>
              <a:t>сеять, яичница, ложь.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Выписать все формы указанных глаголов прошедшего времени 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м.р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ж.р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., ср. р.)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 расставить в них ударение:</a:t>
            </a:r>
          </a:p>
          <a:p>
            <a:pPr lvl="1"/>
            <a:r>
              <a:rPr lang="ru-RU" sz="3200" i="1" dirty="0" smtClean="0">
                <a:latin typeface="Times New Roman" pitchFamily="18" charset="0"/>
                <a:cs typeface="Times New Roman" pitchFamily="18" charset="0"/>
              </a:rPr>
              <a:t>Начать, брать, сеять, класть, винить.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664638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Проверяем</a:t>
            </a:r>
            <a:endParaRPr lang="ru-RU" b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spcAft>
                <a:spcPts val="0"/>
              </a:spcAft>
              <a:buNone/>
            </a:pPr>
            <a:r>
              <a:rPr lang="ru-RU" sz="4000" b="1" i="1" dirty="0">
                <a:latin typeface="Times New Roman"/>
                <a:ea typeface="Times New Roman"/>
              </a:rPr>
              <a:t>Слова то шелестят, как травы, то бормочут, как родники, то пересвистываются, как птицы, то, перезваниваются, как первый лед.</a:t>
            </a:r>
            <a:endParaRPr lang="ru-RU" sz="4000" b="1" dirty="0">
              <a:latin typeface="Times New Roman"/>
              <a:ea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25485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370386"/>
          </a:xfrm>
        </p:spPr>
        <p:txBody>
          <a:bodyPr>
            <a:normAutofit/>
          </a:bodyPr>
          <a:lstStyle/>
          <a:p>
            <a:r>
              <a:rPr lang="ru-RU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</a:rPr>
              <a:t>В название какого раздела науки о языке входит часть слов </a:t>
            </a:r>
            <a:r>
              <a:rPr lang="ru-RU" b="1" i="1" u="sng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</a:rPr>
              <a:t>телефон, магнитофон, микрофон?</a:t>
            </a:r>
            <a:endParaRPr lang="ru-RU" b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267744" y="4005064"/>
            <a:ext cx="4176464" cy="11079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66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Фонетика</a:t>
            </a:r>
            <a:endParaRPr lang="ru-RU" sz="66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133808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146250"/>
          </a:xfrm>
        </p:spPr>
        <p:txBody>
          <a:bodyPr>
            <a:normAutofit/>
          </a:bodyPr>
          <a:lstStyle/>
          <a:p>
            <a:r>
              <a:rPr lang="ru-RU" sz="5400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</a:rPr>
              <a:t>Что изучает </a:t>
            </a:r>
            <a:r>
              <a:rPr lang="ru-RU" sz="54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</a:rPr>
              <a:t>фонетика?</a:t>
            </a:r>
            <a:endParaRPr lang="ru-RU" sz="5400" b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414681" y="2967335"/>
            <a:ext cx="4314643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66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Звуки речи</a:t>
            </a:r>
            <a:endParaRPr lang="ru-RU" sz="66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8438472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722314"/>
          </a:xfrm>
        </p:spPr>
        <p:txBody>
          <a:bodyPr>
            <a:noAutofit/>
          </a:bodyPr>
          <a:lstStyle/>
          <a:p>
            <a:r>
              <a:rPr lang="ru-RU" sz="5400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</a:rPr>
              <a:t>Звуки, при образовании которых воздушная струя проходит через рот без препятствий.</a:t>
            </a:r>
            <a:endParaRPr lang="ru-RU" sz="5400" b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818159" y="4293096"/>
            <a:ext cx="5515229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66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Гласные звуки</a:t>
            </a:r>
            <a:endParaRPr lang="ru-RU" sz="66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8931288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010346"/>
          </a:xfrm>
        </p:spPr>
        <p:txBody>
          <a:bodyPr>
            <a:normAutofit fontScale="90000"/>
          </a:bodyPr>
          <a:lstStyle/>
          <a:p>
            <a:pPr>
              <a:spcAft>
                <a:spcPts val="0"/>
              </a:spcAft>
            </a:pPr>
            <a:r>
              <a:rPr lang="ru-RU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</a:rPr>
              <a:t>При образовании этих звуков воздушная струя проходит через рот, преодолевая различные препятствия.</a:t>
            </a:r>
            <a:br>
              <a:rPr lang="ru-RU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</a:rPr>
            </a:br>
            <a:endParaRPr lang="ru-RU" b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365421" y="2967335"/>
            <a:ext cx="6413167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66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Согласные звуки</a:t>
            </a:r>
            <a:endParaRPr lang="ru-RU" sz="66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3653271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290266"/>
          </a:xfrm>
        </p:spPr>
        <p:txBody>
          <a:bodyPr>
            <a:noAutofit/>
          </a:bodyPr>
          <a:lstStyle/>
          <a:p>
            <a:pPr>
              <a:spcAft>
                <a:spcPts val="0"/>
              </a:spcAft>
            </a:pPr>
            <a:r>
              <a:rPr lang="ru-RU" sz="5400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</a:rPr>
              <a:t>Сколько гласных звуков в русском языке? </a:t>
            </a:r>
            <a:r>
              <a:rPr lang="ru-RU" sz="5400" dirty="0">
                <a:latin typeface="Times New Roman"/>
                <a:ea typeface="Times New Roman"/>
              </a:rPr>
              <a:t/>
            </a:r>
            <a:br>
              <a:rPr lang="ru-RU" sz="5400" dirty="0">
                <a:latin typeface="Times New Roman"/>
                <a:ea typeface="Times New Roman"/>
              </a:rPr>
            </a:br>
            <a:endParaRPr lang="ru-RU" sz="54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49155" y="2967335"/>
            <a:ext cx="8845690" cy="1754326"/>
          </a:xfrm>
          <a:prstGeom prst="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lIns="91440" tIns="45720" rIns="91440" bIns="45720">
            <a:spAutoFit/>
            <a:sp3d extrusionH="57150">
              <a:bevelT w="38100" h="38100"/>
            </a:sp3d>
          </a:bodyPr>
          <a:lstStyle/>
          <a:p>
            <a:pPr algn="ctr"/>
            <a:r>
              <a:rPr lang="ru-RU" sz="5400" b="1" dirty="0">
                <a:ln w="18000">
                  <a:solidFill>
                    <a:srgbClr val="C00000"/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Гласных звуков шесть: </a:t>
            </a:r>
            <a:endParaRPr lang="ru-RU" sz="5400" b="1" dirty="0" smtClean="0">
              <a:ln w="18000">
                <a:solidFill>
                  <a:srgbClr val="C00000"/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  <a:p>
            <a:pPr algn="ctr"/>
            <a:r>
              <a:rPr lang="ru-RU" sz="5400" b="1" dirty="0" smtClean="0">
                <a:ln w="18000">
                  <a:solidFill>
                    <a:srgbClr val="C00000"/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[</a:t>
            </a:r>
            <a:r>
              <a:rPr lang="ru-RU" sz="5400" b="1" dirty="0">
                <a:ln w="18000">
                  <a:solidFill>
                    <a:srgbClr val="C00000"/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и],   [ы],   [у],   [э],   [о],   [а].  </a:t>
            </a:r>
          </a:p>
        </p:txBody>
      </p:sp>
    </p:spTree>
    <p:extLst>
      <p:ext uri="{BB962C8B-B14F-4D97-AF65-F5344CB8AC3E}">
        <p14:creationId xmlns:p14="http://schemas.microsoft.com/office/powerpoint/2010/main" val="34168767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>
              <a:spcAft>
                <a:spcPts val="0"/>
              </a:spcAft>
            </a:pPr>
            <a:r>
              <a:rPr lang="ru-RU" sz="5400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</a:rPr>
              <a:t>Гласные делятся на</a:t>
            </a:r>
            <a:r>
              <a:rPr lang="ru-RU" sz="54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</a:rPr>
              <a:t>….</a:t>
            </a:r>
            <a:endParaRPr lang="ru-RU" sz="5400" b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-11495" y="3645024"/>
            <a:ext cx="9144000" cy="1224136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ru-RU" sz="5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Ударные		            Безударные</a:t>
            </a:r>
            <a:endParaRPr lang="ru-RU" sz="5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" name="Прямая со стрелкой 4"/>
          <p:cNvCxnSpPr/>
          <p:nvPr/>
        </p:nvCxnSpPr>
        <p:spPr>
          <a:xfrm flipH="1">
            <a:off x="1403648" y="1340768"/>
            <a:ext cx="1584176" cy="223224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/>
          <p:nvPr/>
        </p:nvCxnSpPr>
        <p:spPr>
          <a:xfrm>
            <a:off x="5580112" y="1340768"/>
            <a:ext cx="1224136" cy="223224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799678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125</TotalTime>
  <Words>615</Words>
  <Application>Microsoft Office PowerPoint</Application>
  <PresentationFormat>Экран (4:3)</PresentationFormat>
  <Paragraphs>81</Paragraphs>
  <Slides>27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27</vt:i4>
      </vt:variant>
    </vt:vector>
  </HeadingPairs>
  <TitlesOfParts>
    <vt:vector size="28" baseType="lpstr">
      <vt:lpstr>Тема Office</vt:lpstr>
      <vt:lpstr>Фонетика. Графика. Орфоэпия</vt:lpstr>
      <vt:lpstr>Запишите высказывание К.Паустовского. Вставьте буквы и знаки препинания.</vt:lpstr>
      <vt:lpstr>Проверяем</vt:lpstr>
      <vt:lpstr>В название какого раздела науки о языке входит часть слов телефон, магнитофон, микрофон?</vt:lpstr>
      <vt:lpstr>Что изучает фонетика?</vt:lpstr>
      <vt:lpstr>Звуки, при образовании которых воздушная струя проходит через рот без препятствий.</vt:lpstr>
      <vt:lpstr>При образовании этих звуков воздушная струя проходит через рот, преодолевая различные препятствия. </vt:lpstr>
      <vt:lpstr>Сколько гласных звуков в русском языке?  </vt:lpstr>
      <vt:lpstr>Гласные делятся на….</vt:lpstr>
      <vt:lpstr>Сколько согласных звуков в русском языке?</vt:lpstr>
      <vt:lpstr>Согласные звуки делятся на…</vt:lpstr>
      <vt:lpstr>Презентация PowerPoint</vt:lpstr>
      <vt:lpstr>Презентация PowerPoint</vt:lpstr>
      <vt:lpstr>Какие буквы называют йотированными? </vt:lpstr>
      <vt:lpstr>Потренируемся</vt:lpstr>
      <vt:lpstr>Какими звуками и буквами различаются следующие пары слов?</vt:lpstr>
      <vt:lpstr>Запишите слова, которые образуются, если прочитать в обратном порядке транскрипцию следующих слов.</vt:lpstr>
      <vt:lpstr>Фонетические процессы</vt:lpstr>
      <vt:lpstr>Задание. Определите, какой согласный звук (глухой или звонкий) обозначен подчеркнутой буквой. Какие фонетические процессы наблюдаются в приведенных словах? </vt:lpstr>
      <vt:lpstr>Орфоэпия</vt:lpstr>
      <vt:lpstr>Произношение сочетаний ЧН, ЧТ</vt:lpstr>
      <vt:lpstr>Упражнение.  Прочитайте данные слова обращая внимание на произношение ЧН.</vt:lpstr>
      <vt:lpstr>Произношение согласных перед Е в заимствованных словах</vt:lpstr>
      <vt:lpstr>Ударение</vt:lpstr>
      <vt:lpstr>План фонетического разбора</vt:lpstr>
      <vt:lpstr>Сделайте фонетический анализ слов</vt:lpstr>
      <vt:lpstr>Домашнее задание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Фонетика. Графика. Орфоэпия</dc:title>
  <cp:lastModifiedBy>Дарья</cp:lastModifiedBy>
  <cp:revision>42</cp:revision>
  <dcterms:modified xsi:type="dcterms:W3CDTF">2014-07-08T04:39:40Z</dcterms:modified>
</cp:coreProperties>
</file>