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Фонетика. Графика. Орфоэпия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Фонетический анализ слова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44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Сколько согласных звуков в русском языке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?</a:t>
            </a:r>
            <a:endParaRPr lang="ru-RU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1859339"/>
            <a:ext cx="105670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36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D:\школа\9 класс\Русский язык\фонетика\Копия 57a13eba6c18060a48801890988a41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967335"/>
            <a:ext cx="6050522" cy="364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30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036496" cy="1296144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Согласные звуки делятся на…</a:t>
            </a:r>
            <a:endParaRPr lang="ru-RU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501008"/>
            <a:ext cx="8640960" cy="1468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Глухие			     Звонкие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907704" y="1268760"/>
            <a:ext cx="936104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156176" y="1268760"/>
            <a:ext cx="576064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1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D:\школа\9 класс\Русский язык\фонетика\slide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03"/>
            <a:ext cx="9119996" cy="6839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43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школа\9 класс\Русский язык\фонетика\slid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32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Какие буквы называют йотированными? </a:t>
            </a:r>
            <a:endParaRPr lang="ru-RU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 descr="D:\школа\9 класс\Русский язык\фонетика\slide_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43434"/>
            <a:ext cx="6552728" cy="491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31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003232" cy="338437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Потренируемся</a:t>
            </a:r>
            <a:endParaRPr lang="ru-RU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7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29614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Какими звуками и буквами различаются следующие пары слов?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70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i="1" dirty="0">
                <a:latin typeface="Times New Roman"/>
                <a:ea typeface="Times New Roman"/>
              </a:rPr>
              <a:t>Вол – вёл, плоты – плоды, </a:t>
            </a:r>
            <a:endParaRPr lang="ru-RU" sz="5400" i="1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ru-RU" sz="5400" i="1" dirty="0" smtClean="0">
                <a:latin typeface="Times New Roman"/>
                <a:ea typeface="Times New Roman"/>
              </a:rPr>
              <a:t>супы </a:t>
            </a:r>
            <a:r>
              <a:rPr lang="ru-RU" sz="5400" i="1" dirty="0">
                <a:latin typeface="Times New Roman"/>
                <a:ea typeface="Times New Roman"/>
              </a:rPr>
              <a:t>– зубы, лук – люк, </a:t>
            </a:r>
            <a:endParaRPr lang="ru-RU" sz="5400" i="1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ru-RU" sz="5400" i="1" dirty="0" smtClean="0">
                <a:latin typeface="Times New Roman"/>
                <a:ea typeface="Times New Roman"/>
              </a:rPr>
              <a:t>мол </a:t>
            </a:r>
            <a:r>
              <a:rPr lang="ru-RU" sz="5400" i="1" dirty="0">
                <a:latin typeface="Times New Roman"/>
                <a:ea typeface="Times New Roman"/>
              </a:rPr>
              <a:t>– мель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65422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09" y="116632"/>
            <a:ext cx="8928992" cy="252028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Запишите слова, которые образуются, если прочитать в обратном порядке транскрипцию следующих слов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39" y="3212976"/>
            <a:ext cx="8928992" cy="1440160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sz="4800" b="1" i="1" dirty="0">
                <a:latin typeface="Times New Roman"/>
                <a:ea typeface="Times New Roman"/>
              </a:rPr>
              <a:t>Лён, лей, люк, ток, шёл, </a:t>
            </a:r>
            <a:r>
              <a:rPr lang="ru-RU" sz="4800" b="1" i="1" dirty="0" smtClean="0">
                <a:latin typeface="Times New Roman"/>
                <a:ea typeface="Times New Roman"/>
              </a:rPr>
              <a:t>шей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39" y="4653136"/>
            <a:ext cx="1655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ноль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62038" y="3729806"/>
            <a:ext cx="1247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ель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47182" y="4398051"/>
            <a:ext cx="1564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куль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96399" y="3729806"/>
            <a:ext cx="1173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73717" y="4653136"/>
            <a:ext cx="17897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ложь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96062" y="3936386"/>
            <a:ext cx="14237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ешь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620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90872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Фонетические процессы</a:t>
            </a:r>
            <a:endParaRPr lang="ru-RU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70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В потоке речи звуки влияют друг на друга, что приводит к их изменению. Эти изменения звуков называются 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фонетическими процессами.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Основные фонетические процессы, связанные с </a:t>
            </a:r>
            <a:r>
              <a:rPr lang="ru-RU" u="sng" dirty="0">
                <a:latin typeface="Times New Roman"/>
                <a:ea typeface="Times New Roman"/>
              </a:rPr>
              <a:t>согласными звуками.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1. </a:t>
            </a:r>
            <a:r>
              <a:rPr lang="ru-RU" b="1" u="sng" dirty="0">
                <a:solidFill>
                  <a:srgbClr val="C00000"/>
                </a:solidFill>
                <a:latin typeface="Times New Roman"/>
                <a:ea typeface="Times New Roman"/>
              </a:rPr>
              <a:t>Оглушение</a:t>
            </a:r>
            <a:r>
              <a:rPr lang="ru-RU" dirty="0">
                <a:latin typeface="Times New Roman"/>
                <a:ea typeface="Times New Roman"/>
              </a:rPr>
              <a:t> звонких парных </a:t>
            </a:r>
            <a:r>
              <a:rPr lang="ru-RU" b="1" u="sng" dirty="0">
                <a:solidFill>
                  <a:srgbClr val="C00000"/>
                </a:solidFill>
                <a:latin typeface="Times New Roman"/>
                <a:ea typeface="Times New Roman"/>
              </a:rPr>
              <a:t>на конце слова</a:t>
            </a:r>
            <a:r>
              <a:rPr lang="ru-RU" dirty="0">
                <a:latin typeface="Times New Roman"/>
                <a:ea typeface="Times New Roman"/>
              </a:rPr>
              <a:t>: </a:t>
            </a:r>
            <a:r>
              <a:rPr lang="ru-RU" i="1" dirty="0">
                <a:latin typeface="Times New Roman"/>
                <a:ea typeface="Times New Roman"/>
              </a:rPr>
              <a:t>Род</a:t>
            </a:r>
            <a:r>
              <a:rPr lang="ru-RU" dirty="0">
                <a:latin typeface="Times New Roman"/>
                <a:ea typeface="Times New Roman"/>
              </a:rPr>
              <a:t> [ </a:t>
            </a:r>
            <a:r>
              <a:rPr lang="ru-RU" i="1" dirty="0">
                <a:latin typeface="Times New Roman"/>
                <a:ea typeface="Times New Roman"/>
              </a:rPr>
              <a:t>рот</a:t>
            </a:r>
            <a:r>
              <a:rPr lang="ru-RU" dirty="0">
                <a:latin typeface="Times New Roman"/>
                <a:ea typeface="Times New Roman"/>
              </a:rPr>
              <a:t> ], </a:t>
            </a:r>
            <a:r>
              <a:rPr lang="ru-RU" i="1" dirty="0">
                <a:latin typeface="Times New Roman"/>
                <a:ea typeface="Times New Roman"/>
              </a:rPr>
              <a:t>флаг</a:t>
            </a:r>
            <a:r>
              <a:rPr lang="ru-RU" dirty="0">
                <a:latin typeface="Times New Roman"/>
                <a:ea typeface="Times New Roman"/>
              </a:rPr>
              <a:t> [ </a:t>
            </a:r>
            <a:r>
              <a:rPr lang="ru-RU" i="1" dirty="0" err="1">
                <a:latin typeface="Times New Roman"/>
                <a:ea typeface="Times New Roman"/>
              </a:rPr>
              <a:t>флак</a:t>
            </a:r>
            <a:r>
              <a:rPr lang="ru-RU" dirty="0">
                <a:latin typeface="Times New Roman"/>
                <a:ea typeface="Times New Roman"/>
              </a:rPr>
              <a:t> ].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2</a:t>
            </a:r>
            <a:r>
              <a:rPr lang="ru-RU" b="1" u="sng" dirty="0">
                <a:solidFill>
                  <a:srgbClr val="C00000"/>
                </a:solidFill>
                <a:latin typeface="Times New Roman"/>
                <a:ea typeface="Times New Roman"/>
              </a:rPr>
              <a:t>. Оглушение </a:t>
            </a:r>
            <a:r>
              <a:rPr lang="ru-RU" dirty="0">
                <a:latin typeface="Times New Roman"/>
                <a:ea typeface="Times New Roman"/>
              </a:rPr>
              <a:t>звонких парных </a:t>
            </a:r>
            <a:r>
              <a:rPr lang="ru-RU" b="1" u="sng" dirty="0">
                <a:solidFill>
                  <a:srgbClr val="C00000"/>
                </a:solidFill>
                <a:latin typeface="Times New Roman"/>
                <a:ea typeface="Times New Roman"/>
              </a:rPr>
              <a:t>перед глухими</a:t>
            </a:r>
            <a:r>
              <a:rPr lang="ru-RU" dirty="0">
                <a:latin typeface="Times New Roman"/>
                <a:ea typeface="Times New Roman"/>
              </a:rPr>
              <a:t>: </a:t>
            </a:r>
            <a:r>
              <a:rPr lang="ru-RU" i="1" dirty="0">
                <a:latin typeface="Times New Roman"/>
                <a:ea typeface="Times New Roman"/>
              </a:rPr>
              <a:t>Селедка</a:t>
            </a:r>
            <a:r>
              <a:rPr lang="ru-RU" dirty="0">
                <a:latin typeface="Times New Roman"/>
                <a:ea typeface="Times New Roman"/>
              </a:rPr>
              <a:t> [ </a:t>
            </a:r>
            <a:r>
              <a:rPr lang="ru-RU" i="1" dirty="0" err="1">
                <a:latin typeface="Times New Roman"/>
                <a:ea typeface="Times New Roman"/>
              </a:rPr>
              <a:t>селетка</a:t>
            </a:r>
            <a:r>
              <a:rPr lang="ru-RU" dirty="0">
                <a:latin typeface="Times New Roman"/>
                <a:ea typeface="Times New Roman"/>
              </a:rPr>
              <a:t> ], </a:t>
            </a:r>
            <a:r>
              <a:rPr lang="ru-RU" i="1" dirty="0">
                <a:latin typeface="Times New Roman"/>
                <a:ea typeface="Times New Roman"/>
              </a:rPr>
              <a:t>в траву</a:t>
            </a:r>
            <a:r>
              <a:rPr lang="ru-RU" dirty="0">
                <a:latin typeface="Times New Roman"/>
                <a:ea typeface="Times New Roman"/>
              </a:rPr>
              <a:t> [ </a:t>
            </a:r>
            <a:r>
              <a:rPr lang="ru-RU" i="1" dirty="0" err="1">
                <a:latin typeface="Times New Roman"/>
                <a:ea typeface="Times New Roman"/>
              </a:rPr>
              <a:t>фтраву</a:t>
            </a:r>
            <a:r>
              <a:rPr lang="ru-RU" dirty="0">
                <a:latin typeface="Times New Roman"/>
                <a:ea typeface="Times New Roman"/>
              </a:rPr>
              <a:t>].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3. </a:t>
            </a:r>
            <a:r>
              <a:rPr lang="ru-RU" b="1" u="sng" dirty="0">
                <a:solidFill>
                  <a:srgbClr val="0070C0"/>
                </a:solidFill>
                <a:latin typeface="Times New Roman"/>
                <a:ea typeface="Times New Roman"/>
              </a:rPr>
              <a:t>Озвончение</a:t>
            </a:r>
            <a:r>
              <a:rPr lang="ru-RU" dirty="0">
                <a:latin typeface="Times New Roman"/>
                <a:ea typeface="Times New Roman"/>
              </a:rPr>
              <a:t> глухих парных перед звонкими (кроме сонорных и [ в ], [ в` ]: </a:t>
            </a:r>
            <a:r>
              <a:rPr lang="ru-RU" i="1" dirty="0">
                <a:latin typeface="Times New Roman"/>
                <a:ea typeface="Times New Roman"/>
              </a:rPr>
              <a:t>Косьба</a:t>
            </a:r>
            <a:r>
              <a:rPr lang="ru-RU" dirty="0">
                <a:latin typeface="Times New Roman"/>
                <a:ea typeface="Times New Roman"/>
              </a:rPr>
              <a:t> [</a:t>
            </a:r>
            <a:r>
              <a:rPr lang="ru-RU" dirty="0" err="1">
                <a:latin typeface="Times New Roman"/>
                <a:ea typeface="Times New Roman"/>
              </a:rPr>
              <a:t>каз`ба</a:t>
            </a:r>
            <a:r>
              <a:rPr lang="ru-RU" dirty="0">
                <a:latin typeface="Times New Roman"/>
                <a:ea typeface="Times New Roman"/>
              </a:rPr>
              <a:t>], </a:t>
            </a:r>
            <a:r>
              <a:rPr lang="ru-RU" i="1" dirty="0">
                <a:latin typeface="Times New Roman"/>
                <a:ea typeface="Times New Roman"/>
              </a:rPr>
              <a:t>к дереву</a:t>
            </a:r>
            <a:r>
              <a:rPr lang="ru-RU" dirty="0">
                <a:latin typeface="Times New Roman"/>
                <a:ea typeface="Times New Roman"/>
              </a:rPr>
              <a:t> [ </a:t>
            </a:r>
            <a:r>
              <a:rPr lang="ru-RU" dirty="0" err="1">
                <a:latin typeface="Times New Roman"/>
                <a:ea typeface="Times New Roman"/>
              </a:rPr>
              <a:t>гд`эр`иву</a:t>
            </a:r>
            <a:r>
              <a:rPr lang="ru-RU" dirty="0">
                <a:latin typeface="Times New Roman"/>
                <a:ea typeface="Times New Roman"/>
              </a:rPr>
              <a:t> ].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4. </a:t>
            </a:r>
            <a:r>
              <a:rPr lang="ru-RU" b="1" u="sng" dirty="0">
                <a:solidFill>
                  <a:srgbClr val="7030A0"/>
                </a:solidFill>
                <a:latin typeface="Times New Roman"/>
                <a:ea typeface="Times New Roman"/>
              </a:rPr>
              <a:t>Расподобление звуков </a:t>
            </a:r>
            <a:r>
              <a:rPr lang="ru-RU" dirty="0">
                <a:latin typeface="Times New Roman"/>
                <a:ea typeface="Times New Roman"/>
              </a:rPr>
              <a:t>– усиление различий между звуками для облегчения произношения. НАПРИМЕР, в слове </a:t>
            </a:r>
            <a:r>
              <a:rPr lang="ru-RU" i="1" u="sng" dirty="0">
                <a:latin typeface="Times New Roman"/>
                <a:ea typeface="Times New Roman"/>
              </a:rPr>
              <a:t>легкий </a:t>
            </a:r>
            <a:r>
              <a:rPr lang="ru-RU" dirty="0">
                <a:latin typeface="Times New Roman"/>
                <a:ea typeface="Times New Roman"/>
              </a:rPr>
              <a:t>вместо звуков [</a:t>
            </a:r>
            <a:r>
              <a:rPr lang="ru-RU" dirty="0" err="1">
                <a:latin typeface="Times New Roman"/>
                <a:ea typeface="Times New Roman"/>
              </a:rPr>
              <a:t>гк</a:t>
            </a:r>
            <a:r>
              <a:rPr lang="ru-RU" dirty="0">
                <a:latin typeface="Times New Roman"/>
                <a:ea typeface="Times New Roman"/>
              </a:rPr>
              <a:t>` ] произносим сочетание [ </a:t>
            </a:r>
            <a:r>
              <a:rPr lang="ru-RU" dirty="0" err="1">
                <a:latin typeface="Times New Roman"/>
                <a:ea typeface="Times New Roman"/>
              </a:rPr>
              <a:t>хк</a:t>
            </a:r>
            <a:r>
              <a:rPr lang="ru-RU" dirty="0">
                <a:latin typeface="Times New Roman"/>
                <a:ea typeface="Times New Roman"/>
              </a:rPr>
              <a:t>` ], что облегчает произношение слова.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5. </a:t>
            </a:r>
            <a:r>
              <a:rPr lang="ru-RU" b="1" u="sng" dirty="0">
                <a:solidFill>
                  <a:schemeClr val="accent2"/>
                </a:solidFill>
                <a:latin typeface="Times New Roman"/>
                <a:ea typeface="Times New Roman"/>
              </a:rPr>
              <a:t>Упрощение </a:t>
            </a:r>
            <a:r>
              <a:rPr lang="ru-RU" dirty="0">
                <a:latin typeface="Times New Roman"/>
                <a:ea typeface="Times New Roman"/>
              </a:rPr>
              <a:t>групп согласных происходит в словах, где есть непроизносимые согласные: в сочетании из трех согласных один не произносится: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	</a:t>
            </a:r>
            <a:r>
              <a:rPr lang="ru-RU" dirty="0" err="1" smtClean="0">
                <a:latin typeface="Times New Roman"/>
                <a:ea typeface="Times New Roman"/>
              </a:rPr>
              <a:t>снт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– [ </a:t>
            </a:r>
            <a:r>
              <a:rPr lang="ru-RU" dirty="0" err="1">
                <a:latin typeface="Times New Roman"/>
                <a:ea typeface="Times New Roman"/>
              </a:rPr>
              <a:t>сн</a:t>
            </a:r>
            <a:r>
              <a:rPr lang="ru-RU" dirty="0">
                <a:latin typeface="Times New Roman"/>
                <a:ea typeface="Times New Roman"/>
              </a:rPr>
              <a:t> ]: устный – у[ </a:t>
            </a:r>
            <a:r>
              <a:rPr lang="ru-RU" dirty="0" err="1">
                <a:latin typeface="Times New Roman"/>
                <a:ea typeface="Times New Roman"/>
              </a:rPr>
              <a:t>сн</a:t>
            </a:r>
            <a:r>
              <a:rPr lang="ru-RU" dirty="0">
                <a:latin typeface="Times New Roman"/>
                <a:ea typeface="Times New Roman"/>
              </a:rPr>
              <a:t> ]</a:t>
            </a:r>
            <a:r>
              <a:rPr lang="ru-RU" dirty="0" err="1">
                <a:latin typeface="Times New Roman"/>
                <a:ea typeface="Times New Roman"/>
              </a:rPr>
              <a:t>ый</a:t>
            </a:r>
            <a:r>
              <a:rPr lang="ru-RU" dirty="0">
                <a:latin typeface="Times New Roman"/>
                <a:ea typeface="Times New Roman"/>
              </a:rPr>
              <a:t>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	</a:t>
            </a:r>
            <a:r>
              <a:rPr lang="ru-RU" dirty="0" err="1" smtClean="0">
                <a:latin typeface="Times New Roman"/>
                <a:ea typeface="Times New Roman"/>
              </a:rPr>
              <a:t>здн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– [ </a:t>
            </a:r>
            <a:r>
              <a:rPr lang="ru-RU" dirty="0" err="1">
                <a:latin typeface="Times New Roman"/>
                <a:ea typeface="Times New Roman"/>
              </a:rPr>
              <a:t>зн</a:t>
            </a:r>
            <a:r>
              <a:rPr lang="ru-RU" dirty="0">
                <a:latin typeface="Times New Roman"/>
                <a:ea typeface="Times New Roman"/>
              </a:rPr>
              <a:t> ]: поздний – по[ </a:t>
            </a:r>
            <a:r>
              <a:rPr lang="ru-RU" dirty="0" err="1">
                <a:latin typeface="Times New Roman"/>
                <a:ea typeface="Times New Roman"/>
              </a:rPr>
              <a:t>зн</a:t>
            </a:r>
            <a:r>
              <a:rPr lang="ru-RU" dirty="0">
                <a:latin typeface="Times New Roman"/>
                <a:ea typeface="Times New Roman"/>
              </a:rPr>
              <a:t>]</a:t>
            </a:r>
            <a:r>
              <a:rPr lang="ru-RU" dirty="0" err="1">
                <a:latin typeface="Times New Roman"/>
                <a:ea typeface="Times New Roman"/>
              </a:rPr>
              <a:t>ий</a:t>
            </a:r>
            <a:r>
              <a:rPr lang="ru-RU" dirty="0">
                <a:latin typeface="Times New Roman"/>
                <a:ea typeface="Times New Roman"/>
              </a:rPr>
              <a:t>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	</a:t>
            </a:r>
            <a:r>
              <a:rPr lang="ru-RU" dirty="0" err="1" smtClean="0">
                <a:latin typeface="Times New Roman"/>
                <a:ea typeface="Times New Roman"/>
              </a:rPr>
              <a:t>лнц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– [ </a:t>
            </a:r>
            <a:r>
              <a:rPr lang="ru-RU" dirty="0" err="1">
                <a:latin typeface="Times New Roman"/>
                <a:ea typeface="Times New Roman"/>
              </a:rPr>
              <a:t>нц</a:t>
            </a:r>
            <a:r>
              <a:rPr lang="ru-RU" dirty="0">
                <a:latin typeface="Times New Roman"/>
                <a:ea typeface="Times New Roman"/>
              </a:rPr>
              <a:t> ]: солнце – со[ </a:t>
            </a:r>
            <a:r>
              <a:rPr lang="ru-RU" dirty="0" err="1">
                <a:latin typeface="Times New Roman"/>
                <a:ea typeface="Times New Roman"/>
              </a:rPr>
              <a:t>нц</a:t>
            </a:r>
            <a:r>
              <a:rPr lang="ru-RU" dirty="0">
                <a:latin typeface="Times New Roman"/>
                <a:ea typeface="Times New Roman"/>
              </a:rPr>
              <a:t> ]е;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	</a:t>
            </a:r>
            <a:r>
              <a:rPr lang="ru-RU" dirty="0" err="1" smtClean="0">
                <a:latin typeface="Times New Roman"/>
                <a:ea typeface="Times New Roman"/>
              </a:rPr>
              <a:t>рдц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– [ </a:t>
            </a:r>
            <a:r>
              <a:rPr lang="ru-RU" dirty="0" err="1">
                <a:latin typeface="Times New Roman"/>
                <a:ea typeface="Times New Roman"/>
              </a:rPr>
              <a:t>рц</a:t>
            </a:r>
            <a:r>
              <a:rPr lang="ru-RU" dirty="0">
                <a:latin typeface="Times New Roman"/>
                <a:ea typeface="Times New Roman"/>
              </a:rPr>
              <a:t> ]: сердце – се[ </a:t>
            </a:r>
            <a:r>
              <a:rPr lang="ru-RU" dirty="0" err="1">
                <a:latin typeface="Times New Roman"/>
                <a:ea typeface="Times New Roman"/>
              </a:rPr>
              <a:t>рц</a:t>
            </a:r>
            <a:r>
              <a:rPr lang="ru-RU" dirty="0">
                <a:latin typeface="Times New Roman"/>
                <a:ea typeface="Times New Roman"/>
              </a:rPr>
              <a:t> ]е.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092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2780928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Задание. Определите, какой согласный звук </a:t>
            </a:r>
            <a:r>
              <a:rPr lang="ru-RU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(глухой или звонкий)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обозначен подчеркнутой буквой. Какие фонетические процессы наблюдаются в приведенных словах? </a:t>
            </a: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4400" i="1" dirty="0">
                <a:latin typeface="Times New Roman"/>
                <a:ea typeface="Times New Roman"/>
              </a:rPr>
              <a:t>Забасто</a:t>
            </a:r>
            <a:r>
              <a:rPr lang="ru-RU" sz="4400" i="1" u="sng" dirty="0">
                <a:latin typeface="Times New Roman"/>
                <a:ea typeface="Times New Roman"/>
              </a:rPr>
              <a:t>в</a:t>
            </a:r>
            <a:r>
              <a:rPr lang="ru-RU" sz="4400" i="1" dirty="0">
                <a:latin typeface="Times New Roman"/>
                <a:ea typeface="Times New Roman"/>
              </a:rPr>
              <a:t>ка, </a:t>
            </a:r>
            <a:r>
              <a:rPr lang="ru-RU" sz="4400" i="1" u="sng" dirty="0">
                <a:latin typeface="Times New Roman"/>
                <a:ea typeface="Times New Roman"/>
              </a:rPr>
              <a:t>с</a:t>
            </a:r>
            <a:r>
              <a:rPr lang="ru-RU" sz="4400" i="1" dirty="0">
                <a:latin typeface="Times New Roman"/>
                <a:ea typeface="Times New Roman"/>
              </a:rPr>
              <a:t>даться, о</a:t>
            </a:r>
            <a:r>
              <a:rPr lang="ru-RU" sz="4400" i="1" u="sng" dirty="0">
                <a:latin typeface="Times New Roman"/>
                <a:ea typeface="Times New Roman"/>
              </a:rPr>
              <a:t>т</a:t>
            </a:r>
            <a:r>
              <a:rPr lang="ru-RU" sz="4400" i="1" dirty="0">
                <a:latin typeface="Times New Roman"/>
                <a:ea typeface="Times New Roman"/>
              </a:rPr>
              <a:t> дома, любо</a:t>
            </a:r>
            <a:r>
              <a:rPr lang="ru-RU" sz="4400" i="1" u="sng" dirty="0">
                <a:latin typeface="Times New Roman"/>
                <a:ea typeface="Times New Roman"/>
              </a:rPr>
              <a:t>в</a:t>
            </a:r>
            <a:r>
              <a:rPr lang="ru-RU" sz="4400" i="1" dirty="0">
                <a:latin typeface="Times New Roman"/>
                <a:ea typeface="Times New Roman"/>
              </a:rPr>
              <a:t>ь, </a:t>
            </a:r>
            <a:r>
              <a:rPr lang="ru-RU" sz="4400" i="1" u="sng" dirty="0">
                <a:latin typeface="Times New Roman"/>
                <a:ea typeface="Times New Roman"/>
              </a:rPr>
              <a:t>ч</a:t>
            </a:r>
            <a:r>
              <a:rPr lang="ru-RU" sz="4400" i="1" dirty="0">
                <a:latin typeface="Times New Roman"/>
                <a:ea typeface="Times New Roman"/>
              </a:rPr>
              <a:t>то, ука</a:t>
            </a:r>
            <a:r>
              <a:rPr lang="ru-RU" sz="4400" i="1" u="sng" dirty="0">
                <a:latin typeface="Times New Roman"/>
                <a:ea typeface="Times New Roman"/>
              </a:rPr>
              <a:t>з</a:t>
            </a:r>
            <a:r>
              <a:rPr lang="ru-RU" sz="4400" i="1" dirty="0">
                <a:latin typeface="Times New Roman"/>
                <a:ea typeface="Times New Roman"/>
              </a:rPr>
              <a:t>ка, чес</a:t>
            </a:r>
            <a:r>
              <a:rPr lang="ru-RU" sz="4400" i="1" u="sng" dirty="0">
                <a:latin typeface="Times New Roman"/>
                <a:ea typeface="Times New Roman"/>
              </a:rPr>
              <a:t>т</a:t>
            </a:r>
            <a:r>
              <a:rPr lang="ru-RU" sz="4400" i="1" dirty="0">
                <a:latin typeface="Times New Roman"/>
                <a:ea typeface="Times New Roman"/>
              </a:rPr>
              <a:t>ный, </a:t>
            </a:r>
            <a:r>
              <a:rPr lang="ru-RU" sz="4400" i="1" u="sng" dirty="0">
                <a:latin typeface="Times New Roman"/>
                <a:ea typeface="Times New Roman"/>
              </a:rPr>
              <a:t>сч</a:t>
            </a:r>
            <a:r>
              <a:rPr lang="ru-RU" sz="4400" i="1" dirty="0">
                <a:latin typeface="Times New Roman"/>
                <a:ea typeface="Times New Roman"/>
              </a:rPr>
              <a:t>астливый, ря</a:t>
            </a:r>
            <a:r>
              <a:rPr lang="ru-RU" sz="4400" i="1" u="sng" dirty="0">
                <a:latin typeface="Times New Roman"/>
                <a:ea typeface="Times New Roman"/>
              </a:rPr>
              <a:t>б</a:t>
            </a:r>
            <a:r>
              <a:rPr lang="ru-RU" sz="4400" i="1" dirty="0">
                <a:latin typeface="Times New Roman"/>
                <a:ea typeface="Times New Roman"/>
              </a:rPr>
              <a:t>ь, моро</a:t>
            </a:r>
            <a:r>
              <a:rPr lang="ru-RU" sz="4400" i="1" u="sng" dirty="0">
                <a:latin typeface="Times New Roman"/>
                <a:ea typeface="Times New Roman"/>
              </a:rPr>
              <a:t>з</a:t>
            </a:r>
            <a:r>
              <a:rPr lang="ru-RU" sz="4400" i="1" dirty="0">
                <a:latin typeface="Times New Roman"/>
                <a:ea typeface="Times New Roman"/>
              </a:rPr>
              <a:t>, ра</a:t>
            </a:r>
            <a:r>
              <a:rPr lang="ru-RU" sz="4400" i="1" u="sng" dirty="0">
                <a:latin typeface="Times New Roman"/>
                <a:ea typeface="Times New Roman"/>
              </a:rPr>
              <a:t>сч</a:t>
            </a:r>
            <a:r>
              <a:rPr lang="ru-RU" sz="4400" i="1" dirty="0">
                <a:latin typeface="Times New Roman"/>
                <a:ea typeface="Times New Roman"/>
              </a:rPr>
              <a:t>ет, </a:t>
            </a:r>
            <a:r>
              <a:rPr lang="ru-RU" sz="4400" i="1" u="sng" dirty="0">
                <a:latin typeface="Times New Roman"/>
                <a:ea typeface="Times New Roman"/>
              </a:rPr>
              <a:t>к</a:t>
            </a:r>
            <a:r>
              <a:rPr lang="ru-RU" sz="4400" i="1" dirty="0">
                <a:latin typeface="Times New Roman"/>
                <a:ea typeface="Times New Roman"/>
              </a:rPr>
              <a:t> берегу.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787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44016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7030A0"/>
                </a:solidFill>
                <a:latin typeface="Times New Roman"/>
                <a:ea typeface="Times New Roman"/>
              </a:rPr>
              <a:t>Запишите высказывание </a:t>
            </a:r>
            <a:r>
              <a:rPr lang="ru-RU" sz="3600" b="1" dirty="0" err="1" smtClean="0">
                <a:solidFill>
                  <a:srgbClr val="7030A0"/>
                </a:solidFill>
                <a:latin typeface="Times New Roman"/>
                <a:ea typeface="Times New Roman"/>
              </a:rPr>
              <a:t>К.Паустовского</a:t>
            </a:r>
            <a:r>
              <a:rPr lang="ru-RU" sz="3600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. Вставьте буквы и знаки препинания.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Слова то ш…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лестят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как трава то б…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рмочут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как родники то пер…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свистываются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как птицы то п…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званивают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как первый лед.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670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Орфоэпия</a:t>
            </a:r>
            <a:endParaRPr lang="ru-RU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— наука (раздел фонетики), занимающаяся </a:t>
            </a:r>
            <a:r>
              <a:rPr lang="ru-RU" sz="4400" u="sng" dirty="0">
                <a:latin typeface="Times New Roman" pitchFamily="18" charset="0"/>
                <a:cs typeface="Times New Roman" pitchFamily="18" charset="0"/>
              </a:rPr>
              <a:t>нормами произношения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, их обоснованием и установлением.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52638" y="4725144"/>
            <a:ext cx="54457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звОнит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//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звонИт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725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57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Произношение сочетаний </a:t>
            </a:r>
            <a:r>
              <a:rPr lang="ru-RU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ЧН, </a:t>
            </a: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ЧТ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9"/>
            <a:ext cx="8928992" cy="5877271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sz="4100" dirty="0">
                <a:latin typeface="Times New Roman"/>
                <a:ea typeface="Times New Roman"/>
              </a:rPr>
              <a:t>В современном языке слова с сочетанием </a:t>
            </a:r>
            <a:r>
              <a:rPr lang="ru-RU" sz="4100" i="1" dirty="0">
                <a:latin typeface="Times New Roman"/>
                <a:ea typeface="Times New Roman"/>
              </a:rPr>
              <a:t>ЧН</a:t>
            </a:r>
            <a:r>
              <a:rPr lang="ru-RU" sz="4100" dirty="0">
                <a:latin typeface="Times New Roman"/>
                <a:ea typeface="Times New Roman"/>
              </a:rPr>
              <a:t> можно разделить на три группы: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4100" b="1" dirty="0">
                <a:latin typeface="Times New Roman"/>
                <a:ea typeface="Times New Roman"/>
              </a:rPr>
              <a:t>1.</a:t>
            </a:r>
            <a:r>
              <a:rPr lang="ru-RU" sz="4100" dirty="0">
                <a:latin typeface="Times New Roman"/>
                <a:ea typeface="Times New Roman"/>
              </a:rPr>
              <a:t> те, в который </a:t>
            </a:r>
            <a:r>
              <a:rPr lang="ru-RU" sz="4100" dirty="0" err="1">
                <a:latin typeface="Times New Roman"/>
                <a:ea typeface="Times New Roman"/>
              </a:rPr>
              <a:t>чт</a:t>
            </a:r>
            <a:r>
              <a:rPr lang="ru-RU" sz="4100" dirty="0">
                <a:latin typeface="Times New Roman"/>
                <a:ea typeface="Times New Roman"/>
              </a:rPr>
              <a:t> произносится как [</a:t>
            </a:r>
            <a:r>
              <a:rPr lang="ru-RU" sz="4100" dirty="0" err="1">
                <a:latin typeface="Times New Roman"/>
                <a:ea typeface="Times New Roman"/>
              </a:rPr>
              <a:t>шн</a:t>
            </a:r>
            <a:r>
              <a:rPr lang="ru-RU" sz="4100" dirty="0">
                <a:latin typeface="Times New Roman"/>
                <a:ea typeface="Times New Roman"/>
              </a:rPr>
              <a:t>]: </a:t>
            </a:r>
            <a:r>
              <a:rPr lang="ru-RU" sz="4100" i="1" dirty="0">
                <a:latin typeface="Times New Roman"/>
                <a:ea typeface="Times New Roman"/>
              </a:rPr>
              <a:t>конечно, скучно, яичница, двоечник, прачечная, девичник</a:t>
            </a:r>
            <a:r>
              <a:rPr lang="ru-RU" sz="4100" dirty="0">
                <a:latin typeface="Times New Roman"/>
                <a:ea typeface="Times New Roman"/>
              </a:rPr>
              <a:t>, а также женские отчества на –</a:t>
            </a:r>
            <a:r>
              <a:rPr lang="ru-RU" sz="4100" dirty="0" err="1">
                <a:latin typeface="Times New Roman"/>
                <a:ea typeface="Times New Roman"/>
              </a:rPr>
              <a:t>чна</a:t>
            </a:r>
            <a:r>
              <a:rPr lang="ru-RU" sz="4100" dirty="0">
                <a:latin typeface="Times New Roman"/>
                <a:ea typeface="Times New Roman"/>
              </a:rPr>
              <a:t>: </a:t>
            </a:r>
            <a:r>
              <a:rPr lang="ru-RU" sz="4100" i="1" dirty="0">
                <a:latin typeface="Times New Roman"/>
                <a:ea typeface="Times New Roman"/>
              </a:rPr>
              <a:t>Ильинична, Кузьминична и др.</a:t>
            </a:r>
            <a:endParaRPr lang="ru-RU" sz="41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4100" b="1" dirty="0">
                <a:latin typeface="Times New Roman"/>
                <a:ea typeface="Times New Roman"/>
              </a:rPr>
              <a:t>2. </a:t>
            </a:r>
            <a:r>
              <a:rPr lang="ru-RU" sz="4100" dirty="0">
                <a:latin typeface="Times New Roman"/>
                <a:ea typeface="Times New Roman"/>
              </a:rPr>
              <a:t>те, в который </a:t>
            </a:r>
            <a:r>
              <a:rPr lang="ru-RU" sz="4100" dirty="0" err="1">
                <a:latin typeface="Times New Roman"/>
                <a:ea typeface="Times New Roman"/>
              </a:rPr>
              <a:t>чн</a:t>
            </a:r>
            <a:r>
              <a:rPr lang="ru-RU" sz="4100" dirty="0">
                <a:latin typeface="Times New Roman"/>
                <a:ea typeface="Times New Roman"/>
              </a:rPr>
              <a:t> произносится как [</a:t>
            </a:r>
            <a:r>
              <a:rPr lang="ru-RU" sz="4100" dirty="0" err="1">
                <a:latin typeface="Times New Roman"/>
                <a:ea typeface="Times New Roman"/>
              </a:rPr>
              <a:t>ч’н</a:t>
            </a:r>
            <a:r>
              <a:rPr lang="ru-RU" sz="4100" dirty="0">
                <a:latin typeface="Times New Roman"/>
                <a:ea typeface="Times New Roman"/>
              </a:rPr>
              <a:t>]: </a:t>
            </a:r>
            <a:r>
              <a:rPr lang="ru-RU" sz="4100" i="1" dirty="0">
                <a:latin typeface="Times New Roman"/>
                <a:ea typeface="Times New Roman"/>
              </a:rPr>
              <a:t>точно, удачный, маскировочный и др.</a:t>
            </a:r>
            <a:endParaRPr lang="ru-RU" sz="41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4100" b="1" dirty="0">
                <a:latin typeface="Times New Roman"/>
                <a:ea typeface="Times New Roman"/>
              </a:rPr>
              <a:t>3. </a:t>
            </a:r>
            <a:r>
              <a:rPr lang="ru-RU" sz="4100" dirty="0">
                <a:latin typeface="Times New Roman"/>
                <a:ea typeface="Times New Roman"/>
              </a:rPr>
              <a:t>те, в которых оба варианта считаются нормативными: </a:t>
            </a:r>
            <a:r>
              <a:rPr lang="ru-RU" sz="4100" i="1" dirty="0">
                <a:latin typeface="Times New Roman"/>
                <a:ea typeface="Times New Roman"/>
              </a:rPr>
              <a:t>подсвечник, булочная, горничная, порядочный и др.</a:t>
            </a:r>
            <a:endParaRPr lang="ru-RU" sz="41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22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036496" cy="2088232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Упражнение. 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Прочитайте 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данные слова обращая внимание на произношение </a:t>
            </a:r>
            <a:r>
              <a:rPr lang="ru-RU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ЧН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3600" b="1" i="1" dirty="0">
                <a:latin typeface="Times New Roman"/>
                <a:ea typeface="Times New Roman"/>
              </a:rPr>
              <a:t>Потому что, Кузьминична, табачный, молочный, нечто, булочная, девичник, очечник, нарочно, яичница, шуточный, троечник, Фоминична, подсолнечник,</a:t>
            </a:r>
            <a:r>
              <a:rPr lang="ru-RU" sz="3600" b="1" dirty="0">
                <a:latin typeface="Times New Roman"/>
                <a:ea typeface="Times New Roman"/>
              </a:rPr>
              <a:t> </a:t>
            </a:r>
            <a:r>
              <a:rPr lang="ru-RU" sz="3600" b="1" i="1" dirty="0">
                <a:latin typeface="Times New Roman"/>
                <a:ea typeface="Times New Roman"/>
              </a:rPr>
              <a:t>бесконечный, двоечник, скучно, конечный.</a:t>
            </a:r>
            <a:endParaRPr lang="ru-RU" sz="3600" b="1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225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Произношение согласных перед </a:t>
            </a:r>
            <a:r>
              <a:rPr lang="ru-RU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Е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в заимствованных словах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Сравните: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Тень, дерево, песок, месяц, век, мелочь, академия, бассейн.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Бизнес, Шопен, безе, мате,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латте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рейтинг.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3741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579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Ударение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68863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русском языке ударение свободное.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Роль ударения: </a:t>
            </a:r>
          </a:p>
          <a:p>
            <a:pPr lvl="7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Различает разные слова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мУка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мукА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7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Различает некоторые формы разных слов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ношУ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нОшу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крУжки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кружкИ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7">
              <a:buFont typeface="Wingdings" pitchFamily="2" charset="2"/>
              <a:buChar char="ü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различает формы одного слова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снЕга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снегА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8602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5796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фонетического разбора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908720"/>
            <a:ext cx="9036496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Орфографическая запись слова.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	Деление слова на слоги и место ударения.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Фонетическая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транскрипция слова.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Характеристика всех звуков по порядку:</a:t>
            </a:r>
          </a:p>
          <a:p>
            <a:pPr lvl="2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а)	согласный – звонкий – глухой (парный – непарный), твёрдый – мягкий (парный – непарный), какой буквой обозначен;</a:t>
            </a:r>
          </a:p>
          <a:p>
            <a:pPr lvl="2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б)	гласный: ударный – безударный.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Количество звуков и букв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6926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Сделайте фонетический анализ слов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Сеять, настроение, образ, вправо, низкий, скучный, ёжиться.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476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Фонетический разбор слов: </a:t>
            </a:r>
          </a:p>
          <a:p>
            <a:pPr lvl="1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сеять, яичница, ложь.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Выписать все формы указанных глаголов прошедшего времени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м.р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ж.р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., ср. р.)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расставить в них ударение:</a:t>
            </a:r>
          </a:p>
          <a:p>
            <a:pPr lvl="1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Начать, брать, сеять, класть, винить.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6463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Проверяем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4000" b="1" i="1" dirty="0">
                <a:latin typeface="Times New Roman"/>
                <a:ea typeface="Times New Roman"/>
              </a:rPr>
              <a:t>Слова то шелестят, как травы, то бормочут, как родники, то пересвистываются, как птицы, то, перезваниваются, как первый лед.</a:t>
            </a:r>
            <a:endParaRPr lang="ru-RU" sz="4000" b="1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48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 название какого раздела науки о языке входит часть слов </a:t>
            </a:r>
            <a:r>
              <a:rPr lang="ru-RU" b="1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телефон, магнитофон, микрофон?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4005064"/>
            <a:ext cx="417646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Фонетика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38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Что изучает 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фонетика?</a:t>
            </a:r>
            <a:endParaRPr lang="ru-RU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4681" y="2967335"/>
            <a:ext cx="431464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Звуки речи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384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Звуки, при образовании которых воздушная струя проходит через рот без препятствий.</a:t>
            </a:r>
            <a:endParaRPr lang="ru-RU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18159" y="4293096"/>
            <a:ext cx="551522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Гласные звуки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312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При образовании этих звуков воздушная струя проходит через рот, преодолевая различные препятствия.</a:t>
            </a:r>
            <a:b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65421" y="2967335"/>
            <a:ext cx="641316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Согласные звуки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532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Сколько гласных звуков в русском языке? </a:t>
            </a:r>
            <a:r>
              <a:rPr lang="ru-RU" sz="5400" dirty="0">
                <a:latin typeface="Times New Roman"/>
                <a:ea typeface="Times New Roman"/>
              </a:rPr>
              <a:t/>
            </a:r>
            <a:br>
              <a:rPr lang="ru-RU" sz="5400" dirty="0">
                <a:latin typeface="Times New Roman"/>
                <a:ea typeface="Times New Roman"/>
              </a:rPr>
            </a:b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9155" y="2967335"/>
            <a:ext cx="8845690" cy="175432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  <a:sp3d extrusionH="57150">
              <a:bevelT w="38100" h="38100"/>
            </a:sp3d>
          </a:bodyPr>
          <a:lstStyle/>
          <a:p>
            <a:pPr algn="ctr"/>
            <a:r>
              <a:rPr lang="ru-RU" sz="54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Гласных звуков шесть: </a:t>
            </a:r>
            <a:endParaRPr lang="ru-RU" sz="5400" b="1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[</a:t>
            </a:r>
            <a:r>
              <a:rPr lang="ru-RU" sz="54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и],   [ы],   [у],   [э],   [о],   [а].  </a:t>
            </a:r>
          </a:p>
        </p:txBody>
      </p:sp>
    </p:spTree>
    <p:extLst>
      <p:ext uri="{BB962C8B-B14F-4D97-AF65-F5344CB8AC3E}">
        <p14:creationId xmlns:p14="http://schemas.microsoft.com/office/powerpoint/2010/main" val="341687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Гласные делятся на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….</a:t>
            </a:r>
            <a:endParaRPr lang="ru-RU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1495" y="3645024"/>
            <a:ext cx="9144000" cy="12241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Ударные		            Безударные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403648" y="1340768"/>
            <a:ext cx="1584176" cy="22322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80112" y="1340768"/>
            <a:ext cx="1224136" cy="22322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96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615</Words>
  <Application>Microsoft Office PowerPoint</Application>
  <PresentationFormat>Экран (4:3)</PresentationFormat>
  <Paragraphs>81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Фонетика. Графика. Орфоэпия</vt:lpstr>
      <vt:lpstr>Запишите высказывание К.Паустовского. Вставьте буквы и знаки препинания.</vt:lpstr>
      <vt:lpstr>Проверяем</vt:lpstr>
      <vt:lpstr>В название какого раздела науки о языке входит часть слов телефон, магнитофон, микрофон?</vt:lpstr>
      <vt:lpstr>Что изучает фонетика?</vt:lpstr>
      <vt:lpstr>Звуки, при образовании которых воздушная струя проходит через рот без препятствий.</vt:lpstr>
      <vt:lpstr>При образовании этих звуков воздушная струя проходит через рот, преодолевая различные препятствия. </vt:lpstr>
      <vt:lpstr>Сколько гласных звуков в русском языке?  </vt:lpstr>
      <vt:lpstr>Гласные делятся на….</vt:lpstr>
      <vt:lpstr>Сколько согласных звуков в русском языке?</vt:lpstr>
      <vt:lpstr>Согласные звуки делятся на…</vt:lpstr>
      <vt:lpstr>Презентация PowerPoint</vt:lpstr>
      <vt:lpstr>Презентация PowerPoint</vt:lpstr>
      <vt:lpstr>Какие буквы называют йотированными? </vt:lpstr>
      <vt:lpstr>Потренируемся</vt:lpstr>
      <vt:lpstr>Какими звуками и буквами различаются следующие пары слов?</vt:lpstr>
      <vt:lpstr>Запишите слова, которые образуются, если прочитать в обратном порядке транскрипцию следующих слов.</vt:lpstr>
      <vt:lpstr>Фонетические процессы</vt:lpstr>
      <vt:lpstr>Задание. Определите, какой согласный звук (глухой или звонкий) обозначен подчеркнутой буквой. Какие фонетические процессы наблюдаются в приведенных словах? </vt:lpstr>
      <vt:lpstr>Орфоэпия</vt:lpstr>
      <vt:lpstr>Произношение сочетаний ЧН, ЧТ</vt:lpstr>
      <vt:lpstr>Упражнение.  Прочитайте данные слова обращая внимание на произношение ЧН.</vt:lpstr>
      <vt:lpstr>Произношение согласных перед Е в заимствованных словах</vt:lpstr>
      <vt:lpstr>Ударение</vt:lpstr>
      <vt:lpstr>План фонетического разбора</vt:lpstr>
      <vt:lpstr>Сделайте фонетический анализ слов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Фонетика. Графика. Орфоэпия</dc:title>
  <cp:lastModifiedBy>Дарья</cp:lastModifiedBy>
  <cp:revision>42</cp:revision>
  <dcterms:modified xsi:type="dcterms:W3CDTF">2014-07-08T04:39:40Z</dcterms:modified>
</cp:coreProperties>
</file>