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7" r:id="rId4"/>
    <p:sldId id="258" r:id="rId5"/>
    <p:sldId id="259" r:id="rId6"/>
    <p:sldId id="263" r:id="rId7"/>
    <p:sldId id="260" r:id="rId8"/>
    <p:sldId id="265" r:id="rId9"/>
    <p:sldId id="266" r:id="rId10"/>
    <p:sldId id="264"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косм2.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ctrTitle"/>
          </p:nvPr>
        </p:nvSpPr>
        <p:spPr>
          <a:xfrm>
            <a:off x="0" y="1"/>
            <a:ext cx="9144000" cy="3717031"/>
          </a:xfrm>
        </p:spPr>
        <p:txBody>
          <a:bodyPr>
            <a:noAutofit/>
          </a:bodyPr>
          <a:lstStyle/>
          <a:p>
            <a:r>
              <a:rPr lang="ru-RU" sz="5400" b="1" dirty="0" smtClean="0">
                <a:solidFill>
                  <a:schemeClr val="bg1"/>
                </a:solidFill>
              </a:rPr>
              <a:t>Открытый урок «Комплексный анализ текста»</a:t>
            </a:r>
            <a:br>
              <a:rPr lang="ru-RU" sz="5400" b="1" dirty="0" smtClean="0">
                <a:solidFill>
                  <a:schemeClr val="bg1"/>
                </a:solidFill>
              </a:rPr>
            </a:br>
            <a:r>
              <a:rPr lang="ru-RU" sz="5400" b="1" dirty="0" smtClean="0">
                <a:solidFill>
                  <a:schemeClr val="bg1"/>
                </a:solidFill>
              </a:rPr>
              <a:t>11 класс</a:t>
            </a:r>
            <a:endParaRPr lang="ru-RU" sz="5400" b="1" dirty="0">
              <a:solidFill>
                <a:schemeClr val="bg1"/>
              </a:solidFill>
            </a:endParaRPr>
          </a:p>
        </p:txBody>
      </p:sp>
      <p:sp>
        <p:nvSpPr>
          <p:cNvPr id="3" name="Подзаголовок 2"/>
          <p:cNvSpPr>
            <a:spLocks noGrp="1"/>
          </p:cNvSpPr>
          <p:nvPr>
            <p:ph type="subTitle" idx="1"/>
          </p:nvPr>
        </p:nvSpPr>
        <p:spPr>
          <a:xfrm>
            <a:off x="0" y="4509120"/>
            <a:ext cx="9144000" cy="2160240"/>
          </a:xfrm>
        </p:spPr>
        <p:txBody>
          <a:bodyPr>
            <a:noAutofit/>
          </a:bodyPr>
          <a:lstStyle/>
          <a:p>
            <a:r>
              <a:rPr lang="ru-RU" sz="4400" b="1" dirty="0" smtClean="0">
                <a:solidFill>
                  <a:schemeClr val="bg1"/>
                </a:solidFill>
                <a:latin typeface="Times New Roman" pitchFamily="18" charset="0"/>
                <a:cs typeface="Times New Roman" pitchFamily="18" charset="0"/>
              </a:rPr>
              <a:t>Учитель русского языка и литературы: </a:t>
            </a:r>
            <a:r>
              <a:rPr lang="ru-RU" sz="4400" b="1" dirty="0" err="1" smtClean="0">
                <a:solidFill>
                  <a:schemeClr val="bg1"/>
                </a:solidFill>
                <a:latin typeface="Times New Roman" pitchFamily="18" charset="0"/>
                <a:cs typeface="Times New Roman" pitchFamily="18" charset="0"/>
              </a:rPr>
              <a:t>Мальнова</a:t>
            </a:r>
            <a:r>
              <a:rPr lang="ru-RU" sz="4400" b="1" dirty="0" smtClean="0">
                <a:solidFill>
                  <a:schemeClr val="bg1"/>
                </a:solidFill>
                <a:latin typeface="Times New Roman" pitchFamily="18" charset="0"/>
                <a:cs typeface="Times New Roman" pitchFamily="18" charset="0"/>
              </a:rPr>
              <a:t> Е.Ю.</a:t>
            </a:r>
            <a:endParaRPr lang="ru-RU" sz="4400" b="1" dirty="0">
              <a:solidFill>
                <a:schemeClr val="bg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космо.gif"/>
          <p:cNvPicPr>
            <a:picLocks noGrp="1" noChangeAspect="1"/>
          </p:cNvPicPr>
          <p:nvPr>
            <p:ph idx="1"/>
          </p:nvPr>
        </p:nvPicPr>
        <p:blipFill>
          <a:blip r:embed="rId2" cstate="print"/>
          <a:stretch>
            <a:fillRect/>
          </a:stretch>
        </p:blipFill>
        <p:spPr>
          <a:xfrm>
            <a:off x="0" y="0"/>
            <a:ext cx="9162517" cy="6853366"/>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косм2.jpg"/>
          <p:cNvPicPr>
            <a:picLocks noGrp="1" noChangeAspect="1"/>
          </p:cNvPicPr>
          <p:nvPr>
            <p:ph idx="1"/>
          </p:nvPr>
        </p:nvPicPr>
        <p:blipFill>
          <a:blip r:embed="rId2" cstate="print"/>
          <a:stretch>
            <a:fillRect/>
          </a:stretch>
        </p:blipFill>
        <p:spPr>
          <a:xfrm>
            <a:off x="0" y="0"/>
            <a:ext cx="9173210" cy="6858000"/>
          </a:xfrm>
        </p:spPr>
      </p:pic>
      <p:sp>
        <p:nvSpPr>
          <p:cNvPr id="2" name="Заголовок 1"/>
          <p:cNvSpPr>
            <a:spLocks noGrp="1"/>
          </p:cNvSpPr>
          <p:nvPr>
            <p:ph type="title"/>
          </p:nvPr>
        </p:nvSpPr>
        <p:spPr/>
        <p:txBody>
          <a:bodyPr>
            <a:normAutofit/>
          </a:bodyPr>
          <a:lstStyle/>
          <a:p>
            <a:r>
              <a:rPr lang="ru-RU" sz="6600" b="1" dirty="0" smtClean="0">
                <a:solidFill>
                  <a:schemeClr val="bg1"/>
                </a:solidFill>
                <a:latin typeface="Times New Roman" pitchFamily="18" charset="0"/>
                <a:cs typeface="Times New Roman" pitchFamily="18" charset="0"/>
              </a:rPr>
              <a:t>Цели урока:</a:t>
            </a:r>
            <a:endParaRPr lang="ru-RU" sz="6600" b="1" dirty="0">
              <a:solidFill>
                <a:schemeClr val="bg1"/>
              </a:solidFill>
              <a:latin typeface="Times New Roman" pitchFamily="18" charset="0"/>
              <a:cs typeface="Times New Roman" pitchFamily="18" charset="0"/>
            </a:endParaRPr>
          </a:p>
        </p:txBody>
      </p:sp>
      <p:sp>
        <p:nvSpPr>
          <p:cNvPr id="5" name="TextBox 4"/>
          <p:cNvSpPr txBox="1"/>
          <p:nvPr/>
        </p:nvSpPr>
        <p:spPr>
          <a:xfrm>
            <a:off x="0" y="1700808"/>
            <a:ext cx="8734566" cy="3539430"/>
          </a:xfrm>
          <a:prstGeom prst="rect">
            <a:avLst/>
          </a:prstGeom>
          <a:noFill/>
        </p:spPr>
        <p:txBody>
          <a:bodyPr wrap="square" rtlCol="0">
            <a:spAutoFit/>
          </a:bodyPr>
          <a:lstStyle/>
          <a:p>
            <a:pPr>
              <a:buFont typeface="Arial" pitchFamily="34" charset="0"/>
              <a:buChar char="•"/>
            </a:pPr>
            <a:r>
              <a:rPr lang="ru-RU" sz="4800" dirty="0" smtClean="0">
                <a:solidFill>
                  <a:schemeClr val="bg1"/>
                </a:solidFill>
                <a:latin typeface="Times New Roman" pitchFamily="18" charset="0"/>
                <a:cs typeface="Times New Roman" pitchFamily="18" charset="0"/>
              </a:rPr>
              <a:t>Выявить языковые особенности текста;</a:t>
            </a:r>
          </a:p>
          <a:p>
            <a:pPr>
              <a:buFont typeface="Arial" pitchFamily="34" charset="0"/>
              <a:buChar char="•"/>
            </a:pPr>
            <a:r>
              <a:rPr lang="ru-RU" sz="4800" dirty="0" smtClean="0">
                <a:solidFill>
                  <a:schemeClr val="bg1"/>
                </a:solidFill>
                <a:latin typeface="Times New Roman" pitchFamily="18" charset="0"/>
                <a:cs typeface="Times New Roman" pitchFamily="18" charset="0"/>
              </a:rPr>
              <a:t>Обозначить </a:t>
            </a:r>
            <a:r>
              <a:rPr lang="ru-RU" sz="4800" dirty="0" smtClean="0">
                <a:solidFill>
                  <a:schemeClr val="bg1"/>
                </a:solidFill>
                <a:latin typeface="Times New Roman" pitchFamily="18" charset="0"/>
                <a:cs typeface="Times New Roman" pitchFamily="18" charset="0"/>
              </a:rPr>
              <a:t>п</a:t>
            </a:r>
            <a:r>
              <a:rPr lang="ru-RU" sz="4800" dirty="0" smtClean="0">
                <a:solidFill>
                  <a:schemeClr val="bg1"/>
                </a:solidFill>
                <a:latin typeface="Times New Roman" pitchFamily="18" charset="0"/>
                <a:cs typeface="Times New Roman" pitchFamily="18" charset="0"/>
              </a:rPr>
              <a:t>озицию автора;</a:t>
            </a:r>
          </a:p>
          <a:p>
            <a:pPr>
              <a:buFont typeface="Arial" pitchFamily="34" charset="0"/>
              <a:buChar char="•"/>
            </a:pPr>
            <a:r>
              <a:rPr lang="ru-RU" sz="4800" dirty="0" smtClean="0">
                <a:solidFill>
                  <a:schemeClr val="bg1"/>
                </a:solidFill>
                <a:latin typeface="Times New Roman" pitchFamily="18" charset="0"/>
                <a:cs typeface="Times New Roman" pitchFamily="18" charset="0"/>
              </a:rPr>
              <a:t>Определить проблему текста;</a:t>
            </a:r>
          </a:p>
          <a:p>
            <a:pPr>
              <a:buFont typeface="Arial" pitchFamily="34" charset="0"/>
              <a:buChar char="•"/>
            </a:pPr>
            <a:endParaRPr lang="ru-RU" sz="3200" dirty="0">
              <a:solidFill>
                <a:schemeClr val="bg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косм2.jpg"/>
          <p:cNvPicPr>
            <a:picLocks noGrp="1" noChangeAspect="1"/>
          </p:cNvPicPr>
          <p:nvPr>
            <p:ph idx="1"/>
          </p:nvPr>
        </p:nvPicPr>
        <p:blipFill>
          <a:blip r:embed="rId2" cstate="print"/>
          <a:stretch>
            <a:fillRect/>
          </a:stretch>
        </p:blipFill>
        <p:spPr>
          <a:xfrm>
            <a:off x="-85686" y="0"/>
            <a:ext cx="9269611" cy="6858000"/>
          </a:xfrm>
        </p:spPr>
      </p:pic>
      <p:sp>
        <p:nvSpPr>
          <p:cNvPr id="2" name="Заголовок 1"/>
          <p:cNvSpPr>
            <a:spLocks noGrp="1"/>
          </p:cNvSpPr>
          <p:nvPr>
            <p:ph type="title"/>
          </p:nvPr>
        </p:nvSpPr>
        <p:spPr/>
        <p:txBody>
          <a:bodyPr/>
          <a:lstStyle/>
          <a:p>
            <a:r>
              <a:rPr lang="ru-RU" dirty="0" smtClean="0">
                <a:solidFill>
                  <a:schemeClr val="bg1"/>
                </a:solidFill>
              </a:rPr>
              <a:t>Наши задачи</a:t>
            </a:r>
            <a:r>
              <a:rPr lang="ru-RU" dirty="0" smtClean="0">
                <a:solidFill>
                  <a:schemeClr val="bg1"/>
                </a:solidFill>
              </a:rPr>
              <a:t>:</a:t>
            </a:r>
            <a:endParaRPr lang="ru-RU" dirty="0"/>
          </a:p>
        </p:txBody>
      </p:sp>
      <p:sp>
        <p:nvSpPr>
          <p:cNvPr id="5" name="TextBox 4"/>
          <p:cNvSpPr txBox="1"/>
          <p:nvPr/>
        </p:nvSpPr>
        <p:spPr>
          <a:xfrm>
            <a:off x="1" y="1196752"/>
            <a:ext cx="9144000" cy="5632311"/>
          </a:xfrm>
          <a:prstGeom prst="rect">
            <a:avLst/>
          </a:prstGeom>
          <a:noFill/>
        </p:spPr>
        <p:txBody>
          <a:bodyPr wrap="square" rtlCol="0">
            <a:spAutoFit/>
          </a:bodyPr>
          <a:lstStyle/>
          <a:p>
            <a:pPr lvl="0"/>
            <a:r>
              <a:rPr lang="ru-RU" sz="2400" dirty="0" smtClean="0">
                <a:solidFill>
                  <a:schemeClr val="bg1"/>
                </a:solidFill>
                <a:latin typeface="Times New Roman" pitchFamily="18" charset="0"/>
                <a:cs typeface="Times New Roman" pitchFamily="18" charset="0"/>
              </a:rPr>
              <a:t>Выяснить:</a:t>
            </a:r>
          </a:p>
          <a:p>
            <a:pPr lvl="0"/>
            <a:r>
              <a:rPr lang="ru-RU" sz="2400" dirty="0" smtClean="0">
                <a:solidFill>
                  <a:schemeClr val="bg1"/>
                </a:solidFill>
                <a:latin typeface="Times New Roman" pitchFamily="18" charset="0"/>
                <a:cs typeface="Times New Roman" pitchFamily="18" charset="0"/>
              </a:rPr>
              <a:t>заголовок;</a:t>
            </a:r>
          </a:p>
          <a:p>
            <a:pPr lvl="0"/>
            <a:r>
              <a:rPr lang="ru-RU" sz="2400" dirty="0" smtClean="0">
                <a:solidFill>
                  <a:schemeClr val="bg1"/>
                </a:solidFill>
                <a:latin typeface="Times New Roman" pitchFamily="18" charset="0"/>
                <a:cs typeface="Times New Roman" pitchFamily="18" charset="0"/>
              </a:rPr>
              <a:t>тему;</a:t>
            </a:r>
          </a:p>
          <a:p>
            <a:pPr lvl="0"/>
            <a:r>
              <a:rPr lang="ru-RU" sz="2400" dirty="0" smtClean="0">
                <a:solidFill>
                  <a:schemeClr val="bg1"/>
                </a:solidFill>
                <a:latin typeface="Times New Roman" pitchFamily="18" charset="0"/>
                <a:cs typeface="Times New Roman" pitchFamily="18" charset="0"/>
              </a:rPr>
              <a:t>тип речи;  (смешанный , но  что преобладает?)</a:t>
            </a:r>
          </a:p>
          <a:p>
            <a:pPr lvl="0"/>
            <a:r>
              <a:rPr lang="ru-RU" sz="2400" dirty="0" smtClean="0">
                <a:solidFill>
                  <a:schemeClr val="bg1"/>
                </a:solidFill>
                <a:latin typeface="Times New Roman" pitchFamily="18" charset="0"/>
                <a:cs typeface="Times New Roman" pitchFamily="18" charset="0"/>
              </a:rPr>
              <a:t>стиль;</a:t>
            </a:r>
          </a:p>
          <a:p>
            <a:pPr lvl="0"/>
            <a:r>
              <a:rPr lang="ru-RU" sz="2400" dirty="0" smtClean="0">
                <a:solidFill>
                  <a:schemeClr val="bg1"/>
                </a:solidFill>
                <a:latin typeface="Times New Roman" pitchFamily="18" charset="0"/>
                <a:cs typeface="Times New Roman" pitchFamily="18" charset="0"/>
              </a:rPr>
              <a:t>опорные слова (выписать в черновик)</a:t>
            </a:r>
          </a:p>
          <a:p>
            <a:pPr lvl="0"/>
            <a:r>
              <a:rPr lang="ru-RU" sz="2400" dirty="0" smtClean="0">
                <a:solidFill>
                  <a:schemeClr val="bg1"/>
                </a:solidFill>
                <a:latin typeface="Times New Roman" pitchFamily="18" charset="0"/>
                <a:cs typeface="Times New Roman" pitchFamily="18" charset="0"/>
              </a:rPr>
              <a:t>языковые средства автора.</a:t>
            </a:r>
          </a:p>
          <a:p>
            <a:pPr lvl="0"/>
            <a:r>
              <a:rPr lang="ru-RU" sz="2400" dirty="0" smtClean="0">
                <a:solidFill>
                  <a:schemeClr val="bg1"/>
                </a:solidFill>
                <a:latin typeface="Times New Roman" pitchFamily="18" charset="0"/>
                <a:cs typeface="Times New Roman" pitchFamily="18" charset="0"/>
              </a:rPr>
              <a:t>Выделить важные мысли в частях (1, 2, 3…)</a:t>
            </a:r>
          </a:p>
          <a:p>
            <a:r>
              <a:rPr lang="ru-RU" sz="2400" dirty="0" smtClean="0">
                <a:solidFill>
                  <a:schemeClr val="bg1"/>
                </a:solidFill>
                <a:latin typeface="Times New Roman" pitchFamily="18" charset="0"/>
                <a:cs typeface="Times New Roman" pitchFamily="18" charset="0"/>
              </a:rPr>
              <a:t>Выделить самую важную, основную, главную мысль.</a:t>
            </a:r>
          </a:p>
          <a:p>
            <a:pPr lvl="0"/>
            <a:r>
              <a:rPr lang="ru-RU" sz="2400" dirty="0" smtClean="0">
                <a:solidFill>
                  <a:schemeClr val="bg1"/>
                </a:solidFill>
                <a:latin typeface="Times New Roman" pitchFamily="18" charset="0"/>
                <a:cs typeface="Times New Roman" pitchFamily="18" charset="0"/>
              </a:rPr>
              <a:t>Определить проблемы на основе важных мыслей.</a:t>
            </a:r>
          </a:p>
          <a:p>
            <a:r>
              <a:rPr lang="ru-RU" sz="2400" dirty="0" smtClean="0">
                <a:solidFill>
                  <a:schemeClr val="bg1"/>
                </a:solidFill>
                <a:latin typeface="Times New Roman" pitchFamily="18" charset="0"/>
                <a:cs typeface="Times New Roman" pitchFamily="18" charset="0"/>
              </a:rPr>
              <a:t>Выбрать одну из проблем.</a:t>
            </a:r>
          </a:p>
          <a:p>
            <a:r>
              <a:rPr lang="ru-RU" sz="2400" dirty="0" smtClean="0">
                <a:solidFill>
                  <a:schemeClr val="bg1"/>
                </a:solidFill>
                <a:latin typeface="Times New Roman" pitchFamily="18" charset="0"/>
                <a:cs typeface="Times New Roman" pitchFamily="18" charset="0"/>
              </a:rPr>
              <a:t>Определить заголовок к своему тексту.</a:t>
            </a:r>
          </a:p>
          <a:p>
            <a:r>
              <a:rPr lang="ru-RU" sz="2400" dirty="0" smtClean="0">
                <a:solidFill>
                  <a:schemeClr val="bg1"/>
                </a:solidFill>
                <a:latin typeface="Times New Roman" pitchFamily="18" charset="0"/>
                <a:cs typeface="Times New Roman" pitchFamily="18" charset="0"/>
              </a:rPr>
              <a:t>Составить план к своему сочинению.</a:t>
            </a:r>
          </a:p>
          <a:p>
            <a:pPr lvl="0"/>
            <a:r>
              <a:rPr lang="ru-RU" sz="2400" dirty="0" smtClean="0">
                <a:solidFill>
                  <a:schemeClr val="bg1"/>
                </a:solidFill>
                <a:latin typeface="Times New Roman" pitchFamily="18" charset="0"/>
                <a:cs typeface="Times New Roman" pitchFamily="18" charset="0"/>
              </a:rPr>
              <a:t>Определить позицию автора по отношению к главной проблеме.</a:t>
            </a:r>
          </a:p>
          <a:p>
            <a:pPr lvl="0"/>
            <a:r>
              <a:rPr lang="ru-RU" sz="2400" dirty="0" smtClean="0">
                <a:solidFill>
                  <a:schemeClr val="bg1"/>
                </a:solidFill>
                <a:latin typeface="Times New Roman" pitchFamily="18" charset="0"/>
                <a:cs typeface="Times New Roman" pitchFamily="18" charset="0"/>
              </a:rPr>
              <a:t>Уточнить заголовок.</a:t>
            </a:r>
            <a:endParaRPr lang="ru-RU" sz="2400" dirty="0">
              <a:solidFill>
                <a:schemeClr val="bg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861048"/>
            <a:ext cx="5868144" cy="2996952"/>
          </a:xfrm>
        </p:spPr>
        <p:txBody>
          <a:bodyPr>
            <a:normAutofit fontScale="90000"/>
          </a:bodyPr>
          <a:lstStyle/>
          <a:p>
            <a:r>
              <a:rPr lang="ru-RU" sz="4800" b="1" dirty="0" smtClean="0">
                <a:latin typeface="Times New Roman" pitchFamily="18" charset="0"/>
                <a:cs typeface="Times New Roman" pitchFamily="18" charset="0"/>
              </a:rPr>
              <a:t>Ю.В.Бондарев – известный писатель и публицист</a:t>
            </a:r>
            <a:br>
              <a:rPr lang="ru-RU" sz="4800" b="1" dirty="0" smtClean="0">
                <a:latin typeface="Times New Roman" pitchFamily="18" charset="0"/>
                <a:cs typeface="Times New Roman" pitchFamily="18" charset="0"/>
              </a:rPr>
            </a:br>
            <a:r>
              <a:rPr lang="ru-RU" sz="4800" b="1" dirty="0" smtClean="0">
                <a:latin typeface="Times New Roman" pitchFamily="18" charset="0"/>
                <a:cs typeface="Times New Roman" pitchFamily="18" charset="0"/>
              </a:rPr>
              <a:t>(родился в 1924 г.)</a:t>
            </a:r>
            <a:endParaRPr lang="ru-RU" sz="4800" b="1" dirty="0">
              <a:latin typeface="Times New Roman" pitchFamily="18" charset="0"/>
              <a:cs typeface="Times New Roman" pitchFamily="18" charset="0"/>
            </a:endParaRPr>
          </a:p>
        </p:txBody>
      </p:sp>
      <p:pic>
        <p:nvPicPr>
          <p:cNvPr id="4" name="Содержимое 3" descr="бондарев.jpg"/>
          <p:cNvPicPr>
            <a:picLocks noGrp="1" noChangeAspect="1"/>
          </p:cNvPicPr>
          <p:nvPr>
            <p:ph idx="1"/>
          </p:nvPr>
        </p:nvPicPr>
        <p:blipFill>
          <a:blip r:embed="rId2" cstate="print"/>
          <a:stretch>
            <a:fillRect/>
          </a:stretch>
        </p:blipFill>
        <p:spPr>
          <a:xfrm>
            <a:off x="0" y="0"/>
            <a:ext cx="6096000" cy="3857625"/>
          </a:xfrm>
        </p:spPr>
      </p:pic>
      <p:sp>
        <p:nvSpPr>
          <p:cNvPr id="5" name="TextBox 4"/>
          <p:cNvSpPr txBox="1"/>
          <p:nvPr/>
        </p:nvSpPr>
        <p:spPr>
          <a:xfrm>
            <a:off x="6084168" y="0"/>
            <a:ext cx="3059832" cy="6555641"/>
          </a:xfrm>
          <a:prstGeom prst="rect">
            <a:avLst/>
          </a:prstGeom>
          <a:noFill/>
        </p:spPr>
        <p:txBody>
          <a:bodyPr wrap="square" rtlCol="0">
            <a:spAutoFit/>
          </a:bodyPr>
          <a:lstStyle/>
          <a:p>
            <a:r>
              <a:rPr lang="ru-RU" sz="3200" dirty="0" smtClean="0">
                <a:latin typeface="Times New Roman" pitchFamily="18" charset="0"/>
                <a:cs typeface="Times New Roman" pitchFamily="18" charset="0"/>
              </a:rPr>
              <a:t>Бондарев начинает писать цикл «Мгновения» в начале 80-х гг., который в настоящее время продолжает пополняться новыми миниатюрами.</a:t>
            </a:r>
            <a:r>
              <a:rPr lang="ru-RU" sz="2000" dirty="0" smtClean="0"/>
              <a:t/>
            </a:r>
            <a:br>
              <a:rPr lang="ru-RU" sz="2000" dirty="0" smtClean="0"/>
            </a:br>
            <a:r>
              <a:rPr lang="ru-RU" dirty="0" smtClean="0"/>
              <a:t/>
            </a:r>
            <a:br>
              <a:rPr lang="ru-RU" dirty="0" smtClean="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348880"/>
          </a:xfrm>
        </p:spPr>
        <p:txBody>
          <a:bodyPr>
            <a:noAutofit/>
          </a:bodyPr>
          <a:lstStyle/>
          <a:p>
            <a:r>
              <a:rPr lang="ru-RU" sz="2800" dirty="0" smtClean="0">
                <a:latin typeface="Times New Roman" pitchFamily="18" charset="0"/>
                <a:cs typeface="Times New Roman" pitchFamily="18" charset="0"/>
              </a:rPr>
              <a:t>Юрий Васильевич Бондарев один из немногих представителей «лейтенантской прозы», который все еще с нами, среди живущих. Многим из нас известны фильмы, поставленные по его книгам, это и «Батальоны просят огня», и «Горячий снег», и «Берег». </a:t>
            </a:r>
            <a:endParaRPr lang="ru-RU" sz="2800" dirty="0">
              <a:latin typeface="Times New Roman" pitchFamily="18" charset="0"/>
              <a:cs typeface="Times New Roman" pitchFamily="18" charset="0"/>
            </a:endParaRPr>
          </a:p>
        </p:txBody>
      </p:sp>
      <p:pic>
        <p:nvPicPr>
          <p:cNvPr id="4" name="Содержимое 3" descr="бондарев 2.jpg"/>
          <p:cNvPicPr>
            <a:picLocks noGrp="1" noChangeAspect="1"/>
          </p:cNvPicPr>
          <p:nvPr>
            <p:ph idx="1"/>
          </p:nvPr>
        </p:nvPicPr>
        <p:blipFill>
          <a:blip r:embed="rId2" cstate="print"/>
          <a:stretch>
            <a:fillRect/>
          </a:stretch>
        </p:blipFill>
        <p:spPr>
          <a:xfrm>
            <a:off x="0" y="2332037"/>
            <a:ext cx="3224848" cy="4525963"/>
          </a:xfrm>
        </p:spPr>
      </p:pic>
      <p:sp>
        <p:nvSpPr>
          <p:cNvPr id="6" name="TextBox 5"/>
          <p:cNvSpPr txBox="1"/>
          <p:nvPr/>
        </p:nvSpPr>
        <p:spPr>
          <a:xfrm>
            <a:off x="3203848" y="2276872"/>
            <a:ext cx="5940152" cy="4581128"/>
          </a:xfrm>
          <a:prstGeom prst="rect">
            <a:avLst/>
          </a:prstGeom>
          <a:noFill/>
        </p:spPr>
        <p:txBody>
          <a:bodyPr wrap="square" rtlCol="0">
            <a:spAutoFit/>
          </a:bodyPr>
          <a:lstStyle/>
          <a:p>
            <a:r>
              <a:rPr lang="ru-RU" sz="2000" dirty="0" smtClean="0"/>
              <a:t> </a:t>
            </a:r>
            <a:r>
              <a:rPr lang="ru-RU" sz="2400" dirty="0" smtClean="0">
                <a:latin typeface="Times New Roman" pitchFamily="18" charset="0"/>
                <a:cs typeface="Times New Roman" pitchFamily="18" charset="0"/>
              </a:rPr>
              <a:t>Лауреат Ленинской премии (1972 год), 2-х Государственных премий СССР (1974 и 1983 год – за свои романы «Берег» и «Выбор»), </a:t>
            </a:r>
            <a:r>
              <a:rPr lang="ru-RU" sz="2400" dirty="0" err="1" smtClean="0">
                <a:latin typeface="Times New Roman" pitchFamily="18" charset="0"/>
                <a:cs typeface="Times New Roman" pitchFamily="18" charset="0"/>
              </a:rPr>
              <a:t>Государст</a:t>
            </a:r>
            <a:r>
              <a:rPr lang="ru-RU" sz="2400" dirty="0" smtClean="0">
                <a:latin typeface="Times New Roman" pitchFamily="18" charset="0"/>
                <a:cs typeface="Times New Roman" pitchFamily="18" charset="0"/>
              </a:rPr>
              <a:t>. премии РСФСР (1975 год – за сценарий кинофильма «Горячий снег»), в 1984 году писатель стал Героем Социалистического Труда. Лауреат премий Александра Невского, Льва Толстого, В. К. Тредиаковского, международной премии имени М. Шолохова. Награжден золотой медалью А. А. Фадеева, орденом «Большая Звезда Дружбы народов» (Германия)</a:t>
            </a:r>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косм.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0" y="0"/>
            <a:ext cx="9144000" cy="1628800"/>
          </a:xfrm>
        </p:spPr>
        <p:txBody>
          <a:bodyPr>
            <a:normAutofit/>
          </a:bodyPr>
          <a:lstStyle/>
          <a:p>
            <a:r>
              <a:rPr lang="ru-RU" b="1" dirty="0" smtClean="0">
                <a:solidFill>
                  <a:schemeClr val="bg1"/>
                </a:solidFill>
                <a:latin typeface="Times New Roman" pitchFamily="18" charset="0"/>
                <a:cs typeface="Times New Roman" pitchFamily="18" charset="0"/>
              </a:rPr>
              <a:t>Текст Ю.Бондарева «Звезда и Земля»</a:t>
            </a:r>
            <a:endParaRPr lang="ru-RU" b="1" dirty="0">
              <a:solidFill>
                <a:schemeClr val="bg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космос.jpg"/>
          <p:cNvPicPr>
            <a:picLocks noGrp="1" noChangeAspect="1"/>
          </p:cNvPicPr>
          <p:nvPr>
            <p:ph idx="1"/>
          </p:nvPr>
        </p:nvPicPr>
        <p:blipFill>
          <a:blip r:embed="rId2" cstate="print"/>
          <a:stretch>
            <a:fillRect/>
          </a:stretch>
        </p:blipFill>
        <p:spPr>
          <a:xfrm>
            <a:off x="-39356" y="0"/>
            <a:ext cx="9183356" cy="6887517"/>
          </a:xfrm>
        </p:spPr>
      </p:pic>
      <p:sp>
        <p:nvSpPr>
          <p:cNvPr id="2" name="Заголовок 1"/>
          <p:cNvSpPr>
            <a:spLocks noGrp="1"/>
          </p:cNvSpPr>
          <p:nvPr>
            <p:ph type="title"/>
          </p:nvPr>
        </p:nvSpPr>
        <p:spPr>
          <a:xfrm>
            <a:off x="0" y="260648"/>
            <a:ext cx="8172400" cy="1224136"/>
          </a:xfrm>
        </p:spPr>
        <p:txBody>
          <a:bodyPr>
            <a:normAutofit fontScale="90000"/>
          </a:bodyPr>
          <a:lstStyle/>
          <a:p>
            <a:pPr lvl="0"/>
            <a:r>
              <a:rPr lang="ru-RU" sz="4000" b="1" dirty="0" smtClean="0">
                <a:solidFill>
                  <a:schemeClr val="bg1"/>
                </a:solidFill>
                <a:latin typeface="Times New Roman" pitchFamily="18" charset="0"/>
                <a:cs typeface="Times New Roman" pitchFamily="18" charset="0"/>
              </a:rPr>
              <a:t>Заголовок текста</a:t>
            </a:r>
            <a:r>
              <a:rPr lang="ru-RU" sz="4000" dirty="0" smtClean="0">
                <a:solidFill>
                  <a:schemeClr val="bg1"/>
                </a:solidFill>
                <a:latin typeface="Times New Roman" pitchFamily="18" charset="0"/>
                <a:cs typeface="Times New Roman" pitchFamily="18" charset="0"/>
              </a:rPr>
              <a:t>: «Звезда и Земля». </a:t>
            </a:r>
            <a:br>
              <a:rPr lang="ru-RU" sz="4000" dirty="0" smtClean="0">
                <a:solidFill>
                  <a:schemeClr val="bg1"/>
                </a:solidFill>
                <a:latin typeface="Times New Roman" pitchFamily="18" charset="0"/>
                <a:cs typeface="Times New Roman" pitchFamily="18" charset="0"/>
              </a:rPr>
            </a:br>
            <a:r>
              <a:rPr lang="ru-RU" sz="4000" dirty="0" smtClean="0">
                <a:solidFill>
                  <a:schemeClr val="bg1"/>
                </a:solidFill>
                <a:latin typeface="Times New Roman" pitchFamily="18" charset="0"/>
                <a:cs typeface="Times New Roman" pitchFamily="18" charset="0"/>
              </a:rPr>
              <a:t>- Что можно сказать, судя по заглавию?</a:t>
            </a:r>
            <a:r>
              <a:rPr lang="ru-RU" dirty="0" smtClean="0"/>
              <a:t/>
            </a:r>
            <a:br>
              <a:rPr lang="ru-RU" dirty="0" smtClean="0"/>
            </a:br>
            <a:endParaRPr lang="ru-RU" dirty="0"/>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Тема текста</a:t>
            </a: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 Какое настроение преобладает в тексте?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О чем этот текст?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Box 4"/>
          <p:cNvSpPr txBox="1"/>
          <p:nvPr/>
        </p:nvSpPr>
        <p:spPr>
          <a:xfrm>
            <a:off x="323528" y="1412776"/>
            <a:ext cx="8460432" cy="369332"/>
          </a:xfrm>
          <a:prstGeom prst="rect">
            <a:avLst/>
          </a:prstGeom>
          <a:noFill/>
        </p:spPr>
        <p:txBody>
          <a:bodyPr wrap="square" rtlCol="0">
            <a:spAutoFit/>
          </a:bodyPr>
          <a:lstStyle/>
          <a:p>
            <a:endParaRPr lang="ru-RU" dirty="0"/>
          </a:p>
        </p:txBody>
      </p:sp>
      <p:sp>
        <p:nvSpPr>
          <p:cNvPr id="2052" name="Rectangle 4"/>
          <p:cNvSpPr>
            <a:spLocks noChangeArrowheads="1"/>
          </p:cNvSpPr>
          <p:nvPr/>
        </p:nvSpPr>
        <p:spPr bwMode="auto">
          <a:xfrm>
            <a:off x="179512" y="3669921"/>
            <a:ext cx="280831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ru-RU" sz="3600" b="1" dirty="0" smtClean="0">
                <a:solidFill>
                  <a:schemeClr val="bg1"/>
                </a:solidFill>
                <a:latin typeface="Times New Roman" pitchFamily="18" charset="0"/>
                <a:cs typeface="Times New Roman" pitchFamily="18" charset="0"/>
              </a:rPr>
              <a:t>Тип речи</a:t>
            </a:r>
            <a:r>
              <a:rPr lang="ru-RU" sz="3600" dirty="0" smtClean="0">
                <a:solidFill>
                  <a:schemeClr val="bg1"/>
                </a:solidFill>
                <a:latin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0" y="1500801"/>
            <a:ext cx="723629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Тема текста</a:t>
            </a:r>
            <a:r>
              <a:rPr kumimoji="0" lang="ru-RU" sz="36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Какое настроение преобладает в тексте?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О чем этот текст?</a:t>
            </a:r>
            <a:r>
              <a:rPr kumimoji="0" lang="ru-RU" sz="1600" b="0" i="0" u="none" strike="noStrike" cap="none" normalizeH="0" baseline="0" dirty="0" smtClean="0">
                <a:ln>
                  <a:noFill/>
                </a:ln>
                <a:solidFill>
                  <a:schemeClr val="bg1"/>
                </a:solidFill>
                <a:effectLst/>
                <a:latin typeface="Times New Roman" pitchFamily="18" charset="0"/>
                <a:cs typeface="Times New Roman" pitchFamily="18" charset="0"/>
              </a:rPr>
              <a:t> </a:t>
            </a:r>
            <a:endParaRPr kumimoji="0" lang="ru-RU" sz="4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6" name="Прямоугольник 15"/>
          <p:cNvSpPr/>
          <p:nvPr/>
        </p:nvSpPr>
        <p:spPr>
          <a:xfrm>
            <a:off x="179512" y="4797152"/>
            <a:ext cx="2448272" cy="646331"/>
          </a:xfrm>
          <a:prstGeom prst="rect">
            <a:avLst/>
          </a:prstGeom>
        </p:spPr>
        <p:txBody>
          <a:bodyPr wrap="square">
            <a:spAutoFit/>
          </a:bodyPr>
          <a:lstStyle/>
          <a:p>
            <a:r>
              <a:rPr lang="ru-RU" sz="3600" b="1" dirty="0" smtClean="0">
                <a:solidFill>
                  <a:schemeClr val="bg1"/>
                </a:solidFill>
                <a:latin typeface="Times New Roman" pitchFamily="18" charset="0"/>
                <a:cs typeface="Times New Roman" pitchFamily="18" charset="0"/>
              </a:rPr>
              <a:t>Стиль</a:t>
            </a:r>
            <a:r>
              <a:rPr lang="ru-RU" sz="3600" dirty="0" smtClean="0">
                <a:solidFill>
                  <a:schemeClr val="bg1"/>
                </a:solidFill>
                <a:latin typeface="Times New Roman" pitchFamily="18" charset="0"/>
                <a:cs typeface="Times New Roman" pitchFamily="18" charset="0"/>
              </a:rPr>
              <a:t>: </a:t>
            </a:r>
            <a:endParaRPr lang="ru-RU" sz="3600" dirty="0">
              <a:solidFill>
                <a:schemeClr val="bg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косм2.jpg"/>
          <p:cNvPicPr>
            <a:picLocks noGrp="1" noChangeAspect="1"/>
          </p:cNvPicPr>
          <p:nvPr>
            <p:ph idx="1"/>
          </p:nvPr>
        </p:nvPicPr>
        <p:blipFill>
          <a:blip r:embed="rId2" cstate="print"/>
          <a:stretch>
            <a:fillRect/>
          </a:stretch>
        </p:blipFill>
        <p:spPr>
          <a:xfrm>
            <a:off x="-252536" y="0"/>
            <a:ext cx="9396536" cy="6858000"/>
          </a:xfrm>
        </p:spPr>
      </p:pic>
      <p:sp>
        <p:nvSpPr>
          <p:cNvPr id="2" name="Заголовок 1"/>
          <p:cNvSpPr>
            <a:spLocks noGrp="1"/>
          </p:cNvSpPr>
          <p:nvPr>
            <p:ph type="title"/>
          </p:nvPr>
        </p:nvSpPr>
        <p:spPr>
          <a:xfrm>
            <a:off x="0" y="0"/>
            <a:ext cx="8686800" cy="1052736"/>
          </a:xfrm>
        </p:spPr>
        <p:txBody>
          <a:bodyPr/>
          <a:lstStyle/>
          <a:p>
            <a:r>
              <a:rPr lang="ru-RU" b="1" dirty="0" smtClean="0">
                <a:solidFill>
                  <a:srgbClr val="92D050"/>
                </a:solidFill>
                <a:latin typeface="Times New Roman" pitchFamily="18" charset="0"/>
                <a:cs typeface="Times New Roman" pitchFamily="18" charset="0"/>
              </a:rPr>
              <a:t>Языковые средства автора.</a:t>
            </a:r>
            <a:endParaRPr lang="ru-RU" dirty="0">
              <a:solidFill>
                <a:srgbClr val="92D050"/>
              </a:solidFill>
              <a:latin typeface="Times New Roman" pitchFamily="18" charset="0"/>
              <a:cs typeface="Times New Roman" pitchFamily="18" charset="0"/>
            </a:endParaRPr>
          </a:p>
        </p:txBody>
      </p:sp>
      <p:sp>
        <p:nvSpPr>
          <p:cNvPr id="5" name="TextBox 4"/>
          <p:cNvSpPr txBox="1"/>
          <p:nvPr/>
        </p:nvSpPr>
        <p:spPr>
          <a:xfrm>
            <a:off x="0" y="2132856"/>
            <a:ext cx="6052674" cy="584775"/>
          </a:xfrm>
          <a:prstGeom prst="rect">
            <a:avLst/>
          </a:prstGeom>
          <a:noFill/>
        </p:spPr>
        <p:txBody>
          <a:bodyPr wrap="square" rtlCol="0">
            <a:spAutoFit/>
          </a:bodyPr>
          <a:lstStyle/>
          <a:p>
            <a:r>
              <a:rPr lang="ru-RU" sz="3200" b="1" dirty="0" smtClean="0">
                <a:solidFill>
                  <a:schemeClr val="bg1"/>
                </a:solidFill>
                <a:latin typeface="Times New Roman" pitchFamily="18" charset="0"/>
                <a:cs typeface="Times New Roman" pitchFamily="18" charset="0"/>
              </a:rPr>
              <a:t>Ряды однородных членов:</a:t>
            </a:r>
            <a:endParaRPr lang="ru-RU" sz="3200" dirty="0">
              <a:solidFill>
                <a:schemeClr val="bg1"/>
              </a:solidFill>
              <a:latin typeface="Times New Roman" pitchFamily="18" charset="0"/>
              <a:cs typeface="Times New Roman" pitchFamily="18" charset="0"/>
            </a:endParaRPr>
          </a:p>
        </p:txBody>
      </p:sp>
      <p:sp>
        <p:nvSpPr>
          <p:cNvPr id="22529" name="Rectangle 1"/>
          <p:cNvSpPr>
            <a:spLocks noChangeArrowheads="1"/>
          </p:cNvSpPr>
          <p:nvPr/>
        </p:nvSpPr>
        <p:spPr bwMode="auto">
          <a:xfrm>
            <a:off x="0" y="1010494"/>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Синтаксические средства выразительности: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Риторические вопросы:</a:t>
            </a:r>
            <a:endParaRPr kumimoji="0" lang="ru-RU" sz="40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Прямоугольник 6"/>
          <p:cNvSpPr/>
          <p:nvPr/>
        </p:nvSpPr>
        <p:spPr>
          <a:xfrm>
            <a:off x="1" y="3244334"/>
            <a:ext cx="2339752" cy="584775"/>
          </a:xfrm>
          <a:prstGeom prst="rect">
            <a:avLst/>
          </a:prstGeom>
        </p:spPr>
        <p:txBody>
          <a:bodyPr wrap="square">
            <a:spAutoFit/>
          </a:bodyPr>
          <a:lstStyle/>
          <a:p>
            <a:r>
              <a:rPr lang="ru-RU" sz="3200" b="1" dirty="0" smtClean="0">
                <a:solidFill>
                  <a:schemeClr val="bg1"/>
                </a:solidFill>
                <a:latin typeface="Times New Roman" pitchFamily="18" charset="0"/>
                <a:cs typeface="Times New Roman" pitchFamily="18" charset="0"/>
              </a:rPr>
              <a:t>Градация</a:t>
            </a:r>
            <a:r>
              <a:rPr lang="ru-RU" sz="3200" dirty="0" smtClean="0">
                <a:solidFill>
                  <a:schemeClr val="bg1"/>
                </a:solidFill>
                <a:latin typeface="Times New Roman" pitchFamily="18" charset="0"/>
                <a:cs typeface="Times New Roman" pitchFamily="18" charset="0"/>
              </a:rPr>
              <a:t>:</a:t>
            </a:r>
            <a:endParaRPr lang="ru-RU" sz="3200" dirty="0">
              <a:solidFill>
                <a:schemeClr val="bg1"/>
              </a:solidFill>
              <a:latin typeface="Times New Roman" pitchFamily="18" charset="0"/>
              <a:cs typeface="Times New Roman" pitchFamily="18" charset="0"/>
            </a:endParaRPr>
          </a:p>
        </p:txBody>
      </p:sp>
      <p:sp>
        <p:nvSpPr>
          <p:cNvPr id="8" name="Прямоугольник 7"/>
          <p:cNvSpPr/>
          <p:nvPr/>
        </p:nvSpPr>
        <p:spPr>
          <a:xfrm>
            <a:off x="1" y="4221088"/>
            <a:ext cx="3563887" cy="584775"/>
          </a:xfrm>
          <a:prstGeom prst="rect">
            <a:avLst/>
          </a:prstGeom>
        </p:spPr>
        <p:txBody>
          <a:bodyPr wrap="square">
            <a:spAutoFit/>
          </a:bodyPr>
          <a:lstStyle/>
          <a:p>
            <a:r>
              <a:rPr lang="ru-RU" sz="3200" b="1" dirty="0" smtClean="0">
                <a:solidFill>
                  <a:schemeClr val="bg1"/>
                </a:solidFill>
                <a:latin typeface="Times New Roman" pitchFamily="18" charset="0"/>
                <a:cs typeface="Times New Roman" pitchFamily="18" charset="0"/>
              </a:rPr>
              <a:t>Антитеза:</a:t>
            </a:r>
            <a:endParaRPr lang="ru-RU" sz="3200" dirty="0">
              <a:solidFill>
                <a:schemeClr val="bg1"/>
              </a:solidFill>
              <a:latin typeface="Times New Roman" pitchFamily="18" charset="0"/>
              <a:cs typeface="Times New Roman" pitchFamily="18" charset="0"/>
            </a:endParaRPr>
          </a:p>
        </p:txBody>
      </p:sp>
      <p:sp>
        <p:nvSpPr>
          <p:cNvPr id="22532" name="Rectangle 4"/>
          <p:cNvSpPr>
            <a:spLocks noChangeArrowheads="1"/>
          </p:cNvSpPr>
          <p:nvPr/>
        </p:nvSpPr>
        <p:spPr bwMode="auto">
          <a:xfrm>
            <a:off x="0" y="4922953"/>
            <a:ext cx="205172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Тропы:</a:t>
            </a:r>
            <a:endParaRPr kumimoji="0" lang="ru-RU"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13" name="Прямоугольник 12"/>
          <p:cNvSpPr/>
          <p:nvPr/>
        </p:nvSpPr>
        <p:spPr>
          <a:xfrm>
            <a:off x="2915816" y="4941168"/>
            <a:ext cx="2879211" cy="646331"/>
          </a:xfrm>
          <a:prstGeom prst="rect">
            <a:avLst/>
          </a:prstGeom>
        </p:spPr>
        <p:txBody>
          <a:bodyPr wrap="square">
            <a:spAutoFit/>
          </a:bodyPr>
          <a:lstStyle/>
          <a:p>
            <a:r>
              <a:rPr lang="ru-RU" sz="3200" b="1" dirty="0" smtClean="0">
                <a:solidFill>
                  <a:schemeClr val="bg1"/>
                </a:solidFill>
                <a:latin typeface="Times New Roman" pitchFamily="18" charset="0"/>
                <a:cs typeface="Times New Roman" pitchFamily="18" charset="0"/>
              </a:rPr>
              <a:t>эпитеты</a:t>
            </a:r>
            <a:r>
              <a:rPr lang="ru-RU" sz="3600" dirty="0" smtClean="0">
                <a:solidFill>
                  <a:schemeClr val="bg1"/>
                </a:solidFill>
                <a:latin typeface="Times New Roman" pitchFamily="18" charset="0"/>
                <a:cs typeface="Times New Roman" pitchFamily="18" charset="0"/>
              </a:rPr>
              <a:t>:</a:t>
            </a:r>
            <a:endParaRPr lang="ru-RU" sz="3600" dirty="0">
              <a:solidFill>
                <a:schemeClr val="bg1"/>
              </a:solidFill>
              <a:latin typeface="Times New Roman" pitchFamily="18" charset="0"/>
              <a:cs typeface="Times New Roman" pitchFamily="18" charset="0"/>
            </a:endParaRPr>
          </a:p>
        </p:txBody>
      </p:sp>
      <p:sp>
        <p:nvSpPr>
          <p:cNvPr id="14" name="Прямоугольник 13"/>
          <p:cNvSpPr/>
          <p:nvPr/>
        </p:nvSpPr>
        <p:spPr>
          <a:xfrm>
            <a:off x="2987824" y="5661248"/>
            <a:ext cx="3327505" cy="584775"/>
          </a:xfrm>
          <a:prstGeom prst="rect">
            <a:avLst/>
          </a:prstGeom>
        </p:spPr>
        <p:txBody>
          <a:bodyPr wrap="square">
            <a:spAutoFit/>
          </a:bodyPr>
          <a:lstStyle/>
          <a:p>
            <a:r>
              <a:rPr lang="ru-RU" sz="3200" b="1" dirty="0" smtClean="0">
                <a:solidFill>
                  <a:schemeClr val="bg1"/>
                </a:solidFill>
                <a:latin typeface="Times New Roman" pitchFamily="18" charset="0"/>
                <a:cs typeface="Times New Roman" pitchFamily="18" charset="0"/>
              </a:rPr>
              <a:t>метафоры:</a:t>
            </a:r>
            <a:r>
              <a:rPr lang="ru-RU" sz="3200" dirty="0" smtClean="0">
                <a:solidFill>
                  <a:schemeClr val="bg1"/>
                </a:solidFill>
                <a:latin typeface="Times New Roman" pitchFamily="18" charset="0"/>
                <a:cs typeface="Times New Roman" pitchFamily="18" charset="0"/>
              </a:rPr>
              <a:t> </a:t>
            </a:r>
            <a:endParaRPr lang="ru-RU" sz="3200" dirty="0">
              <a:solidFill>
                <a:schemeClr val="bg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косм2.jpg"/>
          <p:cNvPicPr>
            <a:picLocks noGrp="1" noChangeAspect="1"/>
          </p:cNvPicPr>
          <p:nvPr>
            <p:ph idx="1"/>
          </p:nvPr>
        </p:nvPicPr>
        <p:blipFill>
          <a:blip r:embed="rId2" cstate="print"/>
          <a:stretch>
            <a:fillRect/>
          </a:stretch>
        </p:blipFill>
        <p:spPr>
          <a:xfrm>
            <a:off x="0" y="0"/>
            <a:ext cx="9143999" cy="6858000"/>
          </a:xfrm>
        </p:spPr>
      </p:pic>
      <p:sp>
        <p:nvSpPr>
          <p:cNvPr id="2" name="Заголовок 1"/>
          <p:cNvSpPr>
            <a:spLocks noGrp="1"/>
          </p:cNvSpPr>
          <p:nvPr>
            <p:ph type="title"/>
          </p:nvPr>
        </p:nvSpPr>
        <p:spPr>
          <a:xfrm>
            <a:off x="0" y="0"/>
            <a:ext cx="8686800" cy="1268760"/>
          </a:xfrm>
        </p:spPr>
        <p:txBody>
          <a:bodyPr>
            <a:normAutofit/>
          </a:bodyPr>
          <a:lstStyle/>
          <a:p>
            <a:r>
              <a:rPr lang="ru-RU" sz="5400" b="1" dirty="0" smtClean="0">
                <a:solidFill>
                  <a:srgbClr val="92D050"/>
                </a:solidFill>
                <a:latin typeface="Times New Roman" pitchFamily="18" charset="0"/>
                <a:cs typeface="Times New Roman" pitchFamily="18" charset="0"/>
              </a:rPr>
              <a:t>Лексические средства: </a:t>
            </a:r>
            <a:endParaRPr lang="ru-RU" sz="5400" dirty="0">
              <a:solidFill>
                <a:srgbClr val="92D050"/>
              </a:solidFill>
              <a:latin typeface="Times New Roman" pitchFamily="18" charset="0"/>
              <a:cs typeface="Times New Roman" pitchFamily="18" charset="0"/>
            </a:endParaRPr>
          </a:p>
        </p:txBody>
      </p:sp>
      <p:sp>
        <p:nvSpPr>
          <p:cNvPr id="5" name="TextBox 4"/>
          <p:cNvSpPr txBox="1"/>
          <p:nvPr/>
        </p:nvSpPr>
        <p:spPr>
          <a:xfrm>
            <a:off x="1" y="1268760"/>
            <a:ext cx="9144000" cy="5776327"/>
          </a:xfrm>
          <a:prstGeom prst="rect">
            <a:avLst/>
          </a:prstGeom>
          <a:noFill/>
        </p:spPr>
        <p:txBody>
          <a:bodyPr wrap="square" rtlCol="0">
            <a:spAutoFit/>
          </a:bodyPr>
          <a:lstStyle/>
          <a:p>
            <a:pPr lvl="0"/>
            <a:r>
              <a:rPr lang="ru-RU" sz="3600" dirty="0" smtClean="0">
                <a:solidFill>
                  <a:schemeClr val="bg1"/>
                </a:solidFill>
                <a:latin typeface="Times New Roman" pitchFamily="18" charset="0"/>
                <a:cs typeface="Times New Roman" pitchFamily="18" charset="0"/>
              </a:rPr>
              <a:t>ряды синонимов:</a:t>
            </a:r>
          </a:p>
          <a:p>
            <a:pPr lvl="0"/>
            <a:r>
              <a:rPr lang="ru-RU" sz="3600" dirty="0" smtClean="0">
                <a:solidFill>
                  <a:schemeClr val="bg1"/>
                </a:solidFill>
                <a:latin typeface="Times New Roman" pitchFamily="18" charset="0"/>
                <a:cs typeface="Times New Roman" pitchFamily="18" charset="0"/>
              </a:rPr>
              <a:t>антонимы:</a:t>
            </a:r>
          </a:p>
          <a:p>
            <a:pPr lvl="0"/>
            <a:r>
              <a:rPr lang="ru-RU" sz="3600" dirty="0" smtClean="0">
                <a:solidFill>
                  <a:schemeClr val="bg1"/>
                </a:solidFill>
                <a:latin typeface="Times New Roman" pitchFamily="18" charset="0"/>
                <a:cs typeface="Times New Roman" pitchFamily="18" charset="0"/>
              </a:rPr>
              <a:t>метонимия:</a:t>
            </a:r>
          </a:p>
          <a:p>
            <a:pPr lvl="0"/>
            <a:r>
              <a:rPr lang="ru-RU" sz="3600" dirty="0" smtClean="0">
                <a:solidFill>
                  <a:schemeClr val="bg1"/>
                </a:solidFill>
                <a:latin typeface="Times New Roman" pitchFamily="18" charset="0"/>
                <a:cs typeface="Times New Roman" pitchFamily="18" charset="0"/>
              </a:rPr>
              <a:t>лексический повтор:</a:t>
            </a:r>
          </a:p>
          <a:p>
            <a:pPr lvl="0"/>
            <a:r>
              <a:rPr lang="ru-RU" sz="3600" dirty="0" smtClean="0">
                <a:solidFill>
                  <a:schemeClr val="bg1"/>
                </a:solidFill>
                <a:latin typeface="Times New Roman" pitchFamily="18" charset="0"/>
                <a:cs typeface="Times New Roman" pitchFamily="18" charset="0"/>
              </a:rPr>
              <a:t>олицетворения:</a:t>
            </a:r>
          </a:p>
          <a:p>
            <a:pPr lvl="0"/>
            <a:r>
              <a:rPr lang="ru-RU" sz="3600" dirty="0" smtClean="0">
                <a:solidFill>
                  <a:schemeClr val="bg1"/>
                </a:solidFill>
                <a:latin typeface="Times New Roman" pitchFamily="18" charset="0"/>
                <a:cs typeface="Times New Roman" pitchFamily="18" charset="0"/>
              </a:rPr>
              <a:t>Сравнения</a:t>
            </a:r>
          </a:p>
          <a:p>
            <a:pPr lvl="0"/>
            <a:r>
              <a:rPr lang="ru-RU" sz="3600" dirty="0" smtClean="0">
                <a:solidFill>
                  <a:schemeClr val="bg1"/>
                </a:solidFill>
                <a:latin typeface="Times New Roman" pitchFamily="18" charset="0"/>
                <a:cs typeface="Times New Roman" pitchFamily="18" charset="0"/>
              </a:rPr>
              <a:t>развернутое сравнение:</a:t>
            </a:r>
          </a:p>
          <a:p>
            <a:pPr lvl="0"/>
            <a:r>
              <a:rPr lang="ru-RU" sz="3600" dirty="0" smtClean="0">
                <a:solidFill>
                  <a:schemeClr val="bg1"/>
                </a:solidFill>
                <a:latin typeface="Times New Roman" pitchFamily="18" charset="0"/>
                <a:cs typeface="Times New Roman" pitchFamily="18" charset="0"/>
              </a:rPr>
              <a:t>Перифраза: каждый из команды на этом кораблике…</a:t>
            </a:r>
          </a:p>
          <a:p>
            <a:r>
              <a:rPr lang="ru-RU" sz="3600" dirty="0" smtClean="0">
                <a:solidFill>
                  <a:schemeClr val="bg1"/>
                </a:solidFill>
                <a:latin typeface="Times New Roman" pitchFamily="18" charset="0"/>
                <a:cs typeface="Times New Roman" pitchFamily="18" charset="0"/>
              </a:rPr>
              <a:t>Выражение чувства: </a:t>
            </a:r>
            <a:endParaRPr lang="ru-RU" sz="3600" dirty="0">
              <a:solidFill>
                <a:schemeClr val="bg1"/>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395</Words>
  <Application>Microsoft Office PowerPoint</Application>
  <PresentationFormat>Экран (4:3)</PresentationFormat>
  <Paragraphs>53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Открытый урок «Комплексный анализ текста» 11 класс</vt:lpstr>
      <vt:lpstr>Цели урока:</vt:lpstr>
      <vt:lpstr>Наши задачи:</vt:lpstr>
      <vt:lpstr>Ю.В.Бондарев – известный писатель и публицист (родился в 1924 г.)</vt:lpstr>
      <vt:lpstr>Юрий Васильевич Бондарев один из немногих представителей «лейтенантской прозы», который все еще с нами, среди живущих. Многим из нас известны фильмы, поставленные по его книгам, это и «Батальоны просят огня», и «Горячий снег», и «Берег». </vt:lpstr>
      <vt:lpstr>Текст Ю.Бондарева «Звезда и Земля»</vt:lpstr>
      <vt:lpstr>Заголовок текста: «Звезда и Земля».  - Что можно сказать, судя по заглавию? </vt:lpstr>
      <vt:lpstr>Языковые средства автора.</vt:lpstr>
      <vt:lpstr>Лексические средства: </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Полина</dc:creator>
  <cp:lastModifiedBy>Полина</cp:lastModifiedBy>
  <cp:revision>17</cp:revision>
  <dcterms:created xsi:type="dcterms:W3CDTF">2013-04-15T18:38:02Z</dcterms:created>
  <dcterms:modified xsi:type="dcterms:W3CDTF">2013-04-22T18:58:40Z</dcterms:modified>
</cp:coreProperties>
</file>