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60200" cy="12453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74" name="Rectangle 2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6713" cy="4075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D56073-D155-49E3-9B30-5CB3738F8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5DB292-22FD-4F7B-B294-C519187D4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128588"/>
            <a:ext cx="2046288" cy="5957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91225" cy="5957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A365D8-EAF8-451B-A486-0B12A0EAE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189913" cy="1395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093913" cy="4365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55913" cy="4365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093913" cy="436563"/>
          </a:xfrm>
        </p:spPr>
        <p:txBody>
          <a:bodyPr/>
          <a:lstStyle>
            <a:lvl1pPr>
              <a:defRPr/>
            </a:lvl1pPr>
          </a:lstStyle>
          <a:p>
            <a:fld id="{384B710D-EDFB-4114-93E3-C563AFB5A1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E0263-5968-4D3B-9BC0-FA0D63B45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56D488-74BA-4646-BA4B-9AD002C6F1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7963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40195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497DE1-7611-46BC-8C46-65E85708C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A0E0F0-C7B3-41D1-80E7-4F51F84D71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A2E1BE-4046-4B02-B221-56593DB2B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02BA44-577C-456C-9557-C8DFF58C1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AFE41-136A-4048-8C9C-566AFAD7A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3EC053-0A91-4023-A6A8-ED2814276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9913" cy="1395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9913" cy="4486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5913" cy="436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3913" cy="436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FC08124-EA9A-436F-A786-B8A579111AE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Olik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nagold.ru/fon/main.htm" TargetMode="External"/><Relationship Id="rId5" Type="http://schemas.openxmlformats.org/officeDocument/2006/relationships/hyperlink" Target="http://www.varson.ru/bio_ser1botanika.html%20%D0%B3%D1%80%D0%B8%D0%B1%D1%8B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400675" y="5111750"/>
            <a:ext cx="2274888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1438" y="1800225"/>
            <a:ext cx="8999537" cy="5057775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FFFF66"/>
              </a:gs>
            </a:gsLst>
            <a:lin ang="13500000" scaled="1"/>
          </a:gradFill>
          <a:ln w="144000" cap="rnd">
            <a:solidFill>
              <a:srgbClr val="996633"/>
            </a:solidFill>
            <a:round/>
            <a:headEnd/>
            <a:tailEnd/>
          </a:ln>
          <a:effectLst/>
        </p:spPr>
        <p:txBody>
          <a:bodyPr lIns="18000" tIns="-27000" rIns="18000" bIns="-27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1" i="1">
                <a:solidFill>
                  <a:srgbClr val="663300"/>
                </a:solidFill>
              </a:rPr>
              <a:t>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1" i="1">
                <a:solidFill>
                  <a:srgbClr val="663300"/>
                </a:solidFill>
              </a:rPr>
              <a:t>   ШЛЯПОЧНЫЕ ГРИБЫ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3600" b="1" i="1">
              <a:solidFill>
                <a:srgbClr val="6633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1" i="1">
                <a:solidFill>
                  <a:srgbClr val="663300"/>
                </a:solidFill>
              </a:rPr>
              <a:t>   природоведение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1" i="1">
                <a:solidFill>
                  <a:srgbClr val="663300"/>
                </a:solidFill>
              </a:rPr>
              <a:t>  5 класс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ru-RU" sz="3600" b="1" i="1">
              <a:solidFill>
                <a:srgbClr val="6633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600" b="1" i="1">
                <a:solidFill>
                  <a:srgbClr val="663300"/>
                </a:solidFill>
              </a:rPr>
              <a:t>   </a:t>
            </a:r>
            <a:r>
              <a:rPr lang="ru-RU" sz="2200" b="1" i="1">
                <a:solidFill>
                  <a:srgbClr val="663300"/>
                </a:solidFill>
              </a:rPr>
              <a:t> учитель И.Г.Лазаревич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200" b="1" i="1">
                <a:solidFill>
                  <a:srgbClr val="663300"/>
                </a:solidFill>
              </a:rPr>
              <a:t>       боу г.Омска «СОШ №31 с УИОП»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8425" y="1584325"/>
            <a:ext cx="6696075" cy="885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u="sng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000000"/>
              </a:solidFill>
              <a:latin typeface="Liberation Mono;Courier New" pitchFamily="4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650" y="1584325"/>
            <a:ext cx="2303463" cy="4103688"/>
          </a:xfrm>
          <a:prstGeom prst="rect">
            <a:avLst/>
          </a:prstGeom>
          <a:noFill/>
          <a:ln w="72000" cap="flat">
            <a:solidFill>
              <a:srgbClr val="996633"/>
            </a:solidFill>
            <a:round/>
            <a:headEnd/>
            <a:tailEnd/>
          </a:ln>
          <a:effectLst/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376488" y="2232025"/>
            <a:ext cx="3671887" cy="360363"/>
          </a:xfrm>
          <a:prstGeom prst="notchedRightArrow">
            <a:avLst>
              <a:gd name="adj1" fmla="val 50000"/>
              <a:gd name="adj2" fmla="val 254735"/>
            </a:avLst>
          </a:prstGeom>
          <a:solidFill>
            <a:srgbClr val="996633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624138" y="4032250"/>
            <a:ext cx="3929062" cy="360363"/>
          </a:xfrm>
          <a:prstGeom prst="notchedRightArrow">
            <a:avLst>
              <a:gd name="adj1" fmla="val 50000"/>
              <a:gd name="adj2" fmla="val 272577"/>
            </a:avLst>
          </a:prstGeom>
          <a:solidFill>
            <a:srgbClr val="996633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990850" y="5111750"/>
            <a:ext cx="3992563" cy="360363"/>
          </a:xfrm>
          <a:prstGeom prst="notchedRightArrow">
            <a:avLst>
              <a:gd name="adj1" fmla="val 50000"/>
              <a:gd name="adj2" fmla="val 276982"/>
            </a:avLst>
          </a:prstGeom>
          <a:solidFill>
            <a:srgbClr val="996633"/>
          </a:soli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52488" y="2087563"/>
            <a:ext cx="1452562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663300"/>
                </a:solidFill>
              </a:rPr>
              <a:t>шляпка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39863" y="3887788"/>
            <a:ext cx="1184275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4C1900"/>
                </a:solidFill>
              </a:rPr>
              <a:t>пенек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95413" y="984250"/>
            <a:ext cx="5373687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663300"/>
                </a:solidFill>
              </a:rPr>
              <a:t>СТРОЕНИЕ ШЛЯПОЧНОГО ГРИБА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95400" y="5046663"/>
            <a:ext cx="1695450" cy="425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>
                <a:solidFill>
                  <a:srgbClr val="4C1900"/>
                </a:solidFill>
              </a:rPr>
              <a:t>ГРИБНИЦА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917825" y="1944688"/>
            <a:ext cx="2986088" cy="1085850"/>
          </a:xfrm>
          <a:ln w="144000">
            <a:solidFill>
              <a:srgbClr val="996633"/>
            </a:solidFill>
          </a:ln>
        </p:spPr>
        <p:txBody>
          <a:bodyPr lIns="162000" tIns="118800" rIns="162000" bIns="118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63300"/>
                </a:solidFill>
              </a:rPr>
              <a:t>ГРИБЫ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2024063" y="3060700"/>
            <a:ext cx="931862" cy="1690688"/>
          </a:xfrm>
          <a:prstGeom prst="line">
            <a:avLst/>
          </a:prstGeom>
          <a:noFill/>
          <a:ln w="108000" cap="flat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903913" y="3060700"/>
            <a:ext cx="868362" cy="1690688"/>
          </a:xfrm>
          <a:prstGeom prst="line">
            <a:avLst/>
          </a:prstGeom>
          <a:noFill/>
          <a:ln w="108000" cap="flat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31800" y="4751388"/>
            <a:ext cx="3887788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6633"/>
              </a:gs>
              <a:gs pos="100000">
                <a:srgbClr val="FFFF66"/>
              </a:gs>
            </a:gsLst>
            <a:lin ang="13500000" scaled="1"/>
          </a:gra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СЪЕДОБНЫЕ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608513" y="4751388"/>
            <a:ext cx="3887787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6633"/>
              </a:gs>
              <a:gs pos="100000">
                <a:srgbClr val="FFFF66"/>
              </a:gs>
            </a:gsLst>
            <a:lin ang="13500000" scaled="1"/>
          </a:gradFill>
          <a:ln w="9360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400675" y="5111750"/>
            <a:ext cx="2274888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</a:rPr>
              <a:t>ЯДОВИТЫЕ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850" y="4608513"/>
            <a:ext cx="2555875" cy="2087562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7200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lIns="126000" tIns="82800" rIns="126000" bIns="82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                      ГРУЗДЬ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40088" y="4608513"/>
            <a:ext cx="2447925" cy="2087562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7200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lIns="126000" tIns="82800" rIns="126000" bIns="82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      ШАМПИНЬОН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3775" y="1944688"/>
            <a:ext cx="1655763" cy="2663825"/>
          </a:xfrm>
          <a:prstGeom prst="rect">
            <a:avLst/>
          </a:prstGeom>
          <a:noFill/>
          <a:ln w="72000" cap="flat">
            <a:solidFill>
              <a:srgbClr val="7E0021"/>
            </a:solidFill>
            <a:round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4463" y="1944688"/>
            <a:ext cx="1584325" cy="2663825"/>
          </a:xfrm>
          <a:prstGeom prst="rect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7200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lIns="126000" tIns="82800" rIns="126000" bIns="82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ПОДОСИНОВИК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425700" y="1785938"/>
            <a:ext cx="3838575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804C19"/>
                </a:solidFill>
              </a:rPr>
              <a:t>   СЪЕДОБНЫЕ ГРИБЫ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2388" y="2354263"/>
            <a:ext cx="4248150" cy="1893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804C19"/>
                </a:solidFill>
              </a:rPr>
              <a:t>Очень многие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804C19"/>
                </a:solidFill>
              </a:rPr>
              <a:t>шляпочные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804C19"/>
                </a:solidFill>
              </a:rPr>
              <a:t>грибы человек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804C19"/>
                </a:solidFill>
              </a:rPr>
              <a:t>использует в пищу.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97375" y="6421438"/>
            <a:ext cx="2052638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616575" y="6330950"/>
            <a:ext cx="1422400" cy="29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689225" y="5040313"/>
            <a:ext cx="177482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15900" y="6408738"/>
            <a:ext cx="1577975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7338" y="3887788"/>
            <a:ext cx="1243012" cy="50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335713" y="4392613"/>
            <a:ext cx="1728787" cy="2303462"/>
          </a:xfrm>
          <a:prstGeom prst="rect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72000" cap="flat">
            <a:solidFill>
              <a:srgbClr val="7E0021"/>
            </a:solidFill>
            <a:round/>
            <a:headEnd/>
            <a:tailEnd/>
          </a:ln>
          <a:effectLst/>
        </p:spPr>
        <p:txBody>
          <a:bodyPr lIns="126000" tIns="81000" rIns="126000" bIns="81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FF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БЕЛЫЙ ГРИБ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409825" y="1785938"/>
            <a:ext cx="363855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804C19"/>
                </a:solidFill>
              </a:rPr>
              <a:t>          ЯДОВИТЫЕ  ГРИБЫ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275" y="4608513"/>
            <a:ext cx="1790700" cy="2016125"/>
          </a:xfrm>
          <a:prstGeom prst="rect">
            <a:avLst/>
          </a:prstGeom>
          <a:noFill/>
          <a:ln w="72000" cap="flat">
            <a:solidFill>
              <a:srgbClr val="7E0021"/>
            </a:solidFill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050" y="1885950"/>
            <a:ext cx="2127250" cy="2160588"/>
          </a:xfrm>
          <a:prstGeom prst="rect">
            <a:avLst/>
          </a:prstGeom>
          <a:noFill/>
          <a:ln w="72000" cap="flat">
            <a:solidFill>
              <a:srgbClr val="7E0021"/>
            </a:solidFill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2338" y="2625725"/>
            <a:ext cx="1655762" cy="3567113"/>
          </a:xfrm>
          <a:prstGeom prst="rect">
            <a:avLst/>
          </a:prstGeom>
          <a:noFill/>
          <a:ln w="72000" cap="flat">
            <a:solidFill>
              <a:srgbClr val="7E0021"/>
            </a:solidFill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650" y="4392613"/>
            <a:ext cx="1944688" cy="2303462"/>
          </a:xfrm>
          <a:prstGeom prst="rect">
            <a:avLst/>
          </a:prstGeom>
          <a:noFill/>
          <a:ln w="72000" cap="flat">
            <a:solidFill>
              <a:srgbClr val="7E0021"/>
            </a:solidFill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3825" y="4608513"/>
            <a:ext cx="1873250" cy="2016125"/>
          </a:xfrm>
          <a:prstGeom prst="rect">
            <a:avLst/>
          </a:prstGeom>
          <a:noFill/>
          <a:ln w="72000" cap="flat">
            <a:solidFill>
              <a:srgbClr val="7E0021"/>
            </a:solidFill>
            <a:round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86150" y="2376488"/>
            <a:ext cx="2562225" cy="176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63300"/>
                </a:solidFill>
              </a:rPr>
              <a:t>Хорошо надо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63300"/>
                </a:solidFill>
              </a:rPr>
              <a:t>знать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63300"/>
                </a:solidFill>
              </a:rPr>
              <a:t>ядовитые грибы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63300"/>
                </a:solidFill>
              </a:rPr>
              <a:t> ими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63300"/>
                </a:solidFill>
              </a:rPr>
              <a:t>можно отравиться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275513" y="5827713"/>
            <a:ext cx="1724025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Желчный гриб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645150" y="6056313"/>
            <a:ext cx="1195388" cy="639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Мухомор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красный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5125" y="6084888"/>
            <a:ext cx="1131888" cy="639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Мухомор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вонючий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808288" y="6191250"/>
            <a:ext cx="1695450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Ложные опята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0975" y="3600450"/>
            <a:ext cx="1979613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</a:rPr>
              <a:t>Бледная поганка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11300" y="1944688"/>
            <a:ext cx="6911975" cy="66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>
                <a:solidFill>
                  <a:srgbClr val="804C19"/>
                </a:solidFill>
              </a:rPr>
              <a:t>Памятка сборщику грибов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1613" y="2938463"/>
            <a:ext cx="8793162" cy="3514725"/>
          </a:xfrm>
          <a:prstGeom prst="rect">
            <a:avLst/>
          </a:prstGeom>
          <a:noFill/>
          <a:ln w="72000" cap="flat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 lIns="126000" tIns="81000" rIns="126000" bIns="81000"/>
          <a:lstStyle/>
          <a:p>
            <a:pPr marL="182563" indent="-182563">
              <a:buSzPct val="45000"/>
              <a:buFont typeface="Wingdings" charset="2"/>
              <a:buChar char="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Не обламывайте плодовые тела грибов и не срезайте их ножом,</a:t>
            </a:r>
          </a:p>
          <a:p>
            <a:pPr marL="182563" indent="-182563">
              <a:buClrTx/>
              <a:buFontTx/>
              <a:buNone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так как оставшиеся пеньки загнивают, грибница разрушается.</a:t>
            </a:r>
          </a:p>
          <a:p>
            <a:pPr marL="182563" indent="-182563">
              <a:buClrTx/>
              <a:buFontTx/>
              <a:buNone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  </a:t>
            </a:r>
          </a:p>
          <a:p>
            <a:pPr marL="182563" indent="-182563">
              <a:buSzPct val="45000"/>
              <a:buFont typeface="Wingdings" charset="2"/>
              <a:buChar char="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Лучше всего гриб осторожно выкрутить из грибницы.</a:t>
            </a:r>
          </a:p>
          <a:p>
            <a:pPr marL="182563" indent="-182563">
              <a:buClrTx/>
              <a:buFontTx/>
              <a:buNone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 Образовавшуюся ямку присыпать листьями или хвоей.</a:t>
            </a:r>
          </a:p>
          <a:p>
            <a:pPr marL="182563" indent="-182563">
              <a:buClrTx/>
              <a:buFontTx/>
              <a:buNone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  </a:t>
            </a:r>
          </a:p>
          <a:p>
            <a:pPr marL="182563" indent="-182563">
              <a:buSzPct val="45000"/>
              <a:buFont typeface="Wingdings" charset="2"/>
              <a:buChar char="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Не собирайте старые или червивые грибы — в них может</a:t>
            </a:r>
          </a:p>
          <a:p>
            <a:pPr marL="182563" indent="-182563">
              <a:buClrTx/>
              <a:buFontTx/>
              <a:buNone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быть яд.</a:t>
            </a:r>
          </a:p>
          <a:p>
            <a:pPr marL="182563" indent="-182563">
              <a:buClrTx/>
              <a:buFontTx/>
              <a:buNone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  </a:t>
            </a:r>
          </a:p>
          <a:p>
            <a:pPr marL="182563" indent="-182563">
              <a:buSzPct val="45000"/>
              <a:buFont typeface="Wingdings" charset="2"/>
              <a:buChar char="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</a:pPr>
            <a:r>
              <a:rPr lang="ru-RU" sz="2200">
                <a:solidFill>
                  <a:srgbClr val="804C19"/>
                </a:solidFill>
              </a:rPr>
              <a:t>Не срывайте грибы зря: ими питаются многие животные.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68425" y="1584325"/>
            <a:ext cx="6696075" cy="213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00"/>
                </a:solidFill>
              </a:rPr>
              <a:t>Для создания презентации использованы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>
                <a:solidFill>
                  <a:srgbClr val="000000"/>
                </a:solidFill>
              </a:rPr>
              <a:t> ресурсы сайтов: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000000"/>
              </a:solidFill>
              <a:latin typeface="Liberation Mono;Courier New" pitchFamily="4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CCCCFF"/>
                </a:solidFill>
                <a:latin typeface="Liberation Mono;Courier New" pitchFamily="48" charset="0"/>
                <a:hlinkClick r:id="rId5"/>
              </a:rPr>
              <a:t>http://www.varson.ru/bio_ser1botanika.html грибы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000000"/>
              </a:solidFill>
              <a:latin typeface="Liberation Mono;Courier New" pitchFamily="4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 </a:t>
            </a:r>
            <a:r>
              <a:rPr lang="ru-RU" sz="1600">
                <a:solidFill>
                  <a:srgbClr val="CCCCFF"/>
                </a:solidFill>
                <a:hlinkClick r:id="rId6"/>
              </a:rPr>
              <a:t>http://lenagold.ru/fon/main.htm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CCCCFF"/>
                </a:solidFill>
                <a:hlinkClick r:id="rId7"/>
              </a:rPr>
              <a:t>http://Olik.ru</a:t>
            </a:r>
          </a:p>
        </p:txBody>
      </p:sp>
    </p:spTree>
  </p:cSld>
  <p:clrMapOvr>
    <a:masterClrMapping/>
  </p:clrMapOvr>
  <p:transition spd="med">
    <p:pull dir="d"/>
    <p:sndAc>
      <p:stSnd>
        <p:snd r:embed="rId3" name="chimes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6641efda4426bfb0dc89b37d6bbd925fde18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159</Words>
  <Application>Microsoft Office PowerPoint</Application>
  <PresentationFormat>Экран (4:3)</PresentationFormat>
  <Paragraphs>86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Microsoft YaHei</vt:lpstr>
      <vt:lpstr>Liberation Mono;Courier New</vt:lpstr>
      <vt:lpstr>Wingdings</vt:lpstr>
      <vt:lpstr>Тема Office</vt:lpstr>
      <vt:lpstr>Слайд 1</vt:lpstr>
      <vt:lpstr>Слайд 2</vt:lpstr>
      <vt:lpstr>ГРИБЫ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Ирина</dc:creator>
  <cp:lastModifiedBy>Ирина</cp:lastModifiedBy>
  <cp:lastPrinted>1601-01-01T00:00:00Z</cp:lastPrinted>
  <dcterms:created xsi:type="dcterms:W3CDTF">2009-09-06T11:51:25Z</dcterms:created>
  <dcterms:modified xsi:type="dcterms:W3CDTF">2015-01-21T19:10:52Z</dcterms:modified>
</cp:coreProperties>
</file>