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FF9933"/>
    <a:srgbClr val="000000"/>
    <a:srgbClr val="FF0000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1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6ECAB42-996D-4F2B-A7C8-453BF2B09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E4FDC12-69EF-4BD3-9DAA-7CD6D2E25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F3F14-A6DE-469A-B400-BFE764E475F7}" type="slidenum">
              <a:rPr lang="ru-RU"/>
              <a:pPr/>
              <a:t>1</a:t>
            </a:fld>
            <a:endParaRPr 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13254-6EBA-4979-9CF6-1165FE5561B5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1F57A0-06D6-4CB8-B741-F3E421E7CCE9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FC8E2-4501-4F91-820B-6D9B1B0CA51C}" type="slidenum">
              <a:rPr lang="ru-RU"/>
              <a:pPr/>
              <a:t>4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95FFD-F1FF-4A46-A5D5-D9C80B382D3A}" type="slidenum">
              <a:rPr lang="ru-RU"/>
              <a:pPr/>
              <a:t>5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2F96F-09F2-4630-A89A-82FDFB775A0F}" type="slidenum">
              <a:rPr lang="ru-RU"/>
              <a:pPr/>
              <a:t>6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0A556-9778-4C90-851C-AAC3EAF63A88}" type="slidenum">
              <a:rPr lang="ru-RU"/>
              <a:pPr/>
              <a:t>7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5B32D-53C3-4454-AABB-680A6ECE4B19}" type="slidenum">
              <a:rPr lang="ru-RU"/>
              <a:pPr/>
              <a:t>8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FD738-F004-4BAA-BF96-3F1F5FE3561D}" type="slidenum">
              <a:rPr lang="ru-RU"/>
              <a:pPr/>
              <a:t>9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3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12E07F-6E82-4528-9F77-3D24FF54459D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EA3078-2630-41D6-B7A2-D58B217C3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F5F6E-AE71-415B-B55F-D4E6BDD8F7D3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5149-33DA-4011-911C-154E34EA1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B8897-BBDB-420F-A5E7-7AF1F3287F46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7E126-06BE-4D9C-BE13-151724A89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9DDA7-BC94-4BB3-A630-B8B82DF5CA78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2D675-B0F4-4915-AB4E-CDF903048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DB58-86F5-4FF2-8888-56129931D59F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CA3B6-E39B-4DA7-B07A-4325E11D1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34FEC-EA67-44BC-8B4A-55022ED1916C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28926-6FAC-412C-AFB2-668CAC549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E45E8-1C39-43AB-9F43-F813A6E8A168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D783-F1A1-44A9-85B9-6CA5B75FD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4F6C6-F4AE-44C3-9EA7-7C122813F20B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E88D7-7685-4F38-80AE-AA483602F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689E-9079-449D-B837-EAAC07A1469E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456D-604F-4D85-9D42-6C53E4E5A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6B721-F150-4D22-ADC3-63CBAD72D72E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02515-F1BE-4A9A-B086-A4A58A0FA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A666-9D17-49A9-93F6-CD0931C32C29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87353-9886-4225-94D8-29593F0C4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708E1-CF07-4C48-BB02-95EE2706F1D5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4851-C4B5-42D5-8E99-C4D1CE87B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379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37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38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38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380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1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1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38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5EACC9-B546-495D-AD50-AD7C50238846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338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024DCC7-AB7F-4BF8-8D3B-DC3BD62FB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>
    <p:circl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70;&#1051;&#1048;&#1053;&#1067;%20&#1056;&#1040;&#1041;&#1054;&#1063;&#1048;&#1045;%20&#1060;&#1040;&#1049;&#1051;&#1067;\&#1087;&#1088;&#1080;&#1088;&#1086;&#1076;&#1086;&#1074;&#1077;&#1076;&#1077;&#1085;&#1080;&#1077;%20&#1080;%20&#1075;&#1077;&#1086;&#1075;&#1088;&#1072;&#1092;&#1080;&#1103;%207%20&#1082;&#1083;\NGO\&#1042;&#1077;&#1079;&#1091;&#1074;&#1080;&#1081;.avi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user.USER1-D350C1DBA\Desktop\&#1086;&#1083;&#1103;\&#1050;&#1080;&#1088;&#1080;&#1083;&#1083;%20&#1080;%20&#1052;&#1077;&#1092;&#1086;&#1076;&#1080;&#1081;\&#1042;&#1080;&#1076;&#1077;&#1086;\&#1043;&#1077;&#1081;&#1079;&#1077;&#1088;&#1099;.avi" TargetMode="Externa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44410E-AFCD-40F4-9743-DFD3E3CB8314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B9AD6-61B2-472F-B5AF-307D85304FBE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МКОУ </a:t>
            </a:r>
            <a:r>
              <a:rPr lang="ru-RU" dirty="0"/>
              <a:t>СОШ с. Кремово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48200" y="1219200"/>
            <a:ext cx="4114800" cy="31242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>
                <a:solidFill>
                  <a:srgbClr val="FF0000"/>
                </a:solidFill>
                <a:latin typeface="Cambria" pitchFamily="18" charset="0"/>
              </a:rPr>
              <a:t>Вулканы и гейзеры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05600" y="5029200"/>
            <a:ext cx="2133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/>
              <a:t>Учитель Географии</a:t>
            </a:r>
          </a:p>
          <a:p>
            <a:pPr eaLnBrk="1" hangingPunct="1">
              <a:defRPr/>
            </a:pPr>
            <a:r>
              <a:rPr lang="ru-RU" sz="2400"/>
              <a:t>Буга Ю.В.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3684588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6A8CEA-A67A-469C-9211-1C2F7C8DC1D5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F1A4B-6878-4EEA-B1A8-3CC2009A6C14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FF0000"/>
                </a:solidFill>
                <a:latin typeface="Cambria" pitchFamily="18" charset="0"/>
              </a:rPr>
              <a:t>ИСТОРИЯ ОДНОГО ВУЛКАНА</a:t>
            </a:r>
          </a:p>
        </p:txBody>
      </p:sp>
      <p:pic>
        <p:nvPicPr>
          <p:cNvPr id="8" name="Везувий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873125"/>
            <a:ext cx="4953000" cy="5984875"/>
          </a:xfr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440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F2BCD5-8FD2-4D3D-A502-31541AB5E21A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МКОУ </a:t>
            </a:r>
            <a:r>
              <a:rPr lang="ru-RU"/>
              <a:t>СОШ с. </a:t>
            </a:r>
            <a:r>
              <a:rPr lang="ru-RU" dirty="0"/>
              <a:t>Кремово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F69F4-D05E-48FA-BACF-5EEA0ED80E3B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ИСПОЛЬЗУЕМЫЕ МАТЕРИАЛЫ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1.География 6 класс, Т.П.Герасимова, Н.П.Неклюкова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2.Природоведение 5 класс, А.А.Плешаков,Н.И.Сонин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3.</a:t>
            </a:r>
            <a:r>
              <a:rPr lang="en-US" smtClean="0"/>
              <a:t>DVD NATIONAL GEOGRAPHIC</a:t>
            </a:r>
            <a:r>
              <a:rPr lang="ru-RU" smtClean="0"/>
              <a:t>, «В тени Везувия»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4. Интернет ресурсы – анимированные объекты,фотоматериалы, программа «FormatFactory»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90765B-914B-4A03-BB1E-2BEF19CA9472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МКОУ </a:t>
            </a:r>
            <a:r>
              <a:rPr lang="ru-RU" dirty="0"/>
              <a:t>СОШ с. Кремово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DC6F-4C7B-4520-A812-90B378955197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220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FF0000"/>
                </a:solidFill>
                <a:latin typeface="Cambria" pitchFamily="18" charset="0"/>
              </a:rPr>
              <a:t>ВУЛКАН ИЛИ «ОГНЕДЫШАЩАЯ ГОРА»</a:t>
            </a:r>
            <a:r>
              <a:rPr lang="ru-RU" dirty="0" smtClean="0"/>
              <a:t> - </a:t>
            </a:r>
            <a:r>
              <a:rPr lang="ru-RU" dirty="0" err="1" smtClean="0">
                <a:solidFill>
                  <a:srgbClr val="FFFF66"/>
                </a:solidFill>
              </a:rPr>
              <a:t>гора</a:t>
            </a:r>
            <a:r>
              <a:rPr lang="ru-RU" dirty="0" smtClean="0">
                <a:solidFill>
                  <a:srgbClr val="FFFF66"/>
                </a:solidFill>
              </a:rPr>
              <a:t>, выделяющаяся правильной формой и имеющая  углубление в верхней части (кратер).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667000"/>
            <a:ext cx="35115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4343400" y="2667000"/>
            <a:ext cx="4572000" cy="3276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>
                <a:solidFill>
                  <a:srgbClr val="FFFF66"/>
                </a:solidFill>
              </a:rPr>
              <a:t>Своё название эти горы получили от </a:t>
            </a:r>
            <a:r>
              <a:rPr lang="ru-RU" sz="3600" b="1" i="1" dirty="0">
                <a:solidFill>
                  <a:srgbClr val="FF0000"/>
                </a:solidFill>
              </a:rPr>
              <a:t>древнеримского бога огня ВУЛКАНА.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5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808CE8-0D14-4421-95B1-3AA7E67B0A83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МКОУ </a:t>
            </a:r>
            <a:r>
              <a:rPr lang="ru-RU" dirty="0"/>
              <a:t>СОШ с. Кремово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63C30-2B68-4AD4-A64A-51DCEE62145C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FF0000"/>
                </a:solidFill>
                <a:latin typeface="Cambria" pitchFamily="18" charset="0"/>
              </a:rPr>
              <a:t>КАК ОБРАЗУЮТСЯ ВУЛКАНЫ?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4648200"/>
            <a:ext cx="40386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66"/>
                </a:solidFill>
                <a:latin typeface="Cambria" pitchFamily="18" charset="0"/>
              </a:rPr>
              <a:t>Излившуюся на земную поверхность магму называют</a:t>
            </a:r>
            <a:r>
              <a:rPr lang="ru-RU" sz="2000" smtClean="0">
                <a:latin typeface="Cambria" pitchFamily="18" charset="0"/>
              </a:rPr>
              <a:t> </a:t>
            </a:r>
            <a:r>
              <a:rPr lang="ru-RU" sz="2000" b="1" smtClean="0">
                <a:solidFill>
                  <a:srgbClr val="FF0000"/>
                </a:solidFill>
                <a:latin typeface="Cambria" pitchFamily="18" charset="0"/>
              </a:rPr>
              <a:t>ЛАВОЙ.</a:t>
            </a:r>
            <a:r>
              <a:rPr lang="ru-RU" sz="2000" smtClean="0">
                <a:latin typeface="Cambria" pitchFamily="18" charset="0"/>
              </a:rPr>
              <a:t>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66"/>
                </a:solidFill>
                <a:latin typeface="Cambria" pitchFamily="18" charset="0"/>
              </a:rPr>
              <a:t>Температура свежей лавы</a:t>
            </a:r>
            <a:r>
              <a:rPr lang="ru-RU" sz="2000" smtClean="0">
                <a:latin typeface="Cambria" pitchFamily="18" charset="0"/>
              </a:rPr>
              <a:t> </a:t>
            </a:r>
            <a:r>
              <a:rPr lang="ru-RU" sz="2000" smtClean="0">
                <a:solidFill>
                  <a:srgbClr val="FFFF66"/>
                </a:solidFill>
                <a:latin typeface="Cambria" pitchFamily="18" charset="0"/>
              </a:rPr>
              <a:t>достигает –</a:t>
            </a:r>
            <a:r>
              <a:rPr lang="ru-RU" sz="2000" smtClean="0">
                <a:latin typeface="Cambria" pitchFamily="18" charset="0"/>
              </a:rPr>
              <a:t> </a:t>
            </a:r>
            <a:r>
              <a:rPr lang="ru-RU" sz="2000" b="1" smtClean="0">
                <a:solidFill>
                  <a:srgbClr val="FF0000"/>
                </a:solidFill>
                <a:latin typeface="Cambria" pitchFamily="18" charset="0"/>
              </a:rPr>
              <a:t>1000 град.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lum bright="-18000" contrast="36000"/>
          </a:blip>
          <a:srcRect/>
          <a:stretch>
            <a:fillRect/>
          </a:stretch>
        </p:blipFill>
        <p:spPr bwMode="auto">
          <a:xfrm>
            <a:off x="4800600" y="1143000"/>
            <a:ext cx="434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733800" y="2743200"/>
            <a:ext cx="3200400" cy="3352800"/>
          </a:xfrm>
          <a:prstGeom prst="line">
            <a:avLst/>
          </a:prstGeom>
          <a:noFill/>
          <a:ln w="53975">
            <a:solidFill>
              <a:srgbClr val="FFFF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04800" y="3124200"/>
            <a:ext cx="426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ru-RU" sz="2000">
                <a:solidFill>
                  <a:srgbClr val="FFFF66"/>
                </a:solidFill>
                <a:latin typeface="Cambria" pitchFamily="18" charset="0"/>
              </a:rPr>
              <a:t>Газы, растворённые в магме, вытесняют её из очага вверх по образовавшемуся</a:t>
            </a:r>
            <a:r>
              <a:rPr lang="ru-RU" sz="2000">
                <a:latin typeface="Cambria" pitchFamily="18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Cambria" pitchFamily="18" charset="0"/>
              </a:rPr>
              <a:t>ЖЕРЛУ</a:t>
            </a:r>
            <a:r>
              <a:rPr lang="ru-RU" sz="200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000">
                <a:solidFill>
                  <a:srgbClr val="FFFF66"/>
                </a:solidFill>
                <a:latin typeface="Cambria" pitchFamily="18" charset="0"/>
              </a:rPr>
              <a:t>к </a:t>
            </a:r>
            <a:r>
              <a:rPr lang="ru-RU" sz="2000" b="1">
                <a:solidFill>
                  <a:srgbClr val="FF0000"/>
                </a:solidFill>
                <a:latin typeface="Cambria" pitchFamily="18" charset="0"/>
              </a:rPr>
              <a:t>КРАТЕРУ</a:t>
            </a:r>
            <a:r>
              <a:rPr lang="ru-RU" sz="2000">
                <a:latin typeface="Cambria" pitchFamily="18" charset="0"/>
              </a:rPr>
              <a:t> </a:t>
            </a:r>
            <a:r>
              <a:rPr lang="ru-RU" sz="2000">
                <a:solidFill>
                  <a:srgbClr val="FFFF66"/>
                </a:solidFill>
                <a:latin typeface="Cambria" pitchFamily="18" charset="0"/>
              </a:rPr>
              <a:t>(углубление на вершине горы).</a:t>
            </a:r>
          </a:p>
        </p:txBody>
      </p:sp>
      <p:sp>
        <p:nvSpPr>
          <p:cNvPr id="11271" name="Rectangle 2055"/>
          <p:cNvSpPr>
            <a:spLocks noChangeArrowheads="1"/>
          </p:cNvSpPr>
          <p:nvPr/>
        </p:nvSpPr>
        <p:spPr bwMode="auto">
          <a:xfrm>
            <a:off x="381000" y="1295400"/>
            <a:ext cx="4267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sz="2000">
                <a:solidFill>
                  <a:srgbClr val="FFFF66"/>
                </a:solidFill>
                <a:latin typeface="Cambria" pitchFamily="18" charset="0"/>
              </a:rPr>
              <a:t>В земной коре есть трещины, вблизи которых давление вещества мантии – МАГМЫ – меньше. Вещество мантии плавится, образуя</a:t>
            </a:r>
            <a:r>
              <a:rPr lang="ru-RU" sz="2000">
                <a:latin typeface="Cambria" pitchFamily="18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Cambria" pitchFamily="18" charset="0"/>
              </a:rPr>
              <a:t>ОЧАГ МАГМЫ.</a:t>
            </a:r>
            <a:r>
              <a:rPr lang="ru-RU" sz="2000">
                <a:latin typeface="Cambria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ru-RU" sz="3200"/>
          </a:p>
        </p:txBody>
      </p:sp>
      <p:sp>
        <p:nvSpPr>
          <p:cNvPr id="11272" name="Line 2056"/>
          <p:cNvSpPr>
            <a:spLocks noChangeShapeType="1"/>
          </p:cNvSpPr>
          <p:nvPr/>
        </p:nvSpPr>
        <p:spPr bwMode="auto">
          <a:xfrm>
            <a:off x="4191000" y="3886200"/>
            <a:ext cx="30480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2058"/>
          <p:cNvSpPr>
            <a:spLocks noChangeShapeType="1"/>
          </p:cNvSpPr>
          <p:nvPr/>
        </p:nvSpPr>
        <p:spPr bwMode="auto">
          <a:xfrm flipV="1">
            <a:off x="4191000" y="2667000"/>
            <a:ext cx="2819400" cy="1219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2059"/>
          <p:cNvSpPr>
            <a:spLocks noChangeShapeType="1"/>
          </p:cNvSpPr>
          <p:nvPr/>
        </p:nvSpPr>
        <p:spPr bwMode="auto">
          <a:xfrm flipV="1">
            <a:off x="3886200" y="2819400"/>
            <a:ext cx="2438400" cy="2743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build="p"/>
      <p:bldP spid="6151" grpId="0" animBg="1"/>
      <p:bldP spid="6152" grpId="0"/>
      <p:bldP spid="11271" grpId="0"/>
      <p:bldP spid="11272" grpId="0" animBg="1"/>
      <p:bldP spid="11274" grpId="0" animBg="1"/>
      <p:bldP spid="112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DF814E-2042-4E72-8DAC-60A1C6A68507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МКОУ </a:t>
            </a:r>
            <a:r>
              <a:rPr lang="ru-RU" dirty="0"/>
              <a:t>СОШ с. Кремово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D0372-CDE0-4B90-ACFC-9F6858336AB3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>
                <a:solidFill>
                  <a:srgbClr val="FF9933"/>
                </a:solidFill>
                <a:latin typeface="Cambria" pitchFamily="18" charset="0"/>
              </a:rPr>
              <a:t>КАКИЕ БЫВАЮТ ВУЛКАНЫ?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057400" y="990600"/>
            <a:ext cx="48768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u="sng" smtClean="0">
                <a:solidFill>
                  <a:srgbClr val="FF0000"/>
                </a:solidFill>
                <a:latin typeface="Cambria" pitchFamily="18" charset="0"/>
              </a:rPr>
              <a:t>ВУЛКАНЫ</a:t>
            </a:r>
          </a:p>
        </p:txBody>
      </p:sp>
      <p:pic>
        <p:nvPicPr>
          <p:cNvPr id="40963" name="Picture 3" descr="nature2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336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 descr="вулиз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133600"/>
            <a:ext cx="3352800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Line 5"/>
          <p:cNvSpPr>
            <a:spLocks noChangeShapeType="1"/>
          </p:cNvSpPr>
          <p:nvPr/>
        </p:nvSpPr>
        <p:spPr bwMode="auto">
          <a:xfrm flipH="1">
            <a:off x="2286000" y="1524000"/>
            <a:ext cx="1295400" cy="5334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5410200" y="1524000"/>
            <a:ext cx="1371600" cy="533400"/>
          </a:xfrm>
          <a:prstGeom prst="line">
            <a:avLst/>
          </a:prstGeom>
          <a:noFill/>
          <a:ln w="44450">
            <a:solidFill>
              <a:srgbClr val="FFFF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28600" y="45720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ru-RU" sz="2800" b="1">
                <a:solidFill>
                  <a:srgbClr val="FFFF00"/>
                </a:solidFill>
                <a:latin typeface="Cambria" pitchFamily="18" charset="0"/>
              </a:rPr>
              <a:t>Потухшие –</a:t>
            </a:r>
            <a:endParaRPr lang="ru-RU" b="1">
              <a:solidFill>
                <a:srgbClr val="FFFF00"/>
              </a:solidFill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ru-RU" b="1">
                <a:solidFill>
                  <a:srgbClr val="FFFF00"/>
                </a:solidFill>
                <a:latin typeface="Cambria" pitchFamily="18" charset="0"/>
              </a:rPr>
              <a:t>не извергавшиеся на памяти человечества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</a:pPr>
            <a:endParaRPr lang="ru-RU" b="1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5410200" y="47244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solidFill>
                  <a:srgbClr val="FFFF00"/>
                </a:solidFill>
                <a:latin typeface="Cambria" pitchFamily="18" charset="0"/>
              </a:rPr>
              <a:t>Действующие –</a:t>
            </a:r>
          </a:p>
          <a:p>
            <a:r>
              <a:rPr lang="ru-RU" b="1">
                <a:solidFill>
                  <a:srgbClr val="FFFF00"/>
                </a:solidFill>
                <a:latin typeface="Cambria" pitchFamily="18" charset="0"/>
              </a:rPr>
              <a:t>Извергавшиеся на памяти человечества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182" grpId="0" build="p"/>
      <p:bldP spid="40965" grpId="0" animBg="1"/>
      <p:bldP spid="40966" grpId="0" animBg="1"/>
      <p:bldP spid="40967" grpId="0"/>
      <p:bldP spid="409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33E5C6-71A0-47B3-8679-5CCF8A0F6A3E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МКОУ </a:t>
            </a:r>
            <a:r>
              <a:rPr lang="ru-RU" dirty="0"/>
              <a:t>СОШ с. Кремово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0F807-3A46-41C3-B0F8-508BDCED58DD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>
                <a:solidFill>
                  <a:srgbClr val="FF0000"/>
                </a:solidFill>
                <a:latin typeface="Cambria" pitchFamily="18" charset="0"/>
              </a:rPr>
              <a:t>ВИДЫ ВУЛКАНОВ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743200" y="1905000"/>
            <a:ext cx="3429000" cy="6858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u="sng" smtClean="0">
                <a:solidFill>
                  <a:srgbClr val="FF9933"/>
                </a:solidFill>
                <a:latin typeface="Cambria" pitchFamily="18" charset="0"/>
              </a:rPr>
              <a:t>ВУЛКАНЫ</a:t>
            </a:r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419600"/>
            <a:ext cx="30480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и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905000"/>
            <a:ext cx="2590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У берегов антарктиды нашли подводный вулкан"/>
          <p:cNvPicPr>
            <a:picLocks noChangeAspect="1" noChangeArrowheads="1"/>
          </p:cNvPicPr>
          <p:nvPr/>
        </p:nvPicPr>
        <p:blipFill>
          <a:blip r:embed="rId5" cstate="print"/>
          <a:srcRect l="4167" b="18828"/>
          <a:stretch>
            <a:fillRect/>
          </a:stretch>
        </p:blipFill>
        <p:spPr bwMode="auto">
          <a:xfrm>
            <a:off x="5867400" y="1828800"/>
            <a:ext cx="3048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1600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</a:pPr>
            <a:r>
              <a:rPr lang="ru-RU" sz="2000" b="1" u="sng">
                <a:solidFill>
                  <a:srgbClr val="FFFF00"/>
                </a:solidFill>
                <a:latin typeface="Cambria" pitchFamily="18" charset="0"/>
              </a:rPr>
              <a:t>КОНУСОВИДНЫЙ</a:t>
            </a:r>
            <a:endParaRPr lang="ru-RU" sz="2000">
              <a:solidFill>
                <a:srgbClr val="FFFF00"/>
              </a:solidFill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943600" y="152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</a:pPr>
            <a:r>
              <a:rPr lang="ru-RU" sz="2000" b="1" u="sng">
                <a:solidFill>
                  <a:srgbClr val="FFFF00"/>
                </a:solidFill>
                <a:latin typeface="Cambria" pitchFamily="18" charset="0"/>
              </a:rPr>
              <a:t>ПОДВОДНЫЙ</a:t>
            </a:r>
            <a:endParaRPr lang="ru-RU" sz="2000">
              <a:solidFill>
                <a:srgbClr val="FFFF00"/>
              </a:solidFill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2895600" y="2286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5334000" y="2286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4419600" y="2438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12297" grpId="0" build="p"/>
      <p:bldP spid="12301" grpId="0"/>
      <p:bldP spid="12302" grpId="0"/>
      <p:bldP spid="12303" grpId="0" animBg="1"/>
      <p:bldP spid="12304" grpId="0" animBg="1"/>
      <p:bldP spid="123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1C9A312-E7C0-424B-9FF5-6E7D7CA17AA1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AF4AA-EB7A-4433-9467-08054B762E5E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5105400" y="228600"/>
            <a:ext cx="3810000" cy="30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>
                <a:solidFill>
                  <a:srgbClr val="FF0000"/>
                </a:solidFill>
                <a:latin typeface="Cambria" pitchFamily="18" charset="0"/>
              </a:rPr>
              <a:t>ЗАКРЕПЛЕНИЕ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24400" y="762000"/>
            <a:ext cx="4419600" cy="6096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400" b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Основные части вулканического аппарата</a:t>
            </a:r>
            <a:r>
              <a:rPr lang="ru-RU" sz="2400" dirty="0">
                <a:solidFill>
                  <a:srgbClr val="FF9933"/>
                </a:solidFill>
                <a:latin typeface="Cambria" pitchFamily="18" charset="0"/>
              </a:rPr>
              <a:t>:</a:t>
            </a:r>
            <a:endParaRPr lang="ru-RU" sz="2400" b="1" dirty="0">
              <a:solidFill>
                <a:srgbClr val="FF9933"/>
              </a:solidFill>
              <a:latin typeface="Cambria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sz="2000" b="1" dirty="0">
              <a:solidFill>
                <a:srgbClr val="FF9933"/>
              </a:solidFill>
              <a:latin typeface="Cambria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Cambria" pitchFamily="18" charset="0"/>
              </a:rPr>
              <a:t>кратер</a:t>
            </a:r>
            <a:r>
              <a:rPr lang="ru-RU" sz="2000" dirty="0">
                <a:latin typeface="Cambria" pitchFamily="18" charset="0"/>
              </a:rPr>
              <a:t> - углубление на поверхности конуса вулкана;</a:t>
            </a:r>
          </a:p>
          <a:p>
            <a:pPr marL="0" indent="0" eaLnBrk="1" hangingPunct="1">
              <a:buFontTx/>
              <a:buNone/>
              <a:defRPr/>
            </a:pPr>
            <a:endParaRPr lang="ru-RU" sz="2000" dirty="0">
              <a:latin typeface="Cambria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Cambria" pitchFamily="18" charset="0"/>
              </a:rPr>
              <a:t>конус</a:t>
            </a:r>
            <a:r>
              <a:rPr lang="ru-RU" sz="2000" dirty="0">
                <a:latin typeface="Cambria" pitchFamily="18" charset="0"/>
              </a:rPr>
              <a:t> - возвышенность на поверхности Земли из продуктов выброса вулкана</a:t>
            </a:r>
            <a:r>
              <a:rPr lang="ru-RU" sz="2000" b="1" dirty="0">
                <a:latin typeface="Cambria" pitchFamily="18" charset="0"/>
              </a:rPr>
              <a:t>;</a:t>
            </a:r>
            <a:r>
              <a:rPr lang="ru-RU" sz="2000" dirty="0">
                <a:latin typeface="Cambria" pitchFamily="18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ru-RU" sz="2000" dirty="0">
              <a:latin typeface="Cambria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Cambria" pitchFamily="18" charset="0"/>
              </a:rPr>
              <a:t>жерло</a:t>
            </a:r>
            <a:r>
              <a:rPr lang="ru-RU" sz="2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000" dirty="0">
                <a:latin typeface="Cambria" pitchFamily="18" charset="0"/>
              </a:rPr>
              <a:t>- выводной канал, по которому магма поднимается к поверхности</a:t>
            </a:r>
            <a:r>
              <a:rPr lang="ru-RU" sz="2000" b="1" dirty="0">
                <a:latin typeface="Cambria" pitchFamily="18" charset="0"/>
              </a:rPr>
              <a:t>;</a:t>
            </a:r>
          </a:p>
          <a:p>
            <a:pPr marL="0" indent="0" eaLnBrk="1" hangingPunct="1">
              <a:buFontTx/>
              <a:buNone/>
              <a:defRPr/>
            </a:pPr>
            <a:endParaRPr lang="ru-RU" sz="2000" b="1" dirty="0">
              <a:latin typeface="Cambria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магматический очаг</a:t>
            </a:r>
            <a:r>
              <a:rPr lang="ru-RU" sz="2000" dirty="0">
                <a:latin typeface="Cambria" pitchFamily="18" charset="0"/>
              </a:rPr>
              <a:t> (в земной коре или верхней мантии</a:t>
            </a:r>
            <a:r>
              <a:rPr lang="ru-RU" sz="2000" b="1" dirty="0">
                <a:latin typeface="Cambria" pitchFamily="18" charset="0"/>
              </a:rPr>
              <a:t>)</a:t>
            </a:r>
          </a:p>
          <a:p>
            <a:pPr marL="0" indent="0" eaLnBrk="1" hangingPunct="1">
              <a:buFontTx/>
              <a:buNone/>
              <a:defRPr/>
            </a:pPr>
            <a:endParaRPr lang="ru-RU" sz="2000" dirty="0">
              <a:latin typeface="Cambria" pitchFamily="18" charset="0"/>
            </a:endParaRPr>
          </a:p>
        </p:txBody>
      </p:sp>
      <p:pic>
        <p:nvPicPr>
          <p:cNvPr id="39939" name="Picture 3" descr="1790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2286000" y="2209800"/>
            <a:ext cx="2438400" cy="1524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 flipV="1">
            <a:off x="3124200" y="2895600"/>
            <a:ext cx="1676400" cy="3048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 flipV="1">
            <a:off x="2133600" y="3962400"/>
            <a:ext cx="2590800" cy="5334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2362200" y="5867400"/>
            <a:ext cx="2362200" cy="3048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build="p"/>
      <p:bldP spid="39940" grpId="0" animBg="1"/>
      <p:bldP spid="39941" grpId="0" animBg="1"/>
      <p:bldP spid="39942" grpId="0" animBg="1"/>
      <p:bldP spid="399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725F1C-C36D-48C3-8FF0-7C5A2C65061B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057DA-D533-4436-ADBD-5811D501CA3A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i="1">
                <a:solidFill>
                  <a:srgbClr val="FF0000"/>
                </a:solidFill>
                <a:latin typeface="Cambria" pitchFamily="18" charset="0"/>
              </a:rPr>
              <a:t>ГЕЙЗЕРЫ</a:t>
            </a:r>
          </a:p>
        </p:txBody>
      </p:sp>
      <p:pic>
        <p:nvPicPr>
          <p:cNvPr id="38915" name="Picture 3" descr="nature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686800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B81EEE-A971-4CF6-BCB1-C518D2B78B4B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99C7-365F-45BD-A209-253B87BECBC0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b="1">
                <a:solidFill>
                  <a:srgbClr val="FF0000"/>
                </a:solidFill>
                <a:latin typeface="Cambria" pitchFamily="18" charset="0"/>
              </a:rPr>
              <a:t>ГЕЙЗЕР-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029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  </a:t>
            </a:r>
            <a:r>
              <a:rPr lang="ru-RU" b="1" i="1" smtClean="0">
                <a:solidFill>
                  <a:srgbClr val="FFFF00"/>
                </a:solidFill>
                <a:latin typeface="Cambria" pitchFamily="18" charset="0"/>
              </a:rPr>
              <a:t>(исл. geysir - от geysa - хлынуть), источник, периодически выбрасывающий фонтаны горячей воды и пара до высоты 20-40 м и более. Гейзер - одно из проявлений поздних стадий вулканизма. Известны в Исландии, США, Новой Зеландии, Российской Федерации (на Камчатке).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37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A90CAAD-ED10-464A-8E4A-C3C7817A73EF}" type="datetime1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СОШ с. Кремово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B8AD5-D336-4BA0-8355-7FA66520DFED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36866" name="Гейзеры.avi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64008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>
                <a:solidFill>
                  <a:srgbClr val="FF0000"/>
                </a:solidFill>
                <a:latin typeface="Cambria" pitchFamily="18" charset="0"/>
              </a:rPr>
              <a:t>ДОМАШНЕЕ ЗАДАНИЕ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495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 19 (стр 49 – 52)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Вопросы на стр 52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Задание № 3 – письменно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Задание № 4 –  в к/картах</a:t>
            </a:r>
          </a:p>
        </p:txBody>
      </p:sp>
      <p:pic>
        <p:nvPicPr>
          <p:cNvPr id="22532" name="Picture 4" descr="08CAC4~11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88913"/>
            <a:ext cx="2030412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086E6A~1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419600"/>
            <a:ext cx="367030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866"/>
                </p:tgtEl>
              </p:cMediaNode>
            </p:video>
          </p:childTnLst>
        </p:cTn>
      </p:par>
    </p:tnLst>
    <p:bldLst>
      <p:bldP spid="12294" grpId="0"/>
      <p:bldP spid="12295" grpId="0" build="p"/>
    </p:bld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155</TotalTime>
  <Words>369</Words>
  <Application>Microsoft Office PowerPoint</Application>
  <PresentationFormat>Экран (4:3)</PresentationFormat>
  <Paragraphs>84</Paragraphs>
  <Slides>11</Slides>
  <Notes>9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Вершина горы</vt:lpstr>
      <vt:lpstr>Вулканы и гейзеры</vt:lpstr>
      <vt:lpstr>Своё название эти горы получили от древнеримского бога огня ВУЛКАНА.</vt:lpstr>
      <vt:lpstr>КАК ОБРАЗУЮТСЯ ВУЛКАНЫ?</vt:lpstr>
      <vt:lpstr>КАКИЕ БЫВАЮТ ВУЛКАНЫ?</vt:lpstr>
      <vt:lpstr>ВИДЫ ВУЛКАНОВ</vt:lpstr>
      <vt:lpstr>ЗАКРЕПЛЕНИЕ</vt:lpstr>
      <vt:lpstr>ГЕЙЗЕРЫ</vt:lpstr>
      <vt:lpstr>ГЕЙЗЕР-</vt:lpstr>
      <vt:lpstr>ДОМАШНЕЕ ЗАДАНИЕ</vt:lpstr>
      <vt:lpstr>ИСТОРИЯ ОДНОГО ВУЛКАНА</vt:lpstr>
      <vt:lpstr>ИСПОЛЬЗУЕМЫЕ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Буга Евгений</dc:creator>
  <cp:lastModifiedBy>Буга Евгений</cp:lastModifiedBy>
  <cp:revision>7</cp:revision>
  <cp:lastPrinted>1601-01-01T00:00:00Z</cp:lastPrinted>
  <dcterms:created xsi:type="dcterms:W3CDTF">1601-01-01T00:00:00Z</dcterms:created>
  <dcterms:modified xsi:type="dcterms:W3CDTF">2013-11-12T11:37:22Z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