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8" r:id="rId12"/>
    <p:sldId id="269" r:id="rId13"/>
    <p:sldId id="270" r:id="rId14"/>
    <p:sldId id="271" r:id="rId15"/>
    <p:sldId id="273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26" autoAdjust="0"/>
    <p:restoredTop sz="94660"/>
  </p:normalViewPr>
  <p:slideViewPr>
    <p:cSldViewPr>
      <p:cViewPr>
        <p:scale>
          <a:sx n="66" d="100"/>
          <a:sy n="66" d="100"/>
        </p:scale>
        <p:origin x="-7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D10970AF-B8F0-499C-9A1A-A641A5E1F133}" type="datetimeFigureOut">
              <a:rPr lang="ru-RU" smtClean="0"/>
              <a:t>30.04.2014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16CA175F-0DCF-41CB-9DB3-E1F38788991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B%D0%B0%D1%82%D0%B8%D0%BD%D1%81%D0%BA%D0%B8%D0%B9_%D1%8F%D0%B7%D1%8B%D0%BA" TargetMode="External"/><Relationship Id="rId2" Type="http://schemas.openxmlformats.org/officeDocument/2006/relationships/hyperlink" Target="http://ru.wikipedia.org/wiki/%D0%A4%D1%80%D0%B0%D0%BD%D1%86%D1%83%D0%B7%D1%81%D0%BA%D0%B8%D0%B9_%D1%8F%D0%B7%D1%8B%D0%BA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9912" y="2636912"/>
            <a:ext cx="5120640" cy="2304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solidFill>
                  <a:srgbClr val="C00000"/>
                </a:solidFill>
              </a:rPr>
              <a:t>Современные проблемы инклюзивного образования. </a:t>
            </a:r>
            <a:br>
              <a:rPr lang="ru-RU" sz="4000" b="1" dirty="0" smtClean="0">
                <a:solidFill>
                  <a:srgbClr val="C00000"/>
                </a:solidFill>
              </a:rPr>
            </a:br>
            <a:r>
              <a:rPr lang="ru-RU" sz="4000" b="1" dirty="0" smtClean="0">
                <a:solidFill>
                  <a:srgbClr val="C00000"/>
                </a:solidFill>
              </a:rPr>
              <a:t>На примере </a:t>
            </a:r>
            <a:r>
              <a:rPr lang="ru-RU" sz="4000" b="1" dirty="0">
                <a:solidFill>
                  <a:srgbClr val="C00000"/>
                </a:solidFill>
              </a:rPr>
              <a:t>ГБОУ ЦО «Школа здоровья» №1858 </a:t>
            </a:r>
          </a:p>
        </p:txBody>
      </p:sp>
    </p:spTree>
    <p:extLst>
      <p:ext uri="{BB962C8B-B14F-4D97-AF65-F5344CB8AC3E}">
        <p14:creationId xmlns:p14="http://schemas.microsoft.com/office/powerpoint/2010/main" val="432147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43608" y="764704"/>
            <a:ext cx="7416824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800" b="1" dirty="0" smtClean="0">
                <a:solidFill>
                  <a:srgbClr val="C00000"/>
                </a:solidFill>
              </a:rPr>
              <a:t>Образовательная деятельность</a:t>
            </a:r>
            <a:r>
              <a:rPr lang="ru-RU" sz="4000" b="1" dirty="0" smtClean="0">
                <a:solidFill>
                  <a:srgbClr val="C00000"/>
                </a:solidFill>
              </a:rPr>
              <a:t>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 err="1"/>
              <a:t>Т</a:t>
            </a:r>
            <a:r>
              <a:rPr lang="ru-RU" sz="3600" b="1" dirty="0" err="1" smtClean="0"/>
              <a:t>ьютор</a:t>
            </a:r>
            <a:r>
              <a:rPr lang="ru-RU" sz="3600" b="1" dirty="0" smtClean="0"/>
              <a:t> </a:t>
            </a:r>
            <a:r>
              <a:rPr lang="ru-RU" sz="3600" b="1" dirty="0"/>
              <a:t>сопровождает формирование  индивидуальной образовательной </a:t>
            </a:r>
            <a:r>
              <a:rPr lang="ru-RU" sz="3600" b="1" dirty="0" smtClean="0"/>
              <a:t>программы;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600" b="1" dirty="0"/>
              <a:t>С</a:t>
            </a:r>
            <a:r>
              <a:rPr lang="ru-RU" sz="3600" b="1" dirty="0" smtClean="0"/>
              <a:t>оставляет </a:t>
            </a:r>
            <a:r>
              <a:rPr lang="ru-RU" sz="3600" b="1" dirty="0"/>
              <a:t>с </a:t>
            </a:r>
            <a:r>
              <a:rPr lang="ru-RU" sz="3600" b="1" dirty="0" err="1"/>
              <a:t>тьюторантом</a:t>
            </a:r>
            <a:r>
              <a:rPr lang="ru-RU" sz="3600" b="1" dirty="0"/>
              <a:t> ресурсную карту, об­суждает различные ресурсы для ученика с ОВЗ, в соответствии с его особенностями.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181579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404664"/>
            <a:ext cx="7632848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rgbClr val="C00000"/>
                </a:solidFill>
              </a:rPr>
              <a:t>Учебная деятельность.</a:t>
            </a:r>
            <a:r>
              <a:rPr lang="ru-RU" sz="3200" dirty="0" smtClean="0"/>
              <a:t> </a:t>
            </a:r>
          </a:p>
          <a:p>
            <a:pPr marL="45720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err="1" smtClean="0"/>
              <a:t>тьютор</a:t>
            </a:r>
            <a:r>
              <a:rPr lang="ru-RU" sz="2800" b="1" dirty="0" smtClean="0"/>
              <a:t> </a:t>
            </a:r>
            <a:r>
              <a:rPr lang="ru-RU" sz="2800" b="1" dirty="0"/>
              <a:t>помогает учителю в адаптации учеб­ной программы; осуществляет по­иск способов эффективного усвое­ния материала учеником с ОВЗ (мо­жет осуществлять подбор карто­чек, компьютерных программ, спе­циальных дидактических пособий и канцтоваров).</a:t>
            </a:r>
          </a:p>
        </p:txBody>
      </p:sp>
    </p:spTree>
    <p:extLst>
      <p:ext uri="{BB962C8B-B14F-4D97-AF65-F5344CB8AC3E}">
        <p14:creationId xmlns:p14="http://schemas.microsoft.com/office/powerpoint/2010/main" val="401947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9390" y="764704"/>
            <a:ext cx="7992888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Социализация.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200" b="1" dirty="0" err="1" smtClean="0"/>
              <a:t>Тьютор</a:t>
            </a:r>
            <a:r>
              <a:rPr lang="ru-RU" sz="3200" b="1" dirty="0" smtClean="0"/>
              <a:t> </a:t>
            </a:r>
            <a:r>
              <a:rPr lang="ru-RU" sz="3200" b="1" dirty="0"/>
              <a:t>способствует разви­тию интереса ребенка с ОВЗ к об­щению со сверстниками; </a:t>
            </a:r>
            <a:endParaRPr lang="ru-RU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200" b="1" dirty="0" smtClean="0"/>
              <a:t>помогает </a:t>
            </a:r>
            <a:r>
              <a:rPr lang="ru-RU" sz="3200" b="1" dirty="0"/>
              <a:t>ему справиться с конфликтными </a:t>
            </a:r>
            <a:r>
              <a:rPr lang="ru-RU" sz="3200" b="1" dirty="0" smtClean="0"/>
              <a:t>ситуациями;</a:t>
            </a:r>
          </a:p>
          <a:p>
            <a:pPr marL="571500" indent="-571500">
              <a:buFont typeface="Arial" pitchFamily="34" charset="0"/>
              <a:buChar char="•"/>
            </a:pPr>
            <a:r>
              <a:rPr lang="ru-RU" sz="3200" b="1" dirty="0" smtClean="0"/>
              <a:t>способствует </a:t>
            </a:r>
            <a:r>
              <a:rPr lang="ru-RU" sz="3200" b="1" dirty="0"/>
              <a:t>разви­тию самостоятельности; </a:t>
            </a:r>
            <a:endParaRPr lang="ru-RU" sz="3200" b="1" dirty="0" smtClean="0"/>
          </a:p>
          <a:p>
            <a:pPr marL="571500" indent="-571500">
              <a:buFont typeface="Arial" pitchFamily="34" charset="0"/>
              <a:buChar char="•"/>
            </a:pPr>
            <a:r>
              <a:rPr lang="ru-RU" sz="3200" b="1" dirty="0" smtClean="0"/>
              <a:t>ин­формирует </a:t>
            </a:r>
            <a:r>
              <a:rPr lang="ru-RU" sz="3200" b="1" dirty="0"/>
              <a:t>родителей ребенка с ОВЗ о всех его успехах и возни­кающих трудностях</a:t>
            </a:r>
            <a:r>
              <a:rPr lang="ru-RU" sz="3200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4073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5168168"/>
              </p:ext>
            </p:extLst>
          </p:nvPr>
        </p:nvGraphicFramePr>
        <p:xfrm>
          <a:off x="30854" y="2276872"/>
          <a:ext cx="9029700" cy="340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Диаграмма" r:id="rId3" imgW="9029677" imgH="3400394" progId="MSGraph.Chart.8">
                  <p:embed/>
                </p:oleObj>
              </mc:Choice>
              <mc:Fallback>
                <p:oleObj name="Диаграмма" r:id="rId3" imgW="9029677" imgH="3400394" progId="MSGraph.Char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54" y="2276872"/>
                        <a:ext cx="9029700" cy="3400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1520" y="404664"/>
            <a:ext cx="889248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C00000"/>
                </a:solidFill>
              </a:rPr>
              <a:t>Результаты </a:t>
            </a:r>
            <a:r>
              <a:rPr lang="ru-RU" sz="4000" b="1" dirty="0">
                <a:solidFill>
                  <a:srgbClr val="C00000"/>
                </a:solidFill>
              </a:rPr>
              <a:t>обучения детей в первое полугодие 2011/2012  учебного года</a:t>
            </a:r>
          </a:p>
        </p:txBody>
      </p:sp>
    </p:spTree>
    <p:extLst>
      <p:ext uri="{BB962C8B-B14F-4D97-AF65-F5344CB8AC3E}">
        <p14:creationId xmlns:p14="http://schemas.microsoft.com/office/powerpoint/2010/main" val="3424289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1124744"/>
            <a:ext cx="83529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C00000"/>
                </a:solidFill>
              </a:rPr>
              <a:t>Координированный подход к </a:t>
            </a:r>
            <a:r>
              <a:rPr lang="ru-RU" sz="3200" b="1" dirty="0" smtClean="0">
                <a:solidFill>
                  <a:srgbClr val="C00000"/>
                </a:solidFill>
              </a:rPr>
              <a:t>созданию инклюзивных школ является</a:t>
            </a:r>
            <a:endParaRPr lang="ru-RU" sz="3200" b="1" dirty="0">
              <a:solidFill>
                <a:srgbClr val="C00000"/>
              </a:solidFill>
            </a:endParaRP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крайне важным, как и совместная работа различных служб и учреждений. </a:t>
            </a:r>
            <a:endParaRPr lang="ru-RU" sz="32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3200" b="1" dirty="0" smtClean="0">
                <a:solidFill>
                  <a:srgbClr val="C00000"/>
                </a:solidFill>
              </a:rPr>
              <a:t>Это может потребовать </a:t>
            </a:r>
            <a:r>
              <a:rPr lang="ru-RU" sz="3200" b="1" dirty="0">
                <a:solidFill>
                  <a:srgbClr val="C00000"/>
                </a:solidFill>
              </a:rPr>
              <a:t>изменения существующих на местах структур, с тем чтобы облегчить</a:t>
            </a:r>
          </a:p>
          <a:p>
            <a:pPr algn="ctr"/>
            <a:r>
              <a:rPr lang="ru-RU" sz="3200" b="1" dirty="0">
                <a:solidFill>
                  <a:srgbClr val="C00000"/>
                </a:solidFill>
              </a:rPr>
              <a:t>“объединенный” подход к вопросам оказания помощи школам.</a:t>
            </a:r>
          </a:p>
        </p:txBody>
      </p:sp>
    </p:spTree>
    <p:extLst>
      <p:ext uri="{BB962C8B-B14F-4D97-AF65-F5344CB8AC3E}">
        <p14:creationId xmlns:p14="http://schemas.microsoft.com/office/powerpoint/2010/main" val="874511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C00000"/>
                </a:solidFill>
              </a:rPr>
              <a:t>Спасибо за внимание </a:t>
            </a:r>
            <a:endParaRPr lang="ru-RU" sz="66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4713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9552" y="332656"/>
            <a:ext cx="820891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>
                <a:solidFill>
                  <a:srgbClr val="C00000"/>
                </a:solidFill>
              </a:rPr>
              <a:t>Инклюзивное образование</a:t>
            </a:r>
            <a:r>
              <a:rPr lang="ru-RU" sz="3200" b="1" dirty="0"/>
              <a:t> (</a:t>
            </a:r>
            <a:r>
              <a:rPr lang="ru-RU" sz="3200" b="1" dirty="0">
                <a:hlinkClick r:id="rId2" tooltip="Французский язык"/>
              </a:rPr>
              <a:t>фр.</a:t>
            </a:r>
            <a:r>
              <a:rPr lang="ru-RU" sz="3200" b="1" dirty="0"/>
              <a:t> </a:t>
            </a:r>
            <a:r>
              <a:rPr lang="ru-RU" sz="3200" b="1" dirty="0" err="1"/>
              <a:t>inclusif</a:t>
            </a:r>
            <a:r>
              <a:rPr lang="ru-RU" sz="3200" b="1" dirty="0"/>
              <a:t>-включающий в себя, </a:t>
            </a:r>
            <a:r>
              <a:rPr lang="ru-RU" sz="3200" b="1" dirty="0">
                <a:hlinkClick r:id="rId3" tooltip="Латинский язык"/>
              </a:rPr>
              <a:t>лат.</a:t>
            </a:r>
            <a:r>
              <a:rPr lang="ru-RU" sz="3200" b="1" dirty="0"/>
              <a:t> </a:t>
            </a:r>
            <a:r>
              <a:rPr lang="ru-RU" sz="3200" b="1" dirty="0" err="1"/>
              <a:t>include</a:t>
            </a:r>
            <a:r>
              <a:rPr lang="ru-RU" sz="3200" b="1" dirty="0"/>
              <a:t>-заключаю, включаю</a:t>
            </a:r>
            <a:r>
              <a:rPr lang="ru-RU" sz="3200" b="1" dirty="0" smtClean="0"/>
              <a:t>) - </a:t>
            </a:r>
            <a:r>
              <a:rPr lang="ru-RU" sz="3200" b="1" dirty="0"/>
              <a:t>процесс развития общего образования, который подразумевает доступность образования для всех, в плане приспособления к различным нуждам всех детей, что обеспечивает доступ к образованию для детей с особыми потребностями.</a:t>
            </a:r>
          </a:p>
        </p:txBody>
      </p:sp>
    </p:spTree>
    <p:extLst>
      <p:ext uri="{BB962C8B-B14F-4D97-AF65-F5344CB8AC3E}">
        <p14:creationId xmlns:p14="http://schemas.microsoft.com/office/powerpoint/2010/main" val="669558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568952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Восемь принципов инклюзивного образования</a:t>
            </a:r>
            <a:r>
              <a:rPr lang="ru-RU" sz="2800" b="1" dirty="0" smtClean="0">
                <a:solidFill>
                  <a:srgbClr val="C00000"/>
                </a:solidFill>
              </a:rPr>
              <a:t>:</a:t>
            </a:r>
          </a:p>
          <a:p>
            <a:endParaRPr lang="ru-RU" sz="2800" b="1" dirty="0">
              <a:solidFill>
                <a:srgbClr val="C0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Ценность человека не зависит от его способностей и достижений;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Каждый человек способен чувствовать и думать;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Каждый человек имеет право на общение и на то, чтобы быть услышанным;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Все люди нуждаются друг в друге;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Подлинное образование может осуществляться только в контексте реальных взаимоотношений;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Все люди нуждаются в поддержке и дружбе ровесников;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Для всех обучающихся достижение прогресса скорее может быть в том, что они могут делать, чем в том, что не могут;</a:t>
            </a:r>
          </a:p>
          <a:p>
            <a:pPr marL="342900" lvl="0" indent="-342900">
              <a:buFont typeface="+mj-lt"/>
              <a:buAutoNum type="arabicPeriod"/>
            </a:pPr>
            <a:r>
              <a:rPr lang="ru-RU" sz="2400" b="1" dirty="0"/>
              <a:t>Разнообразие усиливает все стороны жизни человека.</a:t>
            </a:r>
          </a:p>
        </p:txBody>
      </p:sp>
    </p:spTree>
    <p:extLst>
      <p:ext uri="{BB962C8B-B14F-4D97-AF65-F5344CB8AC3E}">
        <p14:creationId xmlns:p14="http://schemas.microsoft.com/office/powerpoint/2010/main" val="422996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372774"/>
            <a:ext cx="842493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C00000"/>
                </a:solidFill>
              </a:rPr>
              <a:t>ВКЛЮЧЕНИЕ – это не </a:t>
            </a:r>
            <a:r>
              <a:rPr lang="ru-RU" sz="2800" b="1" dirty="0" smtClean="0">
                <a:solidFill>
                  <a:srgbClr val="C00000"/>
                </a:solidFill>
              </a:rPr>
              <a:t>ИНТЕГРАЦИЯ:</a:t>
            </a:r>
          </a:p>
          <a:p>
            <a:endParaRPr lang="ru-RU" dirty="0">
              <a:solidFill>
                <a:srgbClr val="C0000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Включение – это больше, чем интеграция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Дети учатся вместе в обычной школе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Специалисты приходят помогать детям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Обычные школы изменяются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Внимание на </a:t>
            </a:r>
            <a:r>
              <a:rPr lang="ru-RU" sz="2400" b="1" u="sng" dirty="0"/>
              <a:t>возможности и сильные стороны</a:t>
            </a:r>
            <a:r>
              <a:rPr lang="ru-RU" sz="2400" b="1" dirty="0"/>
              <a:t> ребенка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Дети воспринимают человеческие различия как обычные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Дети с ОВЗ получают возможность жить вместе с родителями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/>
              <a:t>Дети с ОВЗ получают полноценное и эффективное образование для того, чтобы жить полной жизнью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400" b="1" dirty="0"/>
              <a:t>Взгляды и мнения лиц с ОВЗ становятся важными для окружающих </a:t>
            </a:r>
          </a:p>
        </p:txBody>
      </p:sp>
    </p:spTree>
    <p:extLst>
      <p:ext uri="{BB962C8B-B14F-4D97-AF65-F5344CB8AC3E}">
        <p14:creationId xmlns:p14="http://schemas.microsoft.com/office/powerpoint/2010/main" val="208627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072663"/>
            <a:ext cx="8714245" cy="747897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endParaRPr lang="ru-RU" sz="3600" b="1" dirty="0" smtClean="0">
              <a:solidFill>
                <a:srgbClr val="C00000"/>
              </a:solidFill>
            </a:endParaRPr>
          </a:p>
          <a:p>
            <a:endParaRPr lang="ru-RU" sz="3600" b="1" dirty="0">
              <a:solidFill>
                <a:srgbClr val="C00000"/>
              </a:solidFill>
            </a:endParaRPr>
          </a:p>
          <a:p>
            <a:r>
              <a:rPr lang="ru-RU" sz="3600" b="1" dirty="0" smtClean="0">
                <a:solidFill>
                  <a:srgbClr val="C00000"/>
                </a:solidFill>
              </a:rPr>
              <a:t>	Основные проблемы</a:t>
            </a:r>
            <a:r>
              <a:rPr lang="ru-RU" dirty="0" smtClean="0"/>
              <a:t>: </a:t>
            </a:r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/>
              <a:t>Отсутствие  гибких образовательных стандартов, </a:t>
            </a:r>
          </a:p>
          <a:p>
            <a:pPr lvl="0">
              <a:lnSpc>
                <a:spcPct val="150000"/>
              </a:lnSpc>
            </a:pPr>
            <a:r>
              <a:rPr lang="ru-RU" sz="2800" b="1" dirty="0" smtClean="0"/>
              <a:t>      новых учебных программ;</a:t>
            </a:r>
          </a:p>
          <a:p>
            <a:pPr marL="514350" lvl="0" indent="-51435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/>
              <a:t>Нечеткая </a:t>
            </a:r>
            <a:r>
              <a:rPr lang="ru-RU" sz="2800" b="1" dirty="0"/>
              <a:t>система </a:t>
            </a:r>
            <a:r>
              <a:rPr lang="ru-RU" sz="2800" b="1" dirty="0" smtClean="0"/>
              <a:t>финансирования;</a:t>
            </a:r>
          </a:p>
          <a:p>
            <a:pPr lvl="0">
              <a:lnSpc>
                <a:spcPct val="150000"/>
              </a:lnSpc>
            </a:pPr>
            <a:r>
              <a:rPr lang="ru-RU" sz="2800" b="1" dirty="0" smtClean="0"/>
              <a:t>       инклюзивного образования;</a:t>
            </a:r>
            <a:endParaRPr lang="ru-RU" sz="2800" b="1" dirty="0"/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/>
              <a:t>Уровень общественного </a:t>
            </a:r>
            <a:r>
              <a:rPr lang="ru-RU" sz="2800" b="1" dirty="0" smtClean="0"/>
              <a:t>сознания;</a:t>
            </a:r>
            <a:endParaRPr lang="ru-RU" sz="2800" b="1" dirty="0"/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/>
              <a:t>Незрелость  системы  инклюзивного образования </a:t>
            </a:r>
            <a:br>
              <a:rPr lang="ru-RU" sz="2800" b="1" dirty="0" smtClean="0"/>
            </a:br>
            <a:r>
              <a:rPr lang="ru-RU" sz="2800" b="1" dirty="0" smtClean="0"/>
              <a:t>на всех уровнях;</a:t>
            </a:r>
            <a:endParaRPr lang="ru-RU" sz="2800" b="1" dirty="0"/>
          </a:p>
          <a:p>
            <a:pPr marL="457200" lvl="0" indent="-457200">
              <a:lnSpc>
                <a:spcPct val="150000"/>
              </a:lnSpc>
              <a:buFont typeface="Arial" pitchFamily="34" charset="0"/>
              <a:buChar char="•"/>
            </a:pPr>
            <a:r>
              <a:rPr lang="ru-RU" sz="2800" b="1" dirty="0" smtClean="0"/>
              <a:t>Формирование педагогического коллектива</a:t>
            </a:r>
            <a:endParaRPr lang="ru-RU" sz="2800" b="1" dirty="0"/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4941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35846"/>
            <a:ext cx="849694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err="1" smtClean="0">
                <a:solidFill>
                  <a:srgbClr val="C00000"/>
                </a:solidFill>
              </a:rPr>
              <a:t>Тьютор</a:t>
            </a:r>
            <a:r>
              <a:rPr lang="ru-RU" sz="4000" b="1" dirty="0" smtClean="0"/>
              <a:t>  – новая специальность в отечественном образовании.</a:t>
            </a:r>
          </a:p>
          <a:p>
            <a:r>
              <a:rPr lang="ru-RU" sz="3200" dirty="0" smtClean="0"/>
              <a:t>Должность </a:t>
            </a:r>
            <a:r>
              <a:rPr lang="ru-RU" sz="3200" dirty="0"/>
              <a:t>“</a:t>
            </a:r>
            <a:r>
              <a:rPr lang="ru-RU" sz="3200" dirty="0" err="1"/>
              <a:t>тьютор</a:t>
            </a:r>
            <a:r>
              <a:rPr lang="ru-RU" sz="3200" dirty="0"/>
              <a:t>” официально закреплена в числе должностей работников общего, высшего и дополнительного профессионального образования </a:t>
            </a:r>
            <a:r>
              <a:rPr lang="ru-RU" sz="3200" dirty="0" smtClean="0"/>
              <a:t>Специальность </a:t>
            </a:r>
            <a:r>
              <a:rPr lang="ru-RU" sz="3200" dirty="0"/>
              <a:t>“</a:t>
            </a:r>
            <a:r>
              <a:rPr lang="ru-RU" sz="3200" dirty="0" err="1"/>
              <a:t>тьютор</a:t>
            </a:r>
            <a:r>
              <a:rPr lang="ru-RU" sz="3200" dirty="0"/>
              <a:t>” внесена в “Единый квалификационный справочник должностей руководителей, специалистов и служащих”, в раздел “квалификационные характеристики должностей работников образования</a:t>
            </a:r>
            <a:r>
              <a:rPr lang="ru-RU" sz="3200" dirty="0" smtClean="0"/>
              <a:t>”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6377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967300"/>
              </p:ext>
            </p:extLst>
          </p:nvPr>
        </p:nvGraphicFramePr>
        <p:xfrm>
          <a:off x="899593" y="1830308"/>
          <a:ext cx="7200800" cy="46268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5"/>
                <a:gridCol w="3607127"/>
                <a:gridCol w="272957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№ </a:t>
                      </a:r>
                      <a:r>
                        <a:rPr lang="ru-RU" sz="2400" dirty="0" err="1">
                          <a:effectLst/>
                        </a:rPr>
                        <a:t>п.п</a:t>
                      </a:r>
                      <a:r>
                        <a:rPr lang="ru-RU" sz="2400" dirty="0">
                          <a:effectLst/>
                        </a:rPr>
                        <a:t>.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effectLst/>
                        </a:rPr>
                        <a:t>Основной диагноз, заболевание, дефект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Кол-во уч-ся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ДЦП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effectLst/>
                        </a:rPr>
                        <a:t>2 человек</a:t>
                      </a:r>
                      <a:endParaRPr lang="ru-RU" sz="2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Заболевания опорно-двигательного аппарата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effectLst/>
                        </a:rPr>
                        <a:t>1 человек</a:t>
                      </a:r>
                      <a:endParaRPr lang="ru-RU" sz="2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3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Органы слуха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2 человека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4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Невротические заболевания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 человек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5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Бронхиальная астма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3человека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effectLst/>
                        </a:rPr>
                        <a:t>Болезни почек</a:t>
                      </a:r>
                      <a:endParaRPr lang="ru-RU" sz="2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1человек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effectLst/>
                        </a:rPr>
                        <a:t>7</a:t>
                      </a:r>
                      <a:endParaRPr lang="ru-R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>
                          <a:solidFill>
                            <a:srgbClr val="C00000"/>
                          </a:solidFill>
                          <a:effectLst/>
                        </a:rPr>
                        <a:t>Другие заболевания</a:t>
                      </a:r>
                      <a:endParaRPr lang="ru-RU" sz="240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400" dirty="0">
                          <a:solidFill>
                            <a:srgbClr val="C00000"/>
                          </a:solidFill>
                          <a:effectLst/>
                        </a:rPr>
                        <a:t>3 человека</a:t>
                      </a:r>
                      <a:endParaRPr lang="ru-RU" sz="2400" dirty="0">
                        <a:solidFill>
                          <a:srgbClr val="C0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52841" y="260648"/>
            <a:ext cx="8275727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настоящее время в «Школе Здоровья» обучается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13 воспитанников,</a:t>
            </a:r>
            <a:r>
              <a:rPr kumimoji="0" lang="ru-RU" sz="28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относящихся к категории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инвалид детства. Из них: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58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332656"/>
            <a:ext cx="889248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C00000"/>
                </a:solidFill>
              </a:rPr>
              <a:t>Направления работы </a:t>
            </a:r>
            <a:r>
              <a:rPr lang="ru-RU" sz="4400" b="1" dirty="0" err="1" smtClean="0">
                <a:solidFill>
                  <a:srgbClr val="C00000"/>
                </a:solidFill>
              </a:rPr>
              <a:t>тьютора</a:t>
            </a:r>
            <a:r>
              <a:rPr lang="ru-RU" sz="4400" b="1" dirty="0" smtClean="0">
                <a:solidFill>
                  <a:srgbClr val="C00000"/>
                </a:solidFill>
              </a:rPr>
              <a:t>:</a:t>
            </a:r>
            <a:r>
              <a:rPr lang="ru-RU" sz="1050" b="1" dirty="0" smtClean="0">
                <a:solidFill>
                  <a:srgbClr val="C00000"/>
                </a:solidFill>
              </a:rPr>
              <a:t> 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b="1" dirty="0" smtClean="0"/>
              <a:t>Сбор информация о ребенке с ОВЗ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педагогических гостиных для учителей предметников, </a:t>
            </a:r>
            <a:r>
              <a:rPr lang="ru-RU" sz="2400" b="1" dirty="0" smtClean="0"/>
              <a:t>классных руководителей</a:t>
            </a:r>
            <a:r>
              <a:rPr lang="ru-RU" sz="2400" b="1" dirty="0"/>
              <a:t>, администрации ЦО. </a:t>
            </a:r>
            <a:endParaRPr lang="ru-RU" sz="2400" b="1" dirty="0" smtClean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условий для раз­вития активной социализации ре­бенка с ОВЗ в среде сверстников . </a:t>
            </a:r>
            <a:endParaRPr lang="ru-RU" sz="2400" b="1" dirty="0" smtClean="0"/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Содействие </a:t>
            </a:r>
            <a:r>
              <a:rPr lang="ru-RU" sz="2400" b="1" dirty="0"/>
              <a:t>в разработке для ребенка (или вместе с ребенком!) его образовательного маршрута и адаптации его индивидуальной об­разовательной </a:t>
            </a:r>
            <a:r>
              <a:rPr lang="ru-RU" sz="2400" b="1" dirty="0" smtClean="0"/>
              <a:t>программы;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Организация </a:t>
            </a:r>
            <a:r>
              <a:rPr lang="ru-RU" sz="2400" b="1" dirty="0"/>
              <a:t>для ребенка с ОВЗ «</a:t>
            </a:r>
            <a:r>
              <a:rPr lang="ru-RU" sz="2400" b="1" dirty="0" err="1"/>
              <a:t>безбарьерной</a:t>
            </a:r>
            <a:r>
              <a:rPr lang="ru-RU" sz="2400" b="1" dirty="0"/>
              <a:t>» </a:t>
            </a:r>
            <a:r>
              <a:rPr lang="ru-RU" sz="2400" b="1" dirty="0" smtClean="0"/>
              <a:t>среды;</a:t>
            </a:r>
          </a:p>
          <a:p>
            <a:pPr marL="342900" lvl="0" indent="-342900">
              <a:lnSpc>
                <a:spcPct val="150000"/>
              </a:lnSpc>
              <a:buFont typeface="+mj-lt"/>
              <a:buAutoNum type="arabicPeriod"/>
            </a:pPr>
            <a:r>
              <a:rPr lang="ru-RU" sz="2400" b="1" dirty="0" smtClean="0"/>
              <a:t>Регулярный </a:t>
            </a:r>
            <a:r>
              <a:rPr lang="ru-RU" sz="2400" b="1" dirty="0"/>
              <a:t>контакт с роди­телями ребенка с ОВЗ.</a:t>
            </a:r>
          </a:p>
        </p:txBody>
      </p:sp>
    </p:spTree>
    <p:extLst>
      <p:ext uri="{BB962C8B-B14F-4D97-AF65-F5344CB8AC3E}">
        <p14:creationId xmlns:p14="http://schemas.microsoft.com/office/powerpoint/2010/main" val="3235617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3707904" y="620688"/>
            <a:ext cx="5120640" cy="1476375"/>
          </a:xfrm>
        </p:spPr>
        <p:txBody>
          <a:bodyPr>
            <a:normAutofit fontScale="85000" lnSpcReduction="20000"/>
          </a:bodyPr>
          <a:lstStyle/>
          <a:p>
            <a:r>
              <a:rPr lang="ru-RU" sz="4400" b="1" dirty="0" smtClean="0">
                <a:solidFill>
                  <a:srgbClr val="C00000"/>
                </a:solidFill>
              </a:rPr>
              <a:t>КОМПЕТЕНЦИИ ТЬЮТОРА. РАСПРОСТРАНЕНИЕ:</a:t>
            </a:r>
            <a:endParaRPr lang="ru-RU" sz="4400" b="1" dirty="0">
              <a:solidFill>
                <a:srgbClr val="C0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707904" y="2636912"/>
            <a:ext cx="5129543" cy="295503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800" b="1" dirty="0" smtClean="0"/>
              <a:t>1.   Образовательная деятельность</a:t>
            </a:r>
            <a:br>
              <a:rPr lang="ru-RU" sz="2800" b="1" dirty="0" smtClean="0"/>
            </a:br>
            <a:r>
              <a:rPr lang="ru-RU" sz="2800" b="1" dirty="0" smtClean="0"/>
              <a:t>2.   Учебная деятельность</a:t>
            </a:r>
            <a:br>
              <a:rPr lang="ru-RU" sz="2800" b="1" dirty="0" smtClean="0"/>
            </a:br>
            <a:r>
              <a:rPr lang="ru-RU" sz="2800" b="1" dirty="0" smtClean="0"/>
              <a:t>3.   социализация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2884156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SOHO">
      <a:dk1>
        <a:srgbClr val="2E2224"/>
      </a:dk1>
      <a:lt1>
        <a:sysClr val="window" lastClr="FFFFFF"/>
      </a:lt1>
      <a:dk2>
        <a:srgbClr val="48231E"/>
      </a:dk2>
      <a:lt2>
        <a:srgbClr val="CBD8DD"/>
      </a:lt2>
      <a:accent1>
        <a:srgbClr val="61625E"/>
      </a:accent1>
      <a:accent2>
        <a:srgbClr val="964D2C"/>
      </a:accent2>
      <a:accent3>
        <a:srgbClr val="66553E"/>
      </a:accent3>
      <a:accent4>
        <a:srgbClr val="848058"/>
      </a:accent4>
      <a:accent5>
        <a:srgbClr val="AFA14B"/>
      </a:accent5>
      <a:accent6>
        <a:srgbClr val="AD7D4D"/>
      </a:accent6>
      <a:hlink>
        <a:srgbClr val="FFDE66"/>
      </a:hlink>
      <a:folHlink>
        <a:srgbClr val="C0AEBC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TC101790493[[fn=SOHO]]</Template>
  <TotalTime>525</TotalTime>
  <Words>518</Words>
  <Application>Microsoft Office PowerPoint</Application>
  <PresentationFormat>Экран (4:3)</PresentationFormat>
  <Paragraphs>88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Soho</vt:lpstr>
      <vt:lpstr>Диаграмма</vt:lpstr>
      <vt:lpstr>Современные проблемы инклюзивного образования.  На примере ГБОУ ЦО «Школа здоровья» №1858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1.   Образовательная деятельность 2.   Учебная деятельность 3.   социализация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Анатолий</dc:creator>
  <cp:lastModifiedBy>Елена Девина</cp:lastModifiedBy>
  <cp:revision>17</cp:revision>
  <dcterms:created xsi:type="dcterms:W3CDTF">2012-03-13T11:01:23Z</dcterms:created>
  <dcterms:modified xsi:type="dcterms:W3CDTF">2014-04-30T08:53:58Z</dcterms:modified>
</cp:coreProperties>
</file>