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90" r:id="rId6"/>
    <p:sldId id="263" r:id="rId7"/>
    <p:sldId id="265" r:id="rId8"/>
    <p:sldId id="269" r:id="rId9"/>
    <p:sldId id="267" r:id="rId10"/>
    <p:sldId id="270" r:id="rId11"/>
    <p:sldId id="272" r:id="rId12"/>
    <p:sldId id="274" r:id="rId13"/>
    <p:sldId id="275" r:id="rId14"/>
    <p:sldId id="276" r:id="rId15"/>
    <p:sldId id="277" r:id="rId16"/>
    <p:sldId id="278" r:id="rId17"/>
    <p:sldId id="291" r:id="rId18"/>
    <p:sldId id="279" r:id="rId19"/>
    <p:sldId id="281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8000"/>
    <a:srgbClr val="00CC00"/>
    <a:srgbClr val="22B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1FD4E-934A-4249-B874-A88FE670A3F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B4C9-407D-4AC1-8EE7-047EE9CD4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2" Type="http://schemas.openxmlformats.org/officeDocument/2006/relationships/audio" Target="file:///E:\&#1050;&#1086;&#1085;&#1082;&#1091;&#1088;&#1089;%20&#1048;&#1085;&#1092;&#1086;&#1088;&#1084;&#1072;&#1094;&#1080;&#1086;&#1085;&#1085;&#1099;&#1077;%20&#1090;&#1077;&#1093;&#1085;&#1086;&#1083;&#1086;&#1075;&#1080;&#1080;%20&#1074;%20&#1088;&#1091;&#1082;&#1072;&#1093;%20&#1091;&#1095;&#1080;&#1090;&#1077;&#1083;&#1103;%20-%202013\Anna-Ahmatova-Ty-pis_mo-moe-milyy-ne-komkay(muzofon.com).mp3" TargetMode="External"/><Relationship Id="rId1" Type="http://schemas.openxmlformats.org/officeDocument/2006/relationships/audio" Target="file:///E:\&#1050;&#1086;&#1085;&#1082;&#1091;&#1088;&#1089;%20&#1048;&#1085;&#1092;&#1086;&#1088;&#1084;&#1072;&#1094;&#1080;&#1086;&#1085;&#1085;&#1099;&#1077;%20&#1090;&#1077;&#1093;&#1085;&#1086;&#1083;&#1086;&#1075;&#1080;&#1080;%20&#1074;%20&#1088;&#1091;&#1082;&#1072;&#1093;%20&#1091;&#1095;&#1080;&#1090;&#1077;&#1083;&#1103;%20-%202013\Sergey-Esenin-chitaet-A-Zlischev-Pis_mo-materi(muzofon.com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gos.orkestr_kinematografii_sssr_-_pisma_bolshoe_kosmicheskoe_puteshestvie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gos.orkestr_kinematografii_sssr_-_pisma_bolshoe_kosmicheskoe_puteshestvie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ata.kontrakty.ua/cache/www/450,0/images/stories/fotos/2010/04/1week/p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56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857232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5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 письма на тему: «Письмо как эпистолярный жанр»</a:t>
            </a:r>
            <a:endParaRPr lang="ru-RU" sz="5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Учитель русского языка и литературы Ракитина Светлана Петровна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9 класс. Русский язык.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Сухо-Сарматская средняя общеобразовательная школа </a:t>
            </a:r>
            <a:r>
              <a:rPr lang="ru-RU" b="1" dirty="0" err="1" smtClean="0">
                <a:solidFill>
                  <a:srgbClr val="0000FF"/>
                </a:solidFill>
              </a:rPr>
              <a:t>Неклиновского</a:t>
            </a:r>
            <a:r>
              <a:rPr lang="ru-RU" b="1" dirty="0" smtClean="0">
                <a:solidFill>
                  <a:srgbClr val="0000FF"/>
                </a:solidFill>
              </a:rPr>
              <a:t> района Ростовской области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57.radikal.ru/i158/0812/2f/2234a77cda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40719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Современные формы переписки сложились около двухсот лет тому назад. Их родина – Англия. Оттуда ведут своё  начало основные правила – этикет составления корреспонденции. 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071546"/>
            <a:ext cx="48184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История письма</a:t>
            </a:r>
            <a:endParaRPr lang="ru-RU" sz="4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kni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79388" y="3171825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619250" y="0"/>
            <a:ext cx="77406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>
              <a:solidFill>
                <a:schemeClr val="folHlink"/>
              </a:solidFill>
              <a:latin typeface="Times New Roman" pitchFamily="18" charset="0"/>
            </a:endParaRPr>
          </a:p>
          <a:p>
            <a:pPr algn="ctr"/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4276" name="Picture 4" descr="is?bflFxFHNTZz3AZIeFNwHV5G2pRTp5l9eH1P3Pm5nF4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351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letter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453188"/>
            <a:ext cx="539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323850" y="2276475"/>
            <a:ext cx="1458913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2268538" y="2133600"/>
            <a:ext cx="16668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1943100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6924675" y="1785926"/>
            <a:ext cx="221932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6110288" y="3284538"/>
            <a:ext cx="184731" cy="461665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4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304" name="WordArt 5"/>
          <p:cNvSpPr>
            <a:spLocks noChangeArrowheads="1" noChangeShapeType="1" noTextEdit="1"/>
          </p:cNvSpPr>
          <p:nvPr/>
        </p:nvSpPr>
        <p:spPr bwMode="auto">
          <a:xfrm>
            <a:off x="2987675" y="549275"/>
            <a:ext cx="3816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Формы писем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000240"/>
            <a:ext cx="4429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Традиционная (бумажная)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1571612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Электронная (по электронной почте)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6626" name="Picture 2" descr="http://bezgrusti.ru/images/article/10143/.tmb/thumb_0e6f3bd5f8dc3e042ca0381e92402697_adaptiveResize_300_2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929042"/>
            <a:ext cx="4244865" cy="2928958"/>
          </a:xfrm>
          <a:prstGeom prst="rect">
            <a:avLst/>
          </a:prstGeom>
          <a:noFill/>
        </p:spPr>
      </p:pic>
      <p:pic>
        <p:nvPicPr>
          <p:cNvPr id="26628" name="Picture 4" descr="http://www.tvkrasnodar.ru/img_lib/news/ni_04c6ce2a75b2179fc4e70b7fdc0c7e9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804001"/>
            <a:ext cx="4071998" cy="3053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Рамочная структура традиционного (бумажного) письма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2" action="ppaction://hlinksldjump"/>
              </a:rPr>
              <a:t>1. Обращение.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</a:pPr>
            <a:r>
              <a:rPr lang="ru-RU" sz="2800" b="1" i="1" dirty="0" smtClean="0">
                <a:solidFill>
                  <a:srgbClr val="7030A0"/>
                </a:solidFill>
                <a:hlinkClick r:id="rId3" action="ppaction://hlinksldjump"/>
              </a:rPr>
              <a:t>2.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3" action="ppaction://hlinksldjump"/>
              </a:rPr>
              <a:t>Текст письма.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spcBef>
                <a:spcPct val="50000"/>
              </a:spcBef>
            </a:pPr>
            <a:r>
              <a:rPr lang="ru-RU" sz="2800" b="1" i="1" dirty="0" smtClean="0">
                <a:solidFill>
                  <a:srgbClr val="008000"/>
                </a:solidFill>
                <a:hlinkClick r:id="rId4" action="ppaction://hlinksldjump"/>
              </a:rPr>
              <a:t>3.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Заключительные</a:t>
            </a:r>
          </a:p>
          <a:p>
            <a:pPr marL="514350" indent="-514350">
              <a:lnSpc>
                <a:spcPct val="110000"/>
              </a:lnSpc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   формулы </a:t>
            </a:r>
          </a:p>
          <a:p>
            <a:pPr marL="514350" indent="-514350">
              <a:lnSpc>
                <a:spcPct val="110000"/>
              </a:lnSpc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   вежливости.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4. Подпись отправителя.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hlinkClick r:id="rId5" action="ppaction://hlinksldjump"/>
              </a:rPr>
              <a:t>5. Дата.</a:t>
            </a:r>
            <a:endParaRPr lang="ru-RU" sz="2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spcBef>
                <a:spcPct val="50000"/>
              </a:spcBef>
            </a:pP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8674" name="Picture 2" descr="http://900igr.net/datai/literatura/Epistoljarnyj-zhanr/0003-004-Episto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57166"/>
            <a:ext cx="510347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chemeClr val="tx2"/>
                </a:solidFill>
              </a:rPr>
              <a:t>Перед вами письма А. С. Пушкина к жене.</a:t>
            </a:r>
            <a:br>
              <a:rPr lang="ru-RU" sz="2800" b="0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-Какие обращения использует поэт? Запишите.</a:t>
            </a:r>
            <a:endParaRPr lang="ru-RU" sz="2800" b="0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857752" cy="5500702"/>
          </a:xfrm>
        </p:spPr>
        <p:txBody>
          <a:bodyPr>
            <a:normAutofit fontScale="47500" lnSpcReduction="20000"/>
          </a:bodyPr>
          <a:lstStyle/>
          <a:p>
            <a:r>
              <a:rPr lang="ru-RU" sz="3300" i="1" dirty="0" smtClean="0"/>
              <a:t>Болдино. 9 сентября 1830 год.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       «Моя дорогая, моя милая Наталья Николаевна, я у ваших ног, чтобы поблагодарить вас и просить прощения за причиненное вам беспокойство.</a:t>
            </a:r>
          </a:p>
          <a:p>
            <a:pPr>
              <a:buNone/>
            </a:pPr>
            <a:r>
              <a:rPr lang="ru-RU" sz="3300" dirty="0" smtClean="0"/>
              <a:t>        Ваше письмо прелестно, оно вполне меня успокоило. Мое пребывание здесь затянулось вследствие одного совершенно непредвиденного обстоятельства...»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i="1" dirty="0" smtClean="0"/>
              <a:t>Болдино. 11 октября 1833 год.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       «Мой ангел, одно слово: съезди к Плетневу и попроси его, чтоб он к моему приезду велел переписать из Собрания законов (годов 1774 и 1775) все указы, относящиеся к Пугачеву. Не забудь...»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i="1" dirty="0" smtClean="0"/>
              <a:t>Петербург. 28 апреля 1834 год.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       «Ну, женка! Насилу дождались мы от тебя письма. По моему расчету ты должна была приехать в Москву в великий четверг (так и вышло), и целые девять дней не было от тебя известия. Тетка перепугалась. ..Слава богу! Ты приехала, ты и Маша здоровы, Сашке лучше, вероятно, он совсем выздоровел.»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pic>
        <p:nvPicPr>
          <p:cNvPr id="5" name="Picture 2" descr="http://900igr.net/datai/literatura/Epistoljarnyj-zhanr/0003-004-Epist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4214810" cy="5429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1214422"/>
            <a:ext cx="371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Обращение - вещь тонкая, связанная с нашей общей культурой, воспитанием,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образованием, и характеризует оно не столько того, к кому мы обращаемся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(адресата), сколько нас самих. Разнообразие обращений к адресатам - показатель не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только нашей вежливости, но и богатства чувств и изобретательности.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 - </a:t>
            </a:r>
            <a:r>
              <a:rPr lang="ru-RU" b="1" dirty="0" smtClean="0">
                <a:solidFill>
                  <a:srgbClr val="C00000"/>
                </a:solidFill>
              </a:rPr>
              <a:t>Используя слова: уважаемый, дорогой, милый - составьте небольшие письма, записки.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Помните: </a:t>
            </a:r>
            <a:r>
              <a:rPr lang="ru-RU" b="1" dirty="0" smtClean="0">
                <a:solidFill>
                  <a:srgbClr val="0B0B93"/>
                </a:solidFill>
              </a:rPr>
              <a:t>После обращения ставится восклицательный знак или точка. Если письмо за границу -  запятая или двоеточие).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www.oldmikk.ru/img/let/sofa/programm/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85728"/>
            <a:ext cx="857256" cy="80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 письма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740016"/>
                </a:solidFill>
                <a:latin typeface="Century Schoolbook" pitchFamily="18" charset="0"/>
              </a:rPr>
              <a:t>«Нельзя писать в пустоту. Работая, надо представлять себе того милого человека, которому ты рассказываешь все лучшее, что накопилось у тебя на душе и на сердце. Тогда придут сильные и свежие слова».                      К.Г.Паустовский </a:t>
            </a:r>
          </a:p>
          <a:p>
            <a:endParaRPr lang="ru-RU" dirty="0"/>
          </a:p>
        </p:txBody>
      </p:sp>
      <p:pic>
        <p:nvPicPr>
          <p:cNvPr id="5" name="Picture 2" descr="http://900igr.net/datai/literatura/Epistoljarnyj-zhanr/0003-004-Epist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523830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1643050"/>
            <a:ext cx="37862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В чём смысл слов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К. Г. Паустовского?  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Создавая текст письма, помните, </a:t>
            </a:r>
            <a:r>
              <a:rPr lang="ru-RU" sz="2000" b="1" dirty="0" smtClean="0">
                <a:solidFill>
                  <a:srgbClr val="0000FF"/>
                </a:solidFill>
              </a:rPr>
              <a:t>что он, как и всё письмо в целом, должен быть оформлен аккуратным разборчивым почерком. Начало текста пишется с заглавной буквы.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Логически законченные части письма необходимо оформлять в абзацы. Соблюдать расстояние между строчками и абзацами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7" name="Picture 2" descr="http://www.oldmikk.ru/img/let/sofa/programm/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85728"/>
            <a:ext cx="857256" cy="80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Помните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http://900igr.net/datai/literatura/Epistoljarnyj-zhanr/0003-004-Epist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827608" cy="4500594"/>
          </a:xfrm>
          <a:prstGeom prst="rect">
            <a:avLst/>
          </a:prstGeom>
          <a:noFill/>
        </p:spPr>
      </p:pic>
      <p:sp>
        <p:nvSpPr>
          <p:cNvPr id="6" name="Прямоугольник 7"/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1571611"/>
            <a:ext cx="5000628" cy="53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hlink"/>
                </a:solidFill>
              </a:rPr>
              <a:t>заключительную формулу вежливости</a:t>
            </a:r>
            <a:r>
              <a:rPr lang="ru-RU" sz="2400" b="1" dirty="0" smtClean="0">
                <a:solidFill>
                  <a:srgbClr val="0B0B93"/>
                </a:solidFill>
              </a:rPr>
              <a:t> и подпись лучше написать справа, внизу.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folHlink"/>
                </a:solidFill>
              </a:rPr>
              <a:t>Закончи письмо пожеланием здоровья, успехов или выражениями: «До скорой встречи», «Всего доброго» и т.д.</a:t>
            </a:r>
            <a:endParaRPr lang="ru-RU" sz="2400" b="1" dirty="0" smtClean="0">
              <a:solidFill>
                <a:srgbClr val="0B0B93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hlink"/>
                </a:solidFill>
              </a:rPr>
              <a:t>Заключительная формула вежливости</a:t>
            </a:r>
            <a:r>
              <a:rPr lang="ru-RU" sz="2400" b="1" dirty="0" smtClean="0">
                <a:solidFill>
                  <a:srgbClr val="0B0B93"/>
                </a:solidFill>
              </a:rPr>
              <a:t> (так же, как и обращение) зависит от того, в каких отношениях вы находитесь с адресатом .</a:t>
            </a:r>
          </a:p>
          <a:p>
            <a:endParaRPr lang="ru-RU" sz="2400" b="1" dirty="0">
              <a:solidFill>
                <a:srgbClr val="0B0B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57161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000" b="1" dirty="0">
              <a:solidFill>
                <a:srgbClr val="0B0B93"/>
              </a:solidFill>
            </a:endParaRPr>
          </a:p>
        </p:txBody>
      </p:sp>
      <p:pic>
        <p:nvPicPr>
          <p:cNvPr id="8" name="Picture 2" descr="http://www.oldmikk.ru/img/let/sofa/programm/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85728"/>
            <a:ext cx="857256" cy="80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сведению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Дату </a:t>
            </a:r>
            <a:r>
              <a:rPr lang="ru-RU" b="1" dirty="0" smtClean="0">
                <a:solidFill>
                  <a:srgbClr val="0B0B93"/>
                </a:solidFill>
              </a:rPr>
              <a:t>не следует обозначать цифрами (10.11.2005). Дело в том, что в США первая цифра обозначает месяц, а в Англии первая цифра обозначает число. Следует написать 10 ноября 2005 г.</a:t>
            </a:r>
          </a:p>
          <a:p>
            <a:endParaRPr lang="ru-RU" dirty="0"/>
          </a:p>
        </p:txBody>
      </p:sp>
      <p:pic>
        <p:nvPicPr>
          <p:cNvPr id="5" name="Picture 2" descr="http://900igr.net/datai/literatura/Epistoljarnyj-zhanr/0003-004-Epist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888364" cy="4572032"/>
          </a:xfrm>
          <a:prstGeom prst="rect">
            <a:avLst/>
          </a:prstGeom>
          <a:noFill/>
        </p:spPr>
      </p:pic>
      <p:pic>
        <p:nvPicPr>
          <p:cNvPr id="6" name="Picture 2" descr="http://www.oldmikk.ru/img/let/sofa/programm/16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85728"/>
            <a:ext cx="857256" cy="800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edia.stb.ua/uploads/public/20110805/1312529147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21429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Лингвистические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особенности письма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В письме используется особый вид монолога - диалогический, то есть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рассчитанный только на двоих: адресата и адресанта. Повествование ведется в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одном лице с преобладанием прямой речи. Обращение к конкретному адресату и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наличие местоимений второго лица. Обязательны также элементы рамочной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структуры (приветствие, обращение к адресату, прощание, подпись адресанта, дата).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Часто бывает необходимо поблагодарить адресата за что - либо: за поздравление,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подарок, помощь. В русском речевом этикете существует ряд формул благодарности: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Вам (тебе), Большое (огромное) спасибо; Благодарю Вас (тебя), я хочу поблагодарить Вас (тебя); Мне хочется выразить Вам (тебе) свою благодарность (признательность); Позвольте Вас поблагодарить.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07207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4775" algn="l"/>
              </a:tabLst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3. Письмо обладает характером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исповедальности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. Это особый вид исповеди - это исповедь перед</a:t>
            </a:r>
            <a:r>
              <a:rPr kumimoji="0" lang="ru-RU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своим Я. Личные письма не предназначены для чтения другими людьми, кроме адресата.</a:t>
            </a:r>
            <a:r>
              <a:rPr kumimoji="0" lang="ru-RU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Они рассчитаны на понимание и сопереживание, поэтому предполагают определенную искренность,</a:t>
            </a:r>
            <a:r>
              <a:rPr kumimoji="0" lang="ru-RU" b="1" i="0" u="none" strike="noStrike" normalizeH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некоторую недоговоренность.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6286520"/>
            <a:ext cx="268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http://www.russian.xinhuanet.com/russian/2009-03/24/xin_7563833d0d4241449e627dca4dcaf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21494" cy="6858000"/>
          </a:xfrm>
          <a:prstGeom prst="rect">
            <a:avLst/>
          </a:prstGeom>
          <a:noFill/>
        </p:spPr>
      </p:pic>
      <p:pic>
        <p:nvPicPr>
          <p:cNvPr id="33796" name="Picture 4" descr="http://img-fotki.yandex.ru/get/4409/28101686.1d1/0_5d2da_b9810947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928802"/>
            <a:ext cx="3786214" cy="4705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78645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Есенин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«Письмо матери»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800" name="Picture 8" descr="http://slovo-misl.ru/images/stories/essays/n-gumilev/akhmatov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000240"/>
            <a:ext cx="3663440" cy="46434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571501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Ахматова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«Ты письмо моё, милый, не комкай»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Sergey-Esenin-chitaet-A-Zlischev-Pis_mo-materi(muzofon.com)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2143116"/>
            <a:ext cx="304800" cy="304800"/>
          </a:xfrm>
          <a:prstGeom prst="rect">
            <a:avLst/>
          </a:prstGeom>
        </p:spPr>
      </p:pic>
      <p:pic>
        <p:nvPicPr>
          <p:cNvPr id="12" name="Anna-Ahmatova-Ty-pis_mo-moe-milyy-ne-komkay(muzofon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214942" y="2143116"/>
            <a:ext cx="304800" cy="30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5786" y="214290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Послушайте письма, написанные нашими поэтами – классиками. Найдите в этих стихах признаки писем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72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68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Documents and Settings\doom\Рабочий стол\Эпистолярный жанр\картинки и текст\aa60cb383f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53113" cy="6286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318570"/>
            <a:ext cx="9144000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Несмотря на достижения технического прогресса, эпистолярный жанр имеет право на существование. Письмо – это не просто бездушный носитель информации, оно может много рассказать о своём авторе: его настроении, характере. Получать письма в конверте – большое удовольствие. Но этому искусству нужно учиться. Не развита устная речь – не воспользуешься письменной.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14290"/>
            <a:ext cx="450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Заключение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creenshots.en.softonic.com/en/scrn/78000/78619/3_St-Valentine_Day_Wallpape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5" y="428604"/>
            <a:ext cx="9133585" cy="5715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21455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786050" y="1071546"/>
            <a:ext cx="40719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О, где ты, стиль эпистолярный? 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  <a:latin typeface="Monotype Corsiva" pitchFamily="66" charset="0"/>
              </a:rPr>
              <a:t>   	</a:t>
            </a:r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     </a:t>
            </a:r>
            <a:r>
              <a:rPr lang="en-US" sz="4400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</a:t>
            </a:r>
            <a:r>
              <a:rPr lang="ru-RU" sz="4400" dirty="0" smtClean="0">
                <a:solidFill>
                  <a:srgbClr val="0000FF"/>
                </a:solidFill>
                <a:latin typeface="Monotype Corsiva" pitchFamily="66" charset="0"/>
              </a:rPr>
              <a:t>Где вы, альбомы, дневники?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Картинка 63 из 130034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785794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07194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</a:rPr>
              <a:t>Напишите письмо незнакомому другу и расскажите ему о своем родном селе </a:t>
            </a:r>
            <a:r>
              <a:rPr lang="ru-RU" sz="4000" b="1" i="1" dirty="0" err="1" smtClean="0">
                <a:solidFill>
                  <a:srgbClr val="0000FF"/>
                </a:solidFill>
              </a:rPr>
              <a:t>Андреево-Мелентьево</a:t>
            </a:r>
            <a:r>
              <a:rPr lang="ru-RU" sz="4000" b="1" i="1" dirty="0" smtClean="0">
                <a:solidFill>
                  <a:srgbClr val="0000FF"/>
                </a:solidFill>
              </a:rPr>
              <a:t>.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static.freepik.com/fotos-gratis/old-papel-com-pena_4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5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928670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Рефлексия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786058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Закончите предложения: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-Сегодня на уроке я узнал (а) …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-Меня удивило…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429132"/>
            <a:ext cx="8501122" cy="2000264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4429132"/>
            <a:ext cx="8501122" cy="20002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-Кто автор этих слов?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-К кому они обращены, кому адресованы?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-Как называется этот жанр?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-А не припомните ли вы еще произведения этого жанра у А.С.Пушкина? </a:t>
            </a:r>
            <a:endParaRPr lang="ru-RU" sz="2400" dirty="0"/>
          </a:p>
        </p:txBody>
      </p:sp>
      <p:pic>
        <p:nvPicPr>
          <p:cNvPr id="16386" name="Picture 2" descr="http://900igr.net/datai/literatura/Epistoljarnyj-zhanr/0001-002-Tvorcheskaja-mastersk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00858" cy="44576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1071546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Друзья мои, прекрасен наш союз!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Он, как душа, неразделим и вечен  -Неколебим, свободен и беспечен, Срастался он под сенью дружных муз.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_4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gos.orkestr_kinematografii_sssr_-_pisma_bolshoe_kosmicheskoe_puteshestvi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63038" y="6777038"/>
            <a:ext cx="809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14282" y="923925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CFFCC"/>
              </a:solidFill>
              <a:latin typeface="Arial" charset="0"/>
            </a:endParaRPr>
          </a:p>
          <a:p>
            <a:r>
              <a:rPr lang="ru-RU" sz="2400" b="1" dirty="0" smtClean="0">
                <a:solidFill>
                  <a:srgbClr val="CCFFCC"/>
                </a:solidFill>
                <a:latin typeface="Arial" charset="0"/>
              </a:rPr>
              <a:t> Предмет нашего разговора – письмо как эпистолярный жанр. </a:t>
            </a:r>
            <a:endParaRPr lang="ru-RU" sz="2400" b="1" dirty="0">
              <a:solidFill>
                <a:srgbClr val="CCFFCC"/>
              </a:solidFill>
              <a:latin typeface="Arial" charset="0"/>
            </a:endParaRPr>
          </a:p>
          <a:p>
            <a:pPr algn="ctr"/>
            <a:endParaRPr lang="ru-RU" sz="2400" dirty="0">
              <a:solidFill>
                <a:srgbClr val="CCFFCC"/>
              </a:solidFill>
              <a:latin typeface="Arial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поговорим о строении традиционного (бумажного) письма, его особенностях, о ставшем таким далеким и забытым жанре, как эпистолярный. Обратимся к словарю.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rgbClr val="CCFFCC"/>
              </a:solidFill>
              <a:latin typeface="Arial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Итак, тема нашего урока: 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«Письмо как эпистолярный жанр».</a:t>
            </a:r>
          </a:p>
          <a:p>
            <a:pPr algn="ctr"/>
            <a:endParaRPr lang="ru-RU" sz="1200" dirty="0" smtClean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2428875" y="0"/>
            <a:ext cx="385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76" name="WordArt 5"/>
          <p:cNvSpPr>
            <a:spLocks noChangeArrowheads="1" noChangeShapeType="1" noTextEdit="1"/>
          </p:cNvSpPr>
          <p:nvPr/>
        </p:nvSpPr>
        <p:spPr bwMode="auto">
          <a:xfrm>
            <a:off x="3132138" y="4048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Вступление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42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  <p:bldLst>
      <p:bldP spid="7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_4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gos.orkestr_kinematografii_sssr_-_pisma_bolshoe_kosmicheskoe_puteshestvi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63038" y="6777038"/>
            <a:ext cx="809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14282" y="923925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CFFCC"/>
              </a:solidFill>
              <a:latin typeface="Arial" charset="0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Имеет ли право эпистолярный жанр на своё существование?</a:t>
            </a:r>
          </a:p>
          <a:p>
            <a:pPr algn="ctr"/>
            <a:endParaRPr lang="ru-RU" sz="1200" dirty="0" smtClean="0">
              <a:solidFill>
                <a:srgbClr val="CCFFCC"/>
              </a:solidFill>
              <a:latin typeface="Arial" charset="0"/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2428875" y="0"/>
            <a:ext cx="385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176" name="WordArt 5"/>
          <p:cNvSpPr>
            <a:spLocks noChangeArrowheads="1" noChangeShapeType="1" noTextEdit="1"/>
          </p:cNvSpPr>
          <p:nvPr/>
        </p:nvSpPr>
        <p:spPr bwMode="auto">
          <a:xfrm>
            <a:off x="3132138" y="4048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Проблема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21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  <p:bldLst>
      <p:bldP spid="7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int4.me/uploads/posts/2012-12/thumbs/1356155085_0b23fdafed8e353975cb21c103f10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Письмо относится к эпистолярному жанру. В переводе с латинского, «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эпистола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» - письмо, писание, послание. </a:t>
            </a:r>
          </a:p>
          <a:p>
            <a:pPr algn="ctr"/>
            <a:endParaRPr lang="ru-RU" b="1" dirty="0" smtClean="0">
              <a:solidFill>
                <a:srgbClr val="CCFFCC"/>
              </a:solidFill>
              <a:latin typeface="Arial" charset="0"/>
            </a:endParaRP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 словаре В.И. Даля письмо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определяется как «грамотка, уведомленье, сообщение на бумаге, лист, письменная речь, беседа, посылаемая от одного лица к другому». 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 словаре С.И. Ожегова письмо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определяется как «написанный текст, для сообщения чего-нибудь кому-нибудь». 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Адресат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Тот, кто пишет письмо.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Адресант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Тот, кому предназначено письмо.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справки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6_63916900_p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is?SOwUBieeWmkhuRdnROPlLXtmK8nnno7aP1CjQVQ_A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18573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2492374"/>
            <a:ext cx="93964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Эпистолярная литература  - переписка, изначально задуманная или позднее осмысленная как художественная или публицистическая проза, предполагающая широкий круг читателей. </a:t>
            </a:r>
          </a:p>
          <a:p>
            <a:pPr algn="ctr"/>
            <a:r>
              <a:rPr lang="ru-RU" sz="3600" dirty="0" smtClean="0">
                <a:solidFill>
                  <a:srgbClr val="740016"/>
                </a:solidFill>
              </a:rPr>
              <a:t>Древнейший жанр эпистолярной литературы - послание</a:t>
            </a:r>
            <a:endParaRPr lang="ru-RU" sz="36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928926" y="642919"/>
            <a:ext cx="6215074" cy="113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История письма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71319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-357222" y="-785842"/>
            <a:ext cx="10287001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6FF33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FF33"/>
                </a:solidFill>
                <a:latin typeface="Times New Roman" pitchFamily="18" charset="0"/>
              </a:rPr>
              <a:t>Послание</a:t>
            </a:r>
            <a:r>
              <a:rPr lang="ru-RU" sz="2400" b="1" dirty="0" smtClean="0">
                <a:solidFill>
                  <a:srgbClr val="740016"/>
                </a:solidFill>
              </a:rPr>
              <a:t> </a:t>
            </a:r>
            <a:r>
              <a:rPr lang="ru-RU" sz="2400" b="1" dirty="0" smtClean="0">
                <a:solidFill>
                  <a:srgbClr val="22B445"/>
                </a:solidFill>
              </a:rPr>
              <a:t>- </a:t>
            </a:r>
            <a:r>
              <a:rPr lang="ru-RU" sz="2400" b="1" dirty="0" smtClean="0">
                <a:solidFill>
                  <a:srgbClr val="00CC00"/>
                </a:solidFill>
              </a:rPr>
              <a:t>большое стихотворение, в котором поэт, как бы беседуя с адресатом, высказывает свои суждения по какому-либо важному вопросу.</a:t>
            </a:r>
            <a:endParaRPr lang="ru-RU" sz="2400" b="1" dirty="0">
              <a:solidFill>
                <a:srgbClr val="00CC00"/>
              </a:solidFill>
              <a:latin typeface="Times New Roman" pitchFamily="18" charset="0"/>
            </a:endParaRPr>
          </a:p>
          <a:p>
            <a:pPr algn="ctr"/>
            <a:endParaRPr lang="ru-RU" sz="1200" b="1" dirty="0">
              <a:solidFill>
                <a:srgbClr val="66FF33"/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42844" y="1857364"/>
            <a:ext cx="2449513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Античная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литература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2643174" y="1571612"/>
            <a:ext cx="3016256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Древнерусская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литература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85720" y="5143512"/>
            <a:ext cx="2339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C46"/>
                </a:solidFill>
                <a:latin typeface="Times New Roman" pitchFamily="18" charset="0"/>
              </a:rPr>
              <a:t>«Послание к </a:t>
            </a:r>
            <a:r>
              <a:rPr lang="ru-RU" sz="2400" i="1" dirty="0" err="1" smtClean="0">
                <a:solidFill>
                  <a:srgbClr val="FFFC46"/>
                </a:solidFill>
                <a:latin typeface="Times New Roman" pitchFamily="18" charset="0"/>
              </a:rPr>
              <a:t>Пизонам</a:t>
            </a:r>
            <a:r>
              <a:rPr lang="ru-RU" sz="2400" i="1" dirty="0" smtClean="0">
                <a:solidFill>
                  <a:srgbClr val="FFFC46"/>
                </a:solidFill>
                <a:latin typeface="Times New Roman" pitchFamily="18" charset="0"/>
              </a:rPr>
              <a:t>» Горация</a:t>
            </a:r>
            <a:endParaRPr lang="ru-RU" sz="2400" i="1" dirty="0">
              <a:solidFill>
                <a:srgbClr val="FFFC46"/>
              </a:solidFill>
              <a:latin typeface="Times New Roman" pitchFamily="18" charset="0"/>
            </a:endParaRP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5981700" y="1844675"/>
            <a:ext cx="3162300" cy="65563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Литература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XVIII-XIX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века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786446" y="3811012"/>
            <a:ext cx="356238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послания В. Жуковского к </a:t>
            </a:r>
            <a:r>
              <a:rPr lang="ru-RU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Филалету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И. Батюшкову, П. Вяземскому;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 М. Карамзина, И. Дмитриева, К. Батюшкова, А. Фета и др.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3500438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Послание – древнейший жанр монологической поэзии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071810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Послание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эпистолярно-публицистический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жанр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454967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Послания царя Ивана Грозного в Кирилло-Белозерский монастырь, «Послание к некоему другу» монаха Антония Подольского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314324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Послание – лирический жанр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2" grpId="0"/>
      <p:bldP spid="13325" grpId="0"/>
      <p:bldP spid="1332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6_63916900_p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is?SOwUBieeWmkhuRdnROPlLXtmK8nnno7aP1CjQVQ_A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18573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2492375"/>
            <a:ext cx="93964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</a:rPr>
              <a:t>XVII-XVIII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вв. форма эпистолярной литературы используется как способ придания непосредственности интеллектуальному общению. (“Письма провинциала” Б. Паскаля, переписка Вольтера, “Письма к сыну” Ф. Честерфилда). Известны очерково-документальные “Письма русского путешественника” Н.М. Карамзина и письма из Франции Д.И. Фонвизина П.И. Панину. Опыт и форма эпистолярной литературы использованы в художественной повести “Бедные люди” </a:t>
            </a: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Ф.М. Достоевского.</a:t>
            </a: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928926" y="642919"/>
            <a:ext cx="6215074" cy="113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История письма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102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1090</Words>
  <Application>Microsoft Office PowerPoint</Application>
  <PresentationFormat>Экран (4:3)</PresentationFormat>
  <Paragraphs>116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справки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Рамочная структура традиционного (бумажного) письма</vt:lpstr>
      <vt:lpstr>Перед вами письма А. С. Пушкина к жене. -Какие обращения использует поэт? Запишите.</vt:lpstr>
      <vt:lpstr>Текст письма</vt:lpstr>
      <vt:lpstr>Помните</vt:lpstr>
      <vt:lpstr>К сведению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Rakitini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Учительская</cp:lastModifiedBy>
  <cp:revision>70</cp:revision>
  <dcterms:created xsi:type="dcterms:W3CDTF">2013-03-16T20:21:41Z</dcterms:created>
  <dcterms:modified xsi:type="dcterms:W3CDTF">2013-03-18T11:26:12Z</dcterms:modified>
</cp:coreProperties>
</file>