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72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7" autoAdjust="0"/>
  </p:normalViewPr>
  <p:slideViewPr>
    <p:cSldViewPr>
      <p:cViewPr varScale="1">
        <p:scale>
          <a:sx n="85" d="100"/>
          <a:sy n="85" d="100"/>
        </p:scale>
        <p:origin x="-72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160F-0A4A-4018-B0B4-A419FB5BDBCB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0972C26-CEAE-4059-B7AA-285EDECD3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160F-0A4A-4018-B0B4-A419FB5BDBCB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2C26-CEAE-4059-B7AA-285EDECD3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160F-0A4A-4018-B0B4-A419FB5BDBCB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2C26-CEAE-4059-B7AA-285EDECD3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160F-0A4A-4018-B0B4-A419FB5BDBCB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0972C26-CEAE-4059-B7AA-285EDECD3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160F-0A4A-4018-B0B4-A419FB5BDBCB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2C26-CEAE-4059-B7AA-285EDECD30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160F-0A4A-4018-B0B4-A419FB5BDBCB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2C26-CEAE-4059-B7AA-285EDECD3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160F-0A4A-4018-B0B4-A419FB5BDBCB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0972C26-CEAE-4059-B7AA-285EDECD30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160F-0A4A-4018-B0B4-A419FB5BDBCB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2C26-CEAE-4059-B7AA-285EDECD3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160F-0A4A-4018-B0B4-A419FB5BDBCB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2C26-CEAE-4059-B7AA-285EDECD3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160F-0A4A-4018-B0B4-A419FB5BDBCB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2C26-CEAE-4059-B7AA-285EDECD3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160F-0A4A-4018-B0B4-A419FB5BDBCB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2C26-CEAE-4059-B7AA-285EDECD30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433160F-0A4A-4018-B0B4-A419FB5BDBCB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0972C26-CEAE-4059-B7AA-285EDECD30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18" Type="http://schemas.openxmlformats.org/officeDocument/2006/relationships/slide" Target="slide17.xml"/><Relationship Id="rId3" Type="http://schemas.openxmlformats.org/officeDocument/2006/relationships/slide" Target="slide2.xml"/><Relationship Id="rId7" Type="http://schemas.openxmlformats.org/officeDocument/2006/relationships/slide" Target="slide6.xml"/><Relationship Id="rId12" Type="http://schemas.openxmlformats.org/officeDocument/2006/relationships/slide" Target="slide11.xml"/><Relationship Id="rId17" Type="http://schemas.openxmlformats.org/officeDocument/2006/relationships/slide" Target="slide16.xml"/><Relationship Id="rId2" Type="http://schemas.openxmlformats.org/officeDocument/2006/relationships/image" Target="../media/image3.jpeg"/><Relationship Id="rId16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11" Type="http://schemas.openxmlformats.org/officeDocument/2006/relationships/slide" Target="slide10.xml"/><Relationship Id="rId5" Type="http://schemas.openxmlformats.org/officeDocument/2006/relationships/slide" Target="slide5.xml"/><Relationship Id="rId15" Type="http://schemas.openxmlformats.org/officeDocument/2006/relationships/slide" Target="slide14.xml"/><Relationship Id="rId10" Type="http://schemas.openxmlformats.org/officeDocument/2006/relationships/slide" Target="slide9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6 тур «Блиц-опрос»</a:t>
            </a:r>
            <a:r>
              <a:rPr lang="ru-RU" b="1" dirty="0" smtClean="0">
                <a:solidFill>
                  <a:schemeClr val="accent2"/>
                </a:solidFill>
              </a:rPr>
              <a:t/>
            </a:r>
            <a:br>
              <a:rPr lang="ru-RU" b="1" dirty="0" smtClean="0">
                <a:solidFill>
                  <a:schemeClr val="accent2"/>
                </a:solidFill>
              </a:rPr>
            </a:br>
            <a:r>
              <a:rPr lang="tt-RU" b="1" dirty="0" smtClean="0">
                <a:solidFill>
                  <a:srgbClr val="0919B3"/>
                </a:solidFill>
                <a:latin typeface="Times New Roman" pitchFamily="18" charset="0"/>
                <a:cs typeface="Times New Roman" pitchFamily="18" charset="0"/>
              </a:rPr>
              <a:t>Изобразительно-выразительные </a:t>
            </a:r>
            <a:br>
              <a:rPr lang="tt-RU" b="1" dirty="0" smtClean="0">
                <a:solidFill>
                  <a:srgbClr val="0919B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b="1" dirty="0" smtClean="0">
                <a:solidFill>
                  <a:srgbClr val="0919B3"/>
                </a:solidFill>
                <a:latin typeface="Times New Roman" pitchFamily="18" charset="0"/>
                <a:cs typeface="Times New Roman" pitchFamily="18" charset="0"/>
              </a:rPr>
              <a:t>средства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857364"/>
          <a:ext cx="8186766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14566"/>
              </a:tblGrid>
              <a:tr h="931556">
                <a:tc>
                  <a:txBody>
                    <a:bodyPr/>
                    <a:lstStyle/>
                    <a:p>
                      <a:pPr algn="ctr"/>
                      <a:r>
                        <a:rPr lang="ru-RU" sz="7200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3" action="ppaction://hlinksldjump"/>
                        </a:rPr>
                        <a:t>1</a:t>
                      </a:r>
                      <a:endParaRPr lang="ru-RU" sz="7200" u="sng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200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4" action="ppaction://hlinksldjump"/>
                        </a:rPr>
                        <a:t>1</a:t>
                      </a:r>
                      <a:endParaRPr lang="ru-RU" sz="7200" u="sng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200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5" action="ppaction://hlinksldjump"/>
                        </a:rPr>
                        <a:t>1</a:t>
                      </a:r>
                      <a:endParaRPr lang="ru-RU" sz="7200" u="sng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200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6" action="ppaction://hlinksldjump"/>
                        </a:rPr>
                        <a:t>1</a:t>
                      </a:r>
                      <a:endParaRPr lang="ru-RU" sz="7200" u="sng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72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7" action="ppaction://hlinksldjump"/>
                        </a:rPr>
                        <a:t>2</a:t>
                      </a:r>
                      <a:endParaRPr lang="ru-RU" sz="7200" b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8" action="ppaction://hlinksldjump"/>
                        </a:rPr>
                        <a:t>2</a:t>
                      </a:r>
                      <a:endParaRPr lang="ru-RU" sz="7200" b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9" action="ppaction://hlinksldjump"/>
                        </a:rPr>
                        <a:t>2</a:t>
                      </a:r>
                      <a:endParaRPr lang="ru-RU" sz="7200" b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10" action="ppaction://hlinksldjump"/>
                        </a:rPr>
                        <a:t>2</a:t>
                      </a:r>
                      <a:endParaRPr lang="ru-RU" sz="7200" b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72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11" action="ppaction://hlinksldjump"/>
                        </a:rPr>
                        <a:t>3</a:t>
                      </a:r>
                      <a:endParaRPr lang="ru-RU" sz="7200" b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12" action="ppaction://hlinksldjump"/>
                        </a:rPr>
                        <a:t>3</a:t>
                      </a:r>
                      <a:endParaRPr lang="ru-RU" sz="7200" b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13" action="ppaction://hlinksldjump"/>
                        </a:rPr>
                        <a:t>3</a:t>
                      </a:r>
                      <a:endParaRPr lang="ru-RU" sz="7200" b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14" action="ppaction://hlinksldjump"/>
                        </a:rPr>
                        <a:t>3</a:t>
                      </a:r>
                      <a:endParaRPr lang="ru-RU" sz="7200" b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72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15" action="ppaction://hlinksldjump"/>
                        </a:rPr>
                        <a:t>4</a:t>
                      </a:r>
                      <a:endParaRPr lang="ru-RU" sz="7200" b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16" action="ppaction://hlinksldjump"/>
                        </a:rPr>
                        <a:t>4</a:t>
                      </a:r>
                      <a:endParaRPr lang="ru-RU" sz="7200" b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17" action="ppaction://hlinksldjump"/>
                        </a:rPr>
                        <a:t>4</a:t>
                      </a:r>
                      <a:endParaRPr lang="ru-RU" sz="7200" b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18" action="ppaction://hlinksldjump"/>
                        </a:rPr>
                        <a:t>4</a:t>
                      </a:r>
                      <a:endParaRPr lang="ru-RU" sz="7200" b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sz="4800" b="1" dirty="0" smtClean="0">
              <a:solidFill>
                <a:srgbClr val="002060"/>
              </a:solidFill>
            </a:endParaRPr>
          </a:p>
          <a:p>
            <a:r>
              <a:rPr lang="ru-RU" sz="4800" b="1" i="1" dirty="0" smtClean="0">
                <a:solidFill>
                  <a:srgbClr val="00B0F0"/>
                </a:solidFill>
              </a:rPr>
              <a:t>Оставь свой край </a:t>
            </a:r>
            <a:r>
              <a:rPr lang="ru-RU" sz="4800" b="1" dirty="0" smtClean="0">
                <a:solidFill>
                  <a:srgbClr val="002060"/>
                </a:solidFill>
              </a:rPr>
              <a:t>глухой и грешный, </a:t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i="1" dirty="0" smtClean="0">
                <a:solidFill>
                  <a:srgbClr val="00B0F0"/>
                </a:solidFill>
              </a:rPr>
              <a:t>Оставь Россию навсегда.</a:t>
            </a:r>
          </a:p>
          <a:p>
            <a:endParaRPr lang="ru-RU" sz="4800" b="1" dirty="0" smtClean="0">
              <a:solidFill>
                <a:srgbClr val="002060"/>
              </a:solidFill>
            </a:endParaRPr>
          </a:p>
          <a:p>
            <a:pPr algn="r"/>
            <a:r>
              <a:rPr lang="ru-RU" sz="4800" b="1" dirty="0" smtClean="0">
                <a:solidFill>
                  <a:srgbClr val="FF0000"/>
                </a:solidFill>
              </a:rPr>
              <a:t>Анафора</a:t>
            </a:r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19" descr="22ecdb766c09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68" y="142852"/>
            <a:ext cx="1787525" cy="1458913"/>
          </a:xfrm>
          <a:prstGeom prst="rect">
            <a:avLst/>
          </a:prstGeom>
          <a:effectLst>
            <a:outerShdw dist="63500" dir="2700000" algn="tl" rotWithShape="0">
              <a:srgbClr val="000000">
                <a:alpha val="39999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На лице его </a:t>
            </a:r>
            <a:r>
              <a:rPr lang="ru-RU" sz="4800" b="1" i="1" dirty="0" smtClean="0">
                <a:solidFill>
                  <a:srgbClr val="00B0F0"/>
                </a:solidFill>
              </a:rPr>
              <a:t>светились, горели, сияли </a:t>
            </a:r>
            <a:r>
              <a:rPr lang="ru-RU" sz="4800" b="1" dirty="0" smtClean="0">
                <a:solidFill>
                  <a:srgbClr val="002060"/>
                </a:solidFill>
              </a:rPr>
              <a:t>огромные </a:t>
            </a:r>
            <a:r>
              <a:rPr lang="ru-RU" sz="4800" b="1" dirty="0" err="1" smtClean="0">
                <a:solidFill>
                  <a:srgbClr val="002060"/>
                </a:solidFill>
              </a:rPr>
              <a:t>голубые</a:t>
            </a:r>
            <a:r>
              <a:rPr lang="ru-RU" sz="4800" b="1" dirty="0" smtClean="0">
                <a:solidFill>
                  <a:srgbClr val="002060"/>
                </a:solidFill>
              </a:rPr>
              <a:t> глаза.</a:t>
            </a:r>
          </a:p>
          <a:p>
            <a:endParaRPr lang="ru-RU" sz="4800" b="1" dirty="0" smtClean="0">
              <a:solidFill>
                <a:srgbClr val="002060"/>
              </a:solidFill>
            </a:endParaRPr>
          </a:p>
          <a:p>
            <a:pPr algn="r"/>
            <a:r>
              <a:rPr lang="ru-RU" sz="4800" b="1" dirty="0" smtClean="0">
                <a:solidFill>
                  <a:srgbClr val="FF0000"/>
                </a:solidFill>
              </a:rPr>
              <a:t>Градация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19" descr="22ecdb766c09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68" y="142852"/>
            <a:ext cx="1787525" cy="1458913"/>
          </a:xfrm>
          <a:prstGeom prst="rect">
            <a:avLst/>
          </a:prstGeom>
          <a:effectLst>
            <a:outerShdw dist="63500" dir="2700000" algn="tl" rotWithShape="0">
              <a:srgbClr val="000000">
                <a:alpha val="39999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800" b="1" dirty="0" smtClean="0">
              <a:solidFill>
                <a:srgbClr val="002060"/>
              </a:solidFill>
            </a:endParaRPr>
          </a:p>
          <a:p>
            <a:r>
              <a:rPr lang="ru-RU" sz="4800" b="1" dirty="0" smtClean="0">
                <a:solidFill>
                  <a:srgbClr val="002060"/>
                </a:solidFill>
              </a:rPr>
              <a:t>Горит в саду костёр рябины красной...</a:t>
            </a:r>
          </a:p>
          <a:p>
            <a:endParaRPr lang="ru-RU" sz="4800" b="1" dirty="0" smtClean="0">
              <a:solidFill>
                <a:srgbClr val="002060"/>
              </a:solidFill>
            </a:endParaRPr>
          </a:p>
          <a:p>
            <a:pPr algn="r"/>
            <a:r>
              <a:rPr lang="ru-RU" sz="4800" b="1" dirty="0" smtClean="0">
                <a:solidFill>
                  <a:srgbClr val="FF0000"/>
                </a:solidFill>
              </a:rPr>
              <a:t>Метафора</a:t>
            </a:r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5" name="Содержимое 19" descr="22ecdb766c09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68" y="142852"/>
            <a:ext cx="1787525" cy="1458913"/>
          </a:xfrm>
          <a:prstGeom prst="rect">
            <a:avLst/>
          </a:prstGeom>
          <a:effectLst>
            <a:outerShdw dist="63500" dir="2700000" algn="tl" rotWithShape="0">
              <a:srgbClr val="000000">
                <a:alpha val="39999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800" b="1" dirty="0" smtClean="0">
              <a:solidFill>
                <a:srgbClr val="002060"/>
              </a:solidFill>
            </a:endParaRPr>
          </a:p>
          <a:p>
            <a:r>
              <a:rPr lang="ru-RU" sz="4800" b="1" dirty="0" smtClean="0">
                <a:solidFill>
                  <a:srgbClr val="002060"/>
                </a:solidFill>
              </a:rPr>
              <a:t>Не то на серебре – на золоте едал.</a:t>
            </a:r>
          </a:p>
          <a:p>
            <a:endParaRPr lang="ru-RU" sz="4800" b="1" dirty="0" smtClean="0">
              <a:solidFill>
                <a:srgbClr val="002060"/>
              </a:solidFill>
            </a:endParaRPr>
          </a:p>
          <a:p>
            <a:pPr algn="r"/>
            <a:r>
              <a:rPr lang="ru-RU" sz="4800" b="1" dirty="0" smtClean="0">
                <a:solidFill>
                  <a:srgbClr val="FF0000"/>
                </a:solidFill>
              </a:rPr>
              <a:t>Метонимия</a:t>
            </a:r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19" descr="22ecdb766c09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68" y="142852"/>
            <a:ext cx="1787525" cy="1458913"/>
          </a:xfrm>
          <a:prstGeom prst="rect">
            <a:avLst/>
          </a:prstGeom>
          <a:effectLst>
            <a:outerShdw dist="63500" dir="2700000" algn="tl" rotWithShape="0">
              <a:srgbClr val="000000">
                <a:alpha val="39999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800" b="1" dirty="0" smtClean="0">
              <a:solidFill>
                <a:srgbClr val="002060"/>
              </a:solidFill>
            </a:endParaRPr>
          </a:p>
          <a:p>
            <a:r>
              <a:rPr lang="ru-RU" sz="4800" b="1" dirty="0" smtClean="0">
                <a:solidFill>
                  <a:srgbClr val="002060"/>
                </a:solidFill>
              </a:rPr>
              <a:t>Я не забуду тебя. Никогда.</a:t>
            </a:r>
          </a:p>
          <a:p>
            <a:endParaRPr lang="ru-RU" sz="4800" b="1" dirty="0" smtClean="0">
              <a:solidFill>
                <a:srgbClr val="002060"/>
              </a:solidFill>
            </a:endParaRPr>
          </a:p>
          <a:p>
            <a:pPr algn="r"/>
            <a:r>
              <a:rPr lang="ru-RU" sz="4800" b="1" dirty="0" smtClean="0">
                <a:solidFill>
                  <a:srgbClr val="FF0000"/>
                </a:solidFill>
              </a:rPr>
              <a:t>Парцелляция</a:t>
            </a:r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19" descr="22ecdb766c09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68" y="142852"/>
            <a:ext cx="1787525" cy="1458913"/>
          </a:xfrm>
          <a:prstGeom prst="rect">
            <a:avLst/>
          </a:prstGeom>
          <a:effectLst>
            <a:outerShdw dist="63500" dir="2700000" algn="tl" rotWithShape="0">
              <a:srgbClr val="000000">
                <a:alpha val="39999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800" b="1" dirty="0" smtClean="0">
              <a:solidFill>
                <a:srgbClr val="002060"/>
              </a:solidFill>
            </a:endParaRPr>
          </a:p>
          <a:p>
            <a:r>
              <a:rPr lang="ru-RU" sz="4800" b="1" dirty="0" smtClean="0">
                <a:solidFill>
                  <a:srgbClr val="002060"/>
                </a:solidFill>
              </a:rPr>
              <a:t>И слышно было до рассвета, как ликовал француз.</a:t>
            </a:r>
          </a:p>
          <a:p>
            <a:endParaRPr lang="ru-RU" sz="4800" b="1" dirty="0" smtClean="0">
              <a:solidFill>
                <a:srgbClr val="002060"/>
              </a:solidFill>
            </a:endParaRPr>
          </a:p>
          <a:p>
            <a:pPr algn="r"/>
            <a:r>
              <a:rPr lang="ru-RU" sz="4800" b="1" dirty="0" smtClean="0">
                <a:solidFill>
                  <a:srgbClr val="FF0000"/>
                </a:solidFill>
              </a:rPr>
              <a:t>Синекдоха</a:t>
            </a:r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19" descr="22ecdb766c09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68" y="142852"/>
            <a:ext cx="1787525" cy="1458913"/>
          </a:xfrm>
          <a:prstGeom prst="rect">
            <a:avLst/>
          </a:prstGeom>
          <a:effectLst>
            <a:outerShdw dist="63500" dir="2700000" algn="tl" rotWithShape="0">
              <a:srgbClr val="000000">
                <a:alpha val="39999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Тихо. Не может быть тише. Слышно, как всходит трава. Ночь тишину чуть колышет, Сладкие шепчет слова…</a:t>
            </a:r>
          </a:p>
          <a:p>
            <a:endParaRPr lang="ru-RU" sz="4800" b="1" dirty="0" smtClean="0">
              <a:solidFill>
                <a:srgbClr val="002060"/>
              </a:solidFill>
            </a:endParaRPr>
          </a:p>
          <a:p>
            <a:pPr algn="r"/>
            <a:r>
              <a:rPr lang="ru-RU" sz="4800" b="1" dirty="0" smtClean="0">
                <a:solidFill>
                  <a:srgbClr val="FF0000"/>
                </a:solidFill>
              </a:rPr>
              <a:t>Звукопись</a:t>
            </a:r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19" descr="22ecdb766c09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68" y="142852"/>
            <a:ext cx="1787525" cy="1458913"/>
          </a:xfrm>
          <a:prstGeom prst="rect">
            <a:avLst/>
          </a:prstGeom>
          <a:effectLst>
            <a:outerShdw dist="63500" dir="2700000" algn="tl" rotWithShape="0">
              <a:srgbClr val="000000">
                <a:alpha val="39999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Генералы напились кофе, наелись сдобных булок, поехали в казначейство и получили кучу денег. Однако и об мужике не забыли; выслали ему рюмку водки да пятак серебра: веселись, мужичина!</a:t>
            </a:r>
          </a:p>
          <a:p>
            <a:pPr algn="r"/>
            <a:r>
              <a:rPr lang="ru-RU" sz="4000" b="1" dirty="0" smtClean="0">
                <a:solidFill>
                  <a:srgbClr val="FF0000"/>
                </a:solidFill>
              </a:rPr>
              <a:t>Ирония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19" descr="22ecdb766c09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68" y="142852"/>
            <a:ext cx="1787525" cy="1458913"/>
          </a:xfrm>
          <a:prstGeom prst="rect">
            <a:avLst/>
          </a:prstGeom>
          <a:effectLst>
            <a:outerShdw dist="63500" dir="2700000" algn="tl" rotWithShape="0">
              <a:srgbClr val="000000">
                <a:alpha val="39999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800" b="1" dirty="0" smtClean="0">
              <a:solidFill>
                <a:srgbClr val="002060"/>
              </a:solidFill>
            </a:endParaRPr>
          </a:p>
          <a:p>
            <a:r>
              <a:rPr lang="ru-RU" sz="4800" b="1" dirty="0" smtClean="0">
                <a:solidFill>
                  <a:srgbClr val="002060"/>
                </a:solidFill>
              </a:rPr>
              <a:t>И никто с начала мира не видал такого пира</a:t>
            </a:r>
          </a:p>
          <a:p>
            <a:endParaRPr lang="ru-RU" sz="4800" b="1" dirty="0" smtClean="0">
              <a:solidFill>
                <a:srgbClr val="002060"/>
              </a:solidFill>
            </a:endParaRPr>
          </a:p>
          <a:p>
            <a:pPr algn="r"/>
            <a:r>
              <a:rPr lang="ru-RU" sz="4800" b="1" dirty="0" smtClean="0">
                <a:solidFill>
                  <a:srgbClr val="FF0000"/>
                </a:solidFill>
              </a:rPr>
              <a:t>Гипербола</a:t>
            </a:r>
          </a:p>
          <a:p>
            <a:pPr>
              <a:buNone/>
            </a:pPr>
            <a:endParaRPr lang="ru-RU" sz="4800" dirty="0"/>
          </a:p>
        </p:txBody>
      </p:sp>
      <p:pic>
        <p:nvPicPr>
          <p:cNvPr id="4" name="Содержимое 19" descr="22ecdb766c09.png">
            <a:hlinkClick r:id="" action="ppaction://noaction"/>
          </p:cNvPr>
          <p:cNvPicPr>
            <a:picLocks noGrp="1" noChangeAspect="1"/>
          </p:cNvPicPr>
          <p:nvPr>
            <p:ph type="tbl" idx="4294967295"/>
          </p:nvPr>
        </p:nvPicPr>
        <p:blipFill>
          <a:blip r:embed="rId2"/>
          <a:stretch>
            <a:fillRect/>
          </a:stretch>
        </p:blipFill>
        <p:spPr>
          <a:xfrm>
            <a:off x="7356475" y="0"/>
            <a:ext cx="1787525" cy="1458913"/>
          </a:xfrm>
          <a:effectLst>
            <a:outerShdw dist="63500" dir="2700000" algn="tl" rotWithShape="0">
              <a:srgbClr val="000000">
                <a:alpha val="39999"/>
              </a:srgbClr>
            </a:outerShdw>
          </a:effectLst>
        </p:spPr>
      </p:pic>
      <p:pic>
        <p:nvPicPr>
          <p:cNvPr id="5" name="Содержимое 19" descr="22ecdb766c09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5206" y="142852"/>
            <a:ext cx="1787525" cy="1458913"/>
          </a:xfrm>
          <a:prstGeom prst="rect">
            <a:avLst/>
          </a:prstGeom>
          <a:effectLst>
            <a:outerShdw dist="63500" dir="2700000" algn="tl" rotWithShape="0">
              <a:srgbClr val="000000">
                <a:alpha val="39999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800" b="1" dirty="0" smtClean="0">
              <a:solidFill>
                <a:srgbClr val="002060"/>
              </a:solidFill>
            </a:endParaRPr>
          </a:p>
          <a:p>
            <a:r>
              <a:rPr lang="ru-RU" sz="4800" b="1" dirty="0" smtClean="0">
                <a:solidFill>
                  <a:srgbClr val="002060"/>
                </a:solidFill>
              </a:rPr>
              <a:t>Котелок сердится и бормочет на огне.</a:t>
            </a:r>
          </a:p>
          <a:p>
            <a:endParaRPr lang="ru-RU" sz="4800" b="1" dirty="0" smtClean="0">
              <a:solidFill>
                <a:srgbClr val="002060"/>
              </a:solidFill>
            </a:endParaRPr>
          </a:p>
          <a:p>
            <a:pPr lvl="8" algn="r"/>
            <a:r>
              <a:rPr lang="ru-RU" sz="4800" b="1" dirty="0" smtClean="0">
                <a:solidFill>
                  <a:srgbClr val="FF0000"/>
                </a:solidFill>
              </a:rPr>
              <a:t>Олицетворение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5" name="Содержимое 19" descr="22ecdb766c09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68" y="142852"/>
            <a:ext cx="1787525" cy="1458913"/>
          </a:xfrm>
          <a:prstGeom prst="rect">
            <a:avLst/>
          </a:prstGeom>
          <a:effectLst>
            <a:outerShdw dist="63500" dir="2700000" algn="tl" rotWithShape="0">
              <a:srgbClr val="000000">
                <a:alpha val="39999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Не умрёт твой стих </a:t>
            </a:r>
            <a:r>
              <a:rPr lang="ru-RU" sz="4800" b="1" i="1" dirty="0" smtClean="0">
                <a:solidFill>
                  <a:srgbClr val="00B0F0"/>
                </a:solidFill>
              </a:rPr>
              <a:t>могучий,</a:t>
            </a:r>
            <a:br>
              <a:rPr lang="ru-RU" sz="4800" b="1" i="1" dirty="0" smtClean="0">
                <a:solidFill>
                  <a:srgbClr val="00B0F0"/>
                </a:solidFill>
              </a:rPr>
            </a:br>
            <a:r>
              <a:rPr lang="ru-RU" sz="4800" b="1" i="1" dirty="0" smtClean="0">
                <a:solidFill>
                  <a:srgbClr val="00B0F0"/>
                </a:solidFill>
              </a:rPr>
              <a:t>Достопамятно-живой,</a:t>
            </a:r>
            <a:br>
              <a:rPr lang="ru-RU" sz="4800" b="1" i="1" dirty="0" smtClean="0">
                <a:solidFill>
                  <a:srgbClr val="00B0F0"/>
                </a:solidFill>
              </a:rPr>
            </a:br>
            <a:r>
              <a:rPr lang="ru-RU" sz="4800" b="1" i="1" dirty="0" smtClean="0">
                <a:solidFill>
                  <a:srgbClr val="00B0F0"/>
                </a:solidFill>
              </a:rPr>
              <a:t>Упоительный, кипучий, </a:t>
            </a:r>
            <a:br>
              <a:rPr lang="ru-RU" sz="4800" b="1" i="1" dirty="0" smtClean="0">
                <a:solidFill>
                  <a:srgbClr val="00B0F0"/>
                </a:solidFill>
              </a:rPr>
            </a:br>
            <a:r>
              <a:rPr lang="ru-RU" sz="4800" b="1" i="1" dirty="0" smtClean="0">
                <a:solidFill>
                  <a:srgbClr val="00B0F0"/>
                </a:solidFill>
              </a:rPr>
              <a:t>И воинственно-летучий,</a:t>
            </a:r>
            <a:br>
              <a:rPr lang="ru-RU" sz="4800" b="1" i="1" dirty="0" smtClean="0">
                <a:solidFill>
                  <a:srgbClr val="00B0F0"/>
                </a:solidFill>
              </a:rPr>
            </a:br>
            <a:r>
              <a:rPr lang="ru-RU" sz="4800" b="1" i="1" dirty="0" smtClean="0">
                <a:solidFill>
                  <a:srgbClr val="00B0F0"/>
                </a:solidFill>
              </a:rPr>
              <a:t>И разгульно-удалой.</a:t>
            </a:r>
          </a:p>
          <a:p>
            <a:pPr algn="r"/>
            <a:r>
              <a:rPr lang="ru-RU" sz="4800" b="1" dirty="0" smtClean="0">
                <a:solidFill>
                  <a:srgbClr val="FF0000"/>
                </a:solidFill>
              </a:rPr>
              <a:t>Эпитет</a:t>
            </a:r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19" descr="22ecdb766c09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68" y="142852"/>
            <a:ext cx="1787525" cy="1458913"/>
          </a:xfrm>
          <a:prstGeom prst="rect">
            <a:avLst/>
          </a:prstGeom>
          <a:effectLst>
            <a:outerShdw dist="63500" dir="2700000" algn="tl" rotWithShape="0">
              <a:srgbClr val="000000">
                <a:alpha val="39999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800" b="1" dirty="0" smtClean="0">
              <a:solidFill>
                <a:srgbClr val="002060"/>
              </a:solidFill>
            </a:endParaRPr>
          </a:p>
          <a:p>
            <a:r>
              <a:rPr lang="ru-RU" sz="4800" b="1" dirty="0" smtClean="0">
                <a:solidFill>
                  <a:srgbClr val="002060"/>
                </a:solidFill>
              </a:rPr>
              <a:t>Лес, </a:t>
            </a:r>
            <a:r>
              <a:rPr lang="ru-RU" sz="4800" b="1" i="1" dirty="0" smtClean="0">
                <a:solidFill>
                  <a:srgbClr val="00B0F0"/>
                </a:solidFill>
              </a:rPr>
              <a:t>точно терем расписной</a:t>
            </a:r>
            <a:r>
              <a:rPr lang="ru-RU" sz="4800" b="1" dirty="0" smtClean="0">
                <a:solidFill>
                  <a:srgbClr val="002060"/>
                </a:solidFill>
              </a:rPr>
              <a:t>, лиловый, золотой, багряный...</a:t>
            </a:r>
          </a:p>
          <a:p>
            <a:endParaRPr lang="ru-RU" sz="4800" b="1" dirty="0" smtClean="0">
              <a:solidFill>
                <a:srgbClr val="002060"/>
              </a:solidFill>
            </a:endParaRPr>
          </a:p>
          <a:p>
            <a:pPr algn="r"/>
            <a:r>
              <a:rPr lang="ru-RU" sz="4800" b="1" dirty="0" smtClean="0">
                <a:solidFill>
                  <a:srgbClr val="FF0000"/>
                </a:solidFill>
              </a:rPr>
              <a:t>Сравнение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19" descr="22ecdb766c09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68" y="142852"/>
            <a:ext cx="1787525" cy="1458913"/>
          </a:xfrm>
          <a:prstGeom prst="rect">
            <a:avLst/>
          </a:prstGeom>
          <a:effectLst>
            <a:outerShdw dist="63500" dir="2700000" algn="tl" rotWithShape="0">
              <a:srgbClr val="000000">
                <a:alpha val="39999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err="1" smtClean="0">
                <a:solidFill>
                  <a:srgbClr val="002060"/>
                </a:solidFill>
              </a:rPr>
              <a:t>Изначальней</a:t>
            </a:r>
            <a:r>
              <a:rPr lang="ru-RU" sz="4800" b="1" dirty="0" smtClean="0">
                <a:solidFill>
                  <a:srgbClr val="002060"/>
                </a:solidFill>
              </a:rPr>
              <a:t> всего остального – любовь,</a:t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В песне юности первое слово – любовь…</a:t>
            </a:r>
          </a:p>
          <a:p>
            <a:pPr algn="r"/>
            <a:r>
              <a:rPr lang="ru-RU" sz="4800" b="1" dirty="0" smtClean="0">
                <a:solidFill>
                  <a:srgbClr val="FF0000"/>
                </a:solidFill>
              </a:rPr>
              <a:t>Эпифора</a:t>
            </a:r>
          </a:p>
          <a:p>
            <a:pPr algn="r"/>
            <a:endParaRPr lang="ru-RU" sz="4800" dirty="0"/>
          </a:p>
        </p:txBody>
      </p:sp>
      <p:pic>
        <p:nvPicPr>
          <p:cNvPr id="4" name="Содержимое 19" descr="22ecdb766c09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68" y="142852"/>
            <a:ext cx="1787525" cy="1458913"/>
          </a:xfrm>
          <a:prstGeom prst="rect">
            <a:avLst/>
          </a:prstGeom>
          <a:effectLst>
            <a:outerShdw dist="63500" dir="2700000" algn="tl" rotWithShape="0">
              <a:srgbClr val="000000">
                <a:alpha val="39999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800" b="1" dirty="0" smtClean="0">
              <a:solidFill>
                <a:srgbClr val="002060"/>
              </a:solidFill>
            </a:endParaRPr>
          </a:p>
          <a:p>
            <a:r>
              <a:rPr lang="ru-RU" sz="4800" b="1" dirty="0" smtClean="0">
                <a:solidFill>
                  <a:srgbClr val="002060"/>
                </a:solidFill>
              </a:rPr>
              <a:t>Ниже тоненькой былиночки надо голову клонить.</a:t>
            </a:r>
          </a:p>
          <a:p>
            <a:pPr algn="r"/>
            <a:endParaRPr lang="ru-RU" sz="4800" dirty="0" smtClean="0"/>
          </a:p>
          <a:p>
            <a:pPr algn="r"/>
            <a:r>
              <a:rPr lang="ru-RU" sz="4800" b="1" dirty="0" smtClean="0">
                <a:solidFill>
                  <a:srgbClr val="FF0000"/>
                </a:solidFill>
              </a:rPr>
              <a:t>Литота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19" descr="22ecdb766c09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68" y="142852"/>
            <a:ext cx="1787525" cy="1458913"/>
          </a:xfrm>
          <a:prstGeom prst="rect">
            <a:avLst/>
          </a:prstGeom>
          <a:effectLst>
            <a:outerShdw dist="63500" dir="2700000" algn="tl" rotWithShape="0">
              <a:srgbClr val="000000">
                <a:alpha val="39999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800" b="1" dirty="0" smtClean="0">
              <a:solidFill>
                <a:srgbClr val="002060"/>
              </a:solidFill>
            </a:endParaRPr>
          </a:p>
          <a:p>
            <a:r>
              <a:rPr lang="ru-RU" sz="4800" b="1" dirty="0" smtClean="0">
                <a:solidFill>
                  <a:srgbClr val="002060"/>
                </a:solidFill>
              </a:rPr>
              <a:t>Выхожу один я на дорогу.</a:t>
            </a:r>
          </a:p>
          <a:p>
            <a:endParaRPr lang="ru-RU" sz="4800" b="1" dirty="0" smtClean="0">
              <a:solidFill>
                <a:srgbClr val="002060"/>
              </a:solidFill>
            </a:endParaRPr>
          </a:p>
          <a:p>
            <a:pPr algn="r"/>
            <a:r>
              <a:rPr lang="ru-RU" sz="4800" b="1" dirty="0" smtClean="0">
                <a:solidFill>
                  <a:srgbClr val="FF0000"/>
                </a:solidFill>
              </a:rPr>
              <a:t>Инверсия</a:t>
            </a:r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19" descr="22ecdb766c09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68" y="142852"/>
            <a:ext cx="1787525" cy="1458913"/>
          </a:xfrm>
          <a:prstGeom prst="rect">
            <a:avLst/>
          </a:prstGeom>
          <a:effectLst>
            <a:outerShdw dist="63500" dir="2700000" algn="tl" rotWithShape="0">
              <a:srgbClr val="000000">
                <a:alpha val="39999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800" b="1" dirty="0" smtClean="0">
              <a:solidFill>
                <a:srgbClr val="002060"/>
              </a:solidFill>
            </a:endParaRPr>
          </a:p>
          <a:p>
            <a:r>
              <a:rPr lang="ru-RU" sz="4800" b="1" dirty="0" smtClean="0">
                <a:solidFill>
                  <a:srgbClr val="002060"/>
                </a:solidFill>
              </a:rPr>
              <a:t>И солнце греется на льдине.</a:t>
            </a:r>
          </a:p>
          <a:p>
            <a:endParaRPr lang="ru-RU" sz="4800" b="1" dirty="0" smtClean="0">
              <a:solidFill>
                <a:srgbClr val="002060"/>
              </a:solidFill>
            </a:endParaRPr>
          </a:p>
          <a:p>
            <a:pPr algn="r"/>
            <a:r>
              <a:rPr lang="ru-RU" sz="4800" b="1" dirty="0" smtClean="0">
                <a:solidFill>
                  <a:srgbClr val="FF0000"/>
                </a:solidFill>
              </a:rPr>
              <a:t>Оксюморон</a:t>
            </a:r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5" name="Содержимое 19" descr="22ecdb766c09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68" y="142852"/>
            <a:ext cx="1787525" cy="1458913"/>
          </a:xfrm>
          <a:prstGeom prst="rect">
            <a:avLst/>
          </a:prstGeom>
          <a:effectLst>
            <a:outerShdw dist="63500" dir="2700000" algn="tl" rotWithShape="0">
              <a:srgbClr val="000000">
                <a:alpha val="39999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53</TotalTime>
  <Words>202</Words>
  <Application>Microsoft Office PowerPoint</Application>
  <PresentationFormat>Экран (4:3)</PresentationFormat>
  <Paragraphs>73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6 тур «Блиц-опрос» Изобразительно-выразительные  средства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география</dc:creator>
  <cp:lastModifiedBy>география</cp:lastModifiedBy>
  <cp:revision>7</cp:revision>
  <dcterms:created xsi:type="dcterms:W3CDTF">2013-11-11T07:02:07Z</dcterms:created>
  <dcterms:modified xsi:type="dcterms:W3CDTF">2013-11-11T10:21:19Z</dcterms:modified>
</cp:coreProperties>
</file>