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5B4-19AB-4F7B-A7AC-64B8325FA00F}" type="datetimeFigureOut">
              <a:rPr lang="ru-RU" smtClean="0"/>
              <a:t>25.06.2012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E14-4332-4967-BC7A-13A94484A4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5B4-19AB-4F7B-A7AC-64B8325FA00F}" type="datetimeFigureOut">
              <a:rPr lang="ru-RU" smtClean="0"/>
              <a:t>25.06.2012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E14-4332-4967-BC7A-13A94484A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5B4-19AB-4F7B-A7AC-64B8325FA00F}" type="datetimeFigureOut">
              <a:rPr lang="ru-RU" smtClean="0"/>
              <a:t>25.06.2012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E14-4332-4967-BC7A-13A94484A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5B4-19AB-4F7B-A7AC-64B8325FA00F}" type="datetimeFigureOut">
              <a:rPr lang="ru-RU" smtClean="0"/>
              <a:t>25.06.2012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E14-4332-4967-BC7A-13A94484A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5B4-19AB-4F7B-A7AC-64B8325FA00F}" type="datetimeFigureOut">
              <a:rPr lang="ru-RU" smtClean="0"/>
              <a:t>25.06.2012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E14-4332-4967-BC7A-13A94484A4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5B4-19AB-4F7B-A7AC-64B8325FA00F}" type="datetimeFigureOut">
              <a:rPr lang="ru-RU" smtClean="0"/>
              <a:t>25.06.2012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E14-4332-4967-BC7A-13A94484A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5B4-19AB-4F7B-A7AC-64B8325FA00F}" type="datetimeFigureOut">
              <a:rPr lang="ru-RU" smtClean="0"/>
              <a:t>25.06.2012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E14-4332-4967-BC7A-13A94484A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5B4-19AB-4F7B-A7AC-64B8325FA00F}" type="datetimeFigureOut">
              <a:rPr lang="ru-RU" smtClean="0"/>
              <a:t>25.06.2012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E14-4332-4967-BC7A-13A94484A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5B4-19AB-4F7B-A7AC-64B8325FA00F}" type="datetimeFigureOut">
              <a:rPr lang="ru-RU" smtClean="0"/>
              <a:t>25.06.2012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E14-4332-4967-BC7A-13A94484A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5B4-19AB-4F7B-A7AC-64B8325FA00F}" type="datetimeFigureOut">
              <a:rPr lang="ru-RU" smtClean="0"/>
              <a:t>25.06.2012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20E14-4332-4967-BC7A-13A94484A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4B5B4-19AB-4F7B-A7AC-64B8325FA00F}" type="datetimeFigureOut">
              <a:rPr lang="ru-RU" smtClean="0"/>
              <a:t>25.06.2012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720E14-4332-4967-BC7A-13A94484A48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F4B5B4-19AB-4F7B-A7AC-64B8325FA00F}" type="datetimeFigureOut">
              <a:rPr lang="ru-RU" smtClean="0"/>
              <a:t>25.06.2012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720E14-4332-4967-BC7A-13A94484A48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32656"/>
            <a:ext cx="7851648" cy="48245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Урок  русского  языка</a:t>
            </a:r>
            <a:br>
              <a:rPr lang="ru-RU" dirty="0" smtClean="0"/>
            </a:br>
            <a:r>
              <a:rPr lang="ru-RU" dirty="0" smtClean="0"/>
              <a:t>в  7  классе</a:t>
            </a:r>
            <a:br>
              <a:rPr lang="ru-RU" dirty="0" smtClean="0"/>
            </a:br>
            <a:r>
              <a:rPr lang="ru-RU" dirty="0" smtClean="0"/>
              <a:t>Тема  урока: «Обобщение и систематизация знаний по теме «Частицы»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5805264"/>
            <a:ext cx="7854696" cy="50405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09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     Самооценка: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19 – 17 баллов – 	       «5» (отлично)</a:t>
            </a:r>
          </a:p>
          <a:p>
            <a:r>
              <a:rPr lang="ru-RU" dirty="0" smtClean="0"/>
              <a:t>16 – 14 баллов –         «4» (хорошо)</a:t>
            </a:r>
          </a:p>
          <a:p>
            <a:r>
              <a:rPr lang="ru-RU" dirty="0" smtClean="0"/>
              <a:t>13 – 11  баллов –         «3» (удовлетворительно)</a:t>
            </a:r>
          </a:p>
          <a:p>
            <a:r>
              <a:rPr lang="ru-RU" dirty="0" smtClean="0"/>
              <a:t>10 и  менее баллов – «2» (неудовлетворительно)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65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/>
          </a:bodyPr>
          <a:lstStyle/>
          <a:p>
            <a:r>
              <a:rPr lang="ru-RU" dirty="0" smtClean="0"/>
              <a:t>Оценка собственных  знаний: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r>
              <a:rPr lang="ru-RU" b="1" dirty="0" smtClean="0"/>
              <a:t>3 балла </a:t>
            </a:r>
            <a:r>
              <a:rPr lang="ru-RU" dirty="0" smtClean="0"/>
              <a:t>– всё  задание  выполнено  точно и правильно;</a:t>
            </a:r>
          </a:p>
          <a:p>
            <a:r>
              <a:rPr lang="ru-RU" b="1" dirty="0" smtClean="0"/>
              <a:t>2 балла </a:t>
            </a:r>
            <a:r>
              <a:rPr lang="ru-RU" dirty="0" smtClean="0"/>
              <a:t>– в выполнении  задания  допущены  неточности  или 1 ошибка;</a:t>
            </a:r>
          </a:p>
          <a:p>
            <a:r>
              <a:rPr lang="ru-RU" b="1" dirty="0" smtClean="0"/>
              <a:t>1 балл </a:t>
            </a:r>
            <a:r>
              <a:rPr lang="ru-RU" dirty="0" smtClean="0"/>
              <a:t>– при  выполнении  задания  допущено  2 и более  ошибки.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176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ru-RU" dirty="0" smtClean="0"/>
              <a:t>Невеждами  бывают  только  те,  которые  решают  такими  оставаться. (Платон)</a:t>
            </a:r>
          </a:p>
          <a:p>
            <a:r>
              <a:rPr lang="ru-RU" dirty="0" smtClean="0"/>
              <a:t>Без  совести  и  при  большом  уме  не  проживёшь. (М. Горький)</a:t>
            </a:r>
          </a:p>
          <a:p>
            <a:r>
              <a:rPr lang="ru-RU" dirty="0" smtClean="0"/>
              <a:t>Молодость – вот время  для  усвоения  мудрости,  старость – вот  время  для  её  применения.                   (Ж.-Ж. Руссо)</a:t>
            </a:r>
          </a:p>
          <a:p>
            <a:r>
              <a:rPr lang="ru-RU" dirty="0" smtClean="0"/>
              <a:t>Болтливы  те,  кто  не  умеет думать. (Р. Шеридан)</a:t>
            </a:r>
          </a:p>
          <a:p>
            <a:r>
              <a:rPr lang="ru-RU" dirty="0" smtClean="0"/>
              <a:t>Если у тебя не  будет  дурных  мыслей,  не  будет и дурных  поступков. (Конфуций)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82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Блиц – 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4911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 Что такое частица?</a:t>
            </a:r>
          </a:p>
          <a:p>
            <a:pPr marL="0" indent="0">
              <a:buNone/>
            </a:pPr>
            <a:r>
              <a:rPr lang="ru-RU" dirty="0" smtClean="0"/>
              <a:t>2. На  какие  разряды делятся  частицы?</a:t>
            </a:r>
          </a:p>
          <a:p>
            <a:pPr marL="0" indent="0">
              <a:buNone/>
            </a:pPr>
            <a:r>
              <a:rPr lang="ru-RU" dirty="0" smtClean="0"/>
              <a:t>3. Для  образования каких форм слов служат  частицы?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Приведите примеры.</a:t>
            </a:r>
          </a:p>
          <a:p>
            <a:pPr marL="0" indent="0">
              <a:buNone/>
            </a:pPr>
            <a:r>
              <a:rPr lang="ru-RU" dirty="0" smtClean="0"/>
              <a:t>4. Что  выражают  модальные  частицы? Приведите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примеры.</a:t>
            </a:r>
          </a:p>
          <a:p>
            <a:pPr marL="0" indent="0">
              <a:buNone/>
            </a:pPr>
            <a:r>
              <a:rPr lang="ru-RU" dirty="0" smtClean="0"/>
              <a:t>5. Для  чего  служит  частица НЕ?</a:t>
            </a:r>
          </a:p>
          <a:p>
            <a:pPr marL="0" indent="0">
              <a:buNone/>
            </a:pPr>
            <a:r>
              <a:rPr lang="ru-RU" dirty="0"/>
              <a:t>6</a:t>
            </a:r>
            <a:r>
              <a:rPr lang="ru-RU" dirty="0" smtClean="0"/>
              <a:t>. Перечислите  случаи  употребления частицы  НИ.</a:t>
            </a:r>
          </a:p>
          <a:p>
            <a:pPr marL="0" indent="0">
              <a:buNone/>
            </a:pPr>
            <a:r>
              <a:rPr lang="ru-RU" dirty="0"/>
              <a:t>7</a:t>
            </a:r>
            <a:r>
              <a:rPr lang="ru-RU" dirty="0" smtClean="0"/>
              <a:t>. Как определить, какую частицу НЕ или НИ нужно писать в предложении?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418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Задание:  заменить предложения фразеологическим оборотом с частицей НИ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76872"/>
            <a:ext cx="8712968" cy="4047728"/>
          </a:xfrm>
        </p:spPr>
        <p:txBody>
          <a:bodyPr/>
          <a:lstStyle/>
          <a:p>
            <a:r>
              <a:rPr lang="ru-RU" dirty="0" smtClean="0"/>
              <a:t>(н…)свет  (н…) заря;		(н…)два  (н…)полтора;</a:t>
            </a:r>
          </a:p>
          <a:p>
            <a:r>
              <a:rPr lang="ru-RU" dirty="0" smtClean="0"/>
              <a:t>(н…)рыба  (н…) мясо;		(н…)дать (н…)взять;</a:t>
            </a:r>
          </a:p>
          <a:p>
            <a:r>
              <a:rPr lang="ru-RU" dirty="0"/>
              <a:t>к</a:t>
            </a:r>
            <a:r>
              <a:rPr lang="ru-RU" dirty="0" smtClean="0"/>
              <a:t>омар носу (н…)подточит;	палец в рот (н…)клади;</a:t>
            </a:r>
          </a:p>
          <a:p>
            <a:r>
              <a:rPr lang="ru-RU" dirty="0" smtClean="0"/>
              <a:t>(н…)слуху  (н…)духу;		(н…)жив   (н…)мёртв;</a:t>
            </a:r>
          </a:p>
          <a:p>
            <a:r>
              <a:rPr lang="ru-RU" dirty="0" smtClean="0"/>
              <a:t>(н…)с того (н…)(с)сего;	(н…)стать   (н…)сесть;</a:t>
            </a:r>
          </a:p>
          <a:p>
            <a:r>
              <a:rPr lang="ru-RU" dirty="0" smtClean="0"/>
              <a:t>(н…)к селу (н…) к городу;	(н…)проехать (н…)пройти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69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ru-RU" dirty="0" smtClean="0"/>
              <a:t>             Проверь  себя: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Ни  свет  ни  заря;</a:t>
            </a:r>
          </a:p>
          <a:p>
            <a:r>
              <a:rPr lang="ru-RU" sz="2800" dirty="0" smtClean="0"/>
              <a:t>Ни  к  селу  ни  к  городу;</a:t>
            </a:r>
          </a:p>
          <a:p>
            <a:r>
              <a:rPr lang="ru-RU" sz="2800" dirty="0" smtClean="0"/>
              <a:t>Ни  стать  ни  сесть;</a:t>
            </a:r>
          </a:p>
          <a:p>
            <a:r>
              <a:rPr lang="ru-RU" sz="2800" dirty="0" smtClean="0"/>
              <a:t>Ни  с  того  ни  с  сего;</a:t>
            </a:r>
          </a:p>
          <a:p>
            <a:r>
              <a:rPr lang="ru-RU" sz="2800" dirty="0" smtClean="0"/>
              <a:t>Ни  жив  ни  мёртв;</a:t>
            </a:r>
          </a:p>
          <a:p>
            <a:r>
              <a:rPr lang="ru-RU" sz="2800" dirty="0" smtClean="0"/>
              <a:t>Ни  слуху  ни  духу;</a:t>
            </a:r>
          </a:p>
          <a:p>
            <a:r>
              <a:rPr lang="ru-RU" sz="2800" dirty="0" smtClean="0"/>
              <a:t>Ни  рыба  ни  мясо.</a:t>
            </a:r>
          </a:p>
          <a:p>
            <a:pPr marL="0" indent="0">
              <a:buNone/>
            </a:pPr>
            <a:r>
              <a:rPr lang="ru-RU" sz="2800" dirty="0"/>
              <a:t> </a:t>
            </a:r>
            <a:r>
              <a:rPr lang="ru-RU" sz="2800" dirty="0" smtClean="0"/>
              <a:t>             (каждый  правильный  ответ – 1 балл)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6871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Задание:  выписать  из  басни  все  частицы,  найти и записать  мораль.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32764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sz="3600" b="1" dirty="0" smtClean="0"/>
              <a:t>Мораль</a:t>
            </a:r>
            <a:r>
              <a:rPr lang="ru-RU" sz="3600" dirty="0" smtClean="0"/>
              <a:t> – логический,  поучительный  вывод  из  чего – либо; нравоучение, наставление</a:t>
            </a:r>
          </a:p>
          <a:p>
            <a:pPr marL="0" indent="0">
              <a:buNone/>
            </a:pPr>
            <a:r>
              <a:rPr lang="ru-RU" sz="3600" dirty="0"/>
              <a:t>	</a:t>
            </a:r>
            <a:r>
              <a:rPr lang="ru-RU" sz="2800" dirty="0" smtClean="0"/>
              <a:t> (С.И. Ожегов  Словарь  русского  языка)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5376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64479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Задание: внимательно прочитайте древнегреческое изречение, которое нужно дополнить частицами.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960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sz="3200" b="1" dirty="0" smtClean="0"/>
              <a:t>Низкие на всё отвечают грубостью, средний – грубостью на грубость, достойный  никогда не груб, как с ним бы не обращались. Поэтому не сердись на рассерженного, отвечай мягкостью на грубость, не говори суетного и лживого.</a:t>
            </a:r>
          </a:p>
          <a:p>
            <a:pPr marL="0" indent="0">
              <a:buNone/>
            </a:pPr>
            <a:r>
              <a:rPr lang="ru-RU" sz="2800" dirty="0" smtClean="0"/>
              <a:t>   (используйте  частицы  ЖЕ, ДАЖЕ, ЛИШЬ)</a:t>
            </a:r>
          </a:p>
          <a:p>
            <a:pPr marL="0" indent="0">
              <a:buNone/>
            </a:pP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1165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Найти в художественной литературе и выписать  10 предложений с различными  частицами.</a:t>
            </a:r>
          </a:p>
          <a:p>
            <a:r>
              <a:rPr lang="ru-RU" sz="3200" dirty="0" smtClean="0"/>
              <a:t>Выбрать  любой афоризм, пословицу или древнегреческое изречение и написать на его основе  сочинение – рассуждение.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272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191</TotalTime>
  <Words>398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Урок  русского  языка в  7  классе Тема  урока: «Обобщение и систематизация знаний по теме «Частицы»</vt:lpstr>
      <vt:lpstr>Оценка собственных  знаний:</vt:lpstr>
      <vt:lpstr>Презентация PowerPoint</vt:lpstr>
      <vt:lpstr>            Блиц – опрос:</vt:lpstr>
      <vt:lpstr>Задание:  заменить предложения фразеологическим оборотом с частицей НИ</vt:lpstr>
      <vt:lpstr>             Проверь  себя:</vt:lpstr>
      <vt:lpstr>Задание:  выписать  из  басни  все  частицы,  найти и записать  мораль.</vt:lpstr>
      <vt:lpstr>Задание: внимательно прочитайте древнегреческое изречение, которое нужно дополнить частицами.</vt:lpstr>
      <vt:lpstr>Домашнее задание:</vt:lpstr>
      <vt:lpstr>            Самооценка: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 русского  языка в  7  классе Тема  урока: «Обобщение и систематизация знаний по теме «Частицы»</dc:title>
  <dc:creator>DANiko</dc:creator>
  <cp:lastModifiedBy>DANiko</cp:lastModifiedBy>
  <cp:revision>10</cp:revision>
  <dcterms:created xsi:type="dcterms:W3CDTF">2011-04-11T17:37:08Z</dcterms:created>
  <dcterms:modified xsi:type="dcterms:W3CDTF">2012-06-25T18:27:59Z</dcterms:modified>
</cp:coreProperties>
</file>