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6" r:id="rId8"/>
    <p:sldId id="262" r:id="rId9"/>
    <p:sldId id="266" r:id="rId10"/>
    <p:sldId id="263" r:id="rId11"/>
    <p:sldId id="264" r:id="rId12"/>
    <p:sldId id="277" r:id="rId13"/>
    <p:sldId id="265" r:id="rId14"/>
    <p:sldId id="278" r:id="rId15"/>
    <p:sldId id="268" r:id="rId16"/>
    <p:sldId id="279" r:id="rId17"/>
    <p:sldId id="269" r:id="rId18"/>
    <p:sldId id="280" r:id="rId19"/>
    <p:sldId id="281" r:id="rId20"/>
    <p:sldId id="282" r:id="rId21"/>
    <p:sldId id="272" r:id="rId22"/>
    <p:sldId id="283" r:id="rId23"/>
    <p:sldId id="284" r:id="rId24"/>
    <p:sldId id="285" r:id="rId25"/>
    <p:sldId id="274" r:id="rId26"/>
    <p:sldId id="275" r:id="rId27"/>
    <p:sldId id="287" r:id="rId28"/>
    <p:sldId id="289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D199-2F1A-4704-86E6-0930AC3379EA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1D4333-DAD9-463B-8E5A-088B0B929C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D199-2F1A-4704-86E6-0930AC3379EA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D4333-DAD9-463B-8E5A-088B0B929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D199-2F1A-4704-86E6-0930AC3379EA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D4333-DAD9-463B-8E5A-088B0B929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E1D199-2F1A-4704-86E6-0930AC3379EA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81D4333-DAD9-463B-8E5A-088B0B929C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D199-2F1A-4704-86E6-0930AC3379EA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D4333-DAD9-463B-8E5A-088B0B929C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D199-2F1A-4704-86E6-0930AC3379EA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D4333-DAD9-463B-8E5A-088B0B929C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D4333-DAD9-463B-8E5A-088B0B929C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D199-2F1A-4704-86E6-0930AC3379EA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D199-2F1A-4704-86E6-0930AC3379EA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D4333-DAD9-463B-8E5A-088B0B929C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D199-2F1A-4704-86E6-0930AC3379EA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D4333-DAD9-463B-8E5A-088B0B929C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E1D199-2F1A-4704-86E6-0930AC3379EA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1D4333-DAD9-463B-8E5A-088B0B929C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D199-2F1A-4704-86E6-0930AC3379EA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1D4333-DAD9-463B-8E5A-088B0B929C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7E1D199-2F1A-4704-86E6-0930AC3379EA}" type="datetimeFigureOut">
              <a:rPr lang="ru-RU" smtClean="0"/>
              <a:pPr/>
              <a:t>10.05.2014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81D4333-DAD9-463B-8E5A-088B0B929C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commons.wikimedia.org/wiki/File:Gawrilowbrest.jpg?uselang=ru" TargetMode="Externa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4.bp.blogspot.com/_vYPIDwOMhm4/SRKxylEJ2qI/AAAAAAAAQOQ/qVakA5r4lWo/s1600-h/11-08-021.jpg" TargetMode="Externa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4.bp.blogspot.com/_vYPIDwOMhm4/SRKxylEJ2qI/AAAAAAAAQOQ/qVakA5r4lWo/s1600-h/11-08-021.jp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veread.ec/read_book.php?id=12558&amp;p=121" TargetMode="External"/><Relationship Id="rId2" Type="http://schemas.openxmlformats.org/officeDocument/2006/relationships/hyperlink" Target="http://91.r.photoshare.ru/00912/008b47b32588756c3b050fd2539edc8eb3302f67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brestcity.com/blog/wp-content/gallery/invasion2012/invasion_04.jpg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skurlatov.livejournal.com/1844632.html" TargetMode="External"/><Relationship Id="rId2" Type="http://schemas.openxmlformats.org/officeDocument/2006/relationships/hyperlink" Target="http://rutube.ru/video/f983b84b0935e211cfee4a723016104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ilb.org.ua/article/women%20face%20war.html" TargetMode="External"/><Relationship Id="rId5" Type="http://schemas.openxmlformats.org/officeDocument/2006/relationships/hyperlink" Target="http://control.audiopedia.su/audio/16313" TargetMode="External"/><Relationship Id="rId4" Type="http://schemas.openxmlformats.org/officeDocument/2006/relationships/hyperlink" Target="http://english.migdal.ru/times/29/1746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033452"/>
          </a:xfrm>
        </p:spPr>
        <p:txBody>
          <a:bodyPr/>
          <a:lstStyle/>
          <a:p>
            <a:pPr algn="r"/>
            <a:r>
              <a:rPr lang="ru-RU" sz="2400" dirty="0" smtClean="0"/>
              <a:t>Учитель русского языка и литературы</a:t>
            </a:r>
          </a:p>
          <a:p>
            <a:pPr algn="r"/>
            <a:r>
              <a:rPr lang="ru-RU" sz="2400" dirty="0" smtClean="0"/>
              <a:t>МБОУ «СОШ № 37 имени </a:t>
            </a:r>
          </a:p>
          <a:p>
            <a:pPr algn="r"/>
            <a:r>
              <a:rPr lang="ru-RU" sz="2400" dirty="0" smtClean="0"/>
              <a:t>Новикова Гаврила Гавриловича»</a:t>
            </a:r>
          </a:p>
          <a:p>
            <a:pPr algn="r"/>
            <a:r>
              <a:rPr lang="ru-RU" sz="2400" dirty="0" smtClean="0"/>
              <a:t>Зименкова Марина Алексеевна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3096344"/>
          </a:xfrm>
        </p:spPr>
        <p:txBody>
          <a:bodyPr/>
          <a:lstStyle/>
          <a:p>
            <a:r>
              <a:rPr lang="ru-RU" sz="4000" dirty="0" smtClean="0"/>
              <a:t>«Дерзайте  Отчизну мужеством </a:t>
            </a:r>
            <a:br>
              <a:rPr lang="ru-RU" sz="4000" dirty="0" smtClean="0"/>
            </a:br>
            <a:r>
              <a:rPr lang="ru-RU" sz="4000" dirty="0" smtClean="0"/>
              <a:t>прославить»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dirty="0" smtClean="0"/>
              <a:t>Урок развития речи в 6 классе (сочинение-описание картины Е.А.Зайцева «Оборона Брестской крепости в 1941году»)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260648"/>
            <a:ext cx="6203032" cy="576064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Петр</a:t>
            </a:r>
            <a:r>
              <a:rPr lang="ru-RU" sz="2400" dirty="0" smtClean="0"/>
              <a:t> </a:t>
            </a:r>
            <a:r>
              <a:rPr lang="ru-RU" sz="3200" dirty="0" smtClean="0"/>
              <a:t>Михайлович Гаврилов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80112" y="1196752"/>
            <a:ext cx="3240360" cy="4823048"/>
          </a:xfrm>
        </p:spPr>
        <p:txBody>
          <a:bodyPr>
            <a:normAutofit/>
          </a:bodyPr>
          <a:lstStyle/>
          <a:p>
            <a:r>
              <a:rPr lang="ru-RU" sz="2400" i="1" dirty="0" smtClean="0"/>
              <a:t>Майор Петр Михайлович Гаврилов с первых минут войны организовал оборону Брестской крепости и был одним из последних ее защитников. </a:t>
            </a:r>
            <a:endParaRPr lang="ru-RU" sz="2400" dirty="0" smtClean="0"/>
          </a:p>
          <a:p>
            <a:endParaRPr lang="ru-RU" dirty="0"/>
          </a:p>
        </p:txBody>
      </p:sp>
      <p:pic>
        <p:nvPicPr>
          <p:cNvPr id="5" name="Рисунок 4" descr="Gawrilowbrest.jpg">
            <a:hlinkClick r:id="rId2"/>
          </p:cNvPr>
          <p:cNvPicPr>
            <a:picLocks noGrp="1"/>
          </p:cNvPicPr>
          <p:nvPr>
            <p:ph type="pic" idx="1"/>
          </p:nvPr>
        </p:nvPicPr>
        <p:blipFill>
          <a:blip r:embed="rId3" cstate="print"/>
          <a:srcRect t="14731" b="14731"/>
          <a:stretch>
            <a:fillRect/>
          </a:stretch>
        </p:blipFill>
        <p:spPr bwMode="auto">
          <a:xfrm>
            <a:off x="457200" y="836712"/>
            <a:ext cx="4978896" cy="518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332656"/>
            <a:ext cx="5915000" cy="504056"/>
          </a:xfrm>
        </p:spPr>
        <p:txBody>
          <a:bodyPr>
            <a:noAutofit/>
          </a:bodyPr>
          <a:lstStyle/>
          <a:p>
            <a:r>
              <a:rPr lang="ru-RU" sz="3200" dirty="0" smtClean="0"/>
              <a:t>Ефим Моисеевич Фомин</a:t>
            </a:r>
            <a:endParaRPr lang="ru-RU" sz="3200" dirty="0"/>
          </a:p>
        </p:txBody>
      </p:sp>
      <p:pic>
        <p:nvPicPr>
          <p:cNvPr id="5" name="Рисунок 4" descr="Фомин Ефим Моисеевич 1940г.. Защитники брестской крепости. Фото, биография. Брест."/>
          <p:cNvPicPr>
            <a:picLocks noGrp="1"/>
          </p:cNvPicPr>
          <p:nvPr>
            <p:ph type="pic" idx="1"/>
          </p:nvPr>
        </p:nvPicPr>
        <p:blipFill>
          <a:blip r:embed="rId2" cstate="print"/>
          <a:srcRect t="19198" b="19198"/>
          <a:stretch>
            <a:fillRect/>
          </a:stretch>
        </p:blipFill>
        <p:spPr bwMode="auto">
          <a:xfrm>
            <a:off x="1907704" y="1196752"/>
            <a:ext cx="5338936" cy="518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400" i="1" dirty="0" smtClean="0"/>
          </a:p>
          <a:p>
            <a:r>
              <a:rPr lang="ru-RU" sz="2400" i="1" dirty="0" smtClean="0"/>
              <a:t>Душой обороны был также и полковой комиссар Ефим Моисеевич Фомин. Он повел людей в первую штыковую атаку, которая успешно окончилась уничтожением группы бойцов. В одном из боев он был ранен,  в бессознательном состоянии взят в плен и расстрелян на виду у наших бойцов".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Ефим Моисеевич Фомин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457200"/>
            <a:ext cx="5915000" cy="595536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Петя Клыпа</a:t>
            </a:r>
            <a:endParaRPr lang="ru-RU" sz="3200" dirty="0"/>
          </a:p>
        </p:txBody>
      </p:sp>
      <p:pic>
        <p:nvPicPr>
          <p:cNvPr id="5" name="Рисунок 4" descr="http://www.fire-of-war.ru/Brest-fortress/sc-pic/i0016.jpg"/>
          <p:cNvPicPr>
            <a:picLocks noGrp="1"/>
          </p:cNvPicPr>
          <p:nvPr>
            <p:ph type="pic" idx="1"/>
          </p:nvPr>
        </p:nvPicPr>
        <p:blipFill>
          <a:blip r:embed="rId2" cstate="print"/>
          <a:srcRect t="22736" b="22736"/>
          <a:stretch>
            <a:fillRect/>
          </a:stretch>
        </p:blipFill>
        <p:spPr bwMode="auto">
          <a:xfrm>
            <a:off x="1907704" y="1412776"/>
            <a:ext cx="4978896" cy="446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400" i="1" dirty="0" smtClean="0"/>
          </a:p>
          <a:p>
            <a:r>
              <a:rPr lang="ru-RU" sz="2400" i="1" dirty="0" smtClean="0"/>
              <a:t>Мужественно сражался бок о бок со взрослыми четырнадцатилетний мальчик Федя Клыпа. Он был незаменимым разведчиком, смело пробирался под обстрелом врага на самые опасные участки, поднося патроны, воду, еду. Это он нашел уцелевший склад боеприпасов и оружия, добыл из-под развалин небольшой запас бинтов и лекарств.</a:t>
            </a:r>
            <a:endParaRPr lang="ru-RU" sz="2400" dirty="0" smtClean="0"/>
          </a:p>
          <a:p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Петя Клыпа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457200"/>
            <a:ext cx="6635080" cy="523528"/>
          </a:xfrm>
        </p:spPr>
        <p:txBody>
          <a:bodyPr>
            <a:noAutofit/>
          </a:bodyPr>
          <a:lstStyle/>
          <a:p>
            <a:r>
              <a:rPr lang="ru-RU" sz="3200" dirty="0" smtClean="0"/>
              <a:t>Женское лицо Победы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492809" y="5460326"/>
            <a:ext cx="41583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http://blogs.wefrag.com/casper/page/7/</a:t>
            </a:r>
            <a:endParaRPr lang="ru-RU" dirty="0"/>
          </a:p>
        </p:txBody>
      </p:sp>
      <p:pic>
        <p:nvPicPr>
          <p:cNvPr id="11" name="Рисунок 10" descr="http://www.milb.org.ua/images/tmp127.png"/>
          <p:cNvPicPr>
            <a:picLocks noGrp="1"/>
          </p:cNvPicPr>
          <p:nvPr>
            <p:ph type="pic" idx="1"/>
          </p:nvPr>
        </p:nvPicPr>
        <p:blipFill>
          <a:blip r:embed="rId2" cstate="print"/>
          <a:srcRect l="14072" r="14072"/>
          <a:stretch>
            <a:fillRect/>
          </a:stretch>
        </p:blipFill>
        <p:spPr bwMode="auto">
          <a:xfrm>
            <a:off x="1259632" y="1412776"/>
            <a:ext cx="6624736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i="1" dirty="0" smtClean="0"/>
              <a:t>    </a:t>
            </a:r>
          </a:p>
          <a:p>
            <a:pPr>
              <a:buNone/>
            </a:pPr>
            <a:r>
              <a:rPr lang="ru-RU" sz="2400" i="1" dirty="0" smtClean="0"/>
              <a:t>    Рядом с мужчинами сражались и женщины. Настоящий подвиг совершила учительница-комсомолка Таня Тарасюк. В бою у пулемета погиб ее муж, лейтенант Тарасюк. Когда Катя узнала об этом, она выбралась из подвала, подползла к пулемету и стала вести огонь по врагу, пока ее не поразил вражеский снаряд.</a:t>
            </a:r>
            <a:endParaRPr lang="ru-RU" sz="2400" dirty="0" smtClean="0"/>
          </a:p>
          <a:p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Женское лицо Победы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LOGGER_PHOTO_ID_5265466396850641570" descr="http://4.bp.blogspot.com/_vYPIDwOMhm4/SRKxylEJ2qI/AAAAAAAAQOQ/qVakA5r4lWo/s1600/11-08-021.jpg">
            <a:hlinkClick r:id="rId2" tgtFrame="_blank"/>
          </p:cNvPr>
          <p:cNvPicPr>
            <a:picLocks noGrp="1"/>
          </p:cNvPicPr>
          <p:nvPr>
            <p:ph type="pic" idx="1"/>
          </p:nvPr>
        </p:nvPicPr>
        <p:blipFill>
          <a:blip r:embed="rId3" cstate="print"/>
          <a:srcRect l="19967" r="19967"/>
          <a:stretch>
            <a:fillRect/>
          </a:stretch>
        </p:blipFill>
        <p:spPr bwMode="auto">
          <a:xfrm>
            <a:off x="827584" y="1052736"/>
            <a:ext cx="6696744" cy="532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11560" y="332656"/>
            <a:ext cx="8075240" cy="648072"/>
          </a:xfrm>
        </p:spPr>
        <p:txBody>
          <a:bodyPr>
            <a:noAutofit/>
          </a:bodyPr>
          <a:lstStyle/>
          <a:p>
            <a:r>
              <a:rPr lang="ru-RU" sz="2800" dirty="0" smtClean="0"/>
              <a:t>Е.А.Зайцев «Оборона Брестской крепости в 1941 году»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- </a:t>
            </a:r>
            <a:r>
              <a:rPr lang="ru-RU" sz="2400" dirty="0" smtClean="0"/>
              <a:t>Как вы думаете, какой день войны изобразил художник на картине? </a:t>
            </a:r>
          </a:p>
          <a:p>
            <a:pPr>
              <a:buNone/>
            </a:pPr>
            <a:r>
              <a:rPr lang="ru-RU" sz="2400" dirty="0" smtClean="0"/>
              <a:t>- Какой момент боя вы видите?</a:t>
            </a:r>
          </a:p>
          <a:p>
            <a:pPr>
              <a:buNone/>
            </a:pPr>
            <a:r>
              <a:rPr lang="ru-RU" sz="2400" dirty="0" smtClean="0"/>
              <a:t>- На каком фоне изобразил художник защитников крепости?</a:t>
            </a:r>
          </a:p>
          <a:p>
            <a:pPr>
              <a:buNone/>
            </a:pPr>
            <a:r>
              <a:rPr lang="ru-RU" sz="2400" dirty="0" smtClean="0"/>
              <a:t>- Почему некоторые красноармейцы без гимнастерок?</a:t>
            </a:r>
          </a:p>
          <a:p>
            <a:pPr>
              <a:buNone/>
            </a:pPr>
            <a:r>
              <a:rPr lang="ru-RU" sz="2400" dirty="0" smtClean="0"/>
              <a:t>- Какое время суток изображено на картине и как вы это определили?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1 группа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- Кто является центральным героем картины? Как это показал художник?</a:t>
            </a:r>
          </a:p>
          <a:p>
            <a:pPr>
              <a:buNone/>
            </a:pPr>
            <a:r>
              <a:rPr lang="ru-RU" sz="2400" dirty="0" smtClean="0"/>
              <a:t>- Опишите героя.</a:t>
            </a:r>
          </a:p>
          <a:p>
            <a:pPr>
              <a:buNone/>
            </a:pPr>
            <a:r>
              <a:rPr lang="ru-RU" sz="2400" dirty="0" smtClean="0"/>
              <a:t>- Что вы скажете о бойце, который изображен рядом с офицером? Опишите его действия, позу, выражение лица.</a:t>
            </a:r>
          </a:p>
          <a:p>
            <a:pPr>
              <a:buNone/>
            </a:pPr>
            <a:r>
              <a:rPr lang="ru-RU" sz="2400" dirty="0" smtClean="0"/>
              <a:t>- Каким показан красноармеец, изображенный на переднем плане картины?</a:t>
            </a:r>
          </a:p>
          <a:p>
            <a:pPr>
              <a:buNone/>
            </a:pPr>
            <a:r>
              <a:rPr lang="ru-RU" sz="2400" dirty="0" smtClean="0"/>
              <a:t>- Как можно охарактеризовать бойца в светлой майке?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2 группа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LOGGER_PHOTO_ID_5265466396850641570" descr="http://4.bp.blogspot.com/_vYPIDwOMhm4/SRKxylEJ2qI/AAAAAAAAQOQ/qVakA5r4lWo/s1600/11-08-021.jpg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57200" y="1526097"/>
            <a:ext cx="8229600" cy="4567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r>
              <a:rPr lang="ru-RU" sz="3600" b="1" dirty="0" smtClean="0"/>
              <a:t>Е.А. Зайцев  «Оборона Брестской крепости в 1941 году»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-Как художник изображает женщину? О чем говорят ее поза, движения, выражения лица?</a:t>
            </a:r>
          </a:p>
          <a:p>
            <a:pPr>
              <a:buNone/>
            </a:pPr>
            <a:r>
              <a:rPr lang="ru-RU" sz="2400" dirty="0" smtClean="0"/>
              <a:t>- Как одета женщина? Какие цвета использовал художник для изображения её одежды и почему?</a:t>
            </a:r>
          </a:p>
          <a:p>
            <a:pPr>
              <a:buNone/>
            </a:pPr>
            <a:r>
              <a:rPr lang="ru-RU" sz="2400" dirty="0" smtClean="0"/>
              <a:t> - Какое чувство объединяет всех защитников крепости?</a:t>
            </a:r>
          </a:p>
          <a:p>
            <a:pPr>
              <a:buNone/>
            </a:pPr>
            <a:r>
              <a:rPr lang="ru-RU" sz="2400" dirty="0" smtClean="0"/>
              <a:t>- Как художник показал это? </a:t>
            </a:r>
          </a:p>
          <a:p>
            <a:pPr>
              <a:buNone/>
            </a:pPr>
            <a:r>
              <a:rPr lang="ru-RU" sz="2400" dirty="0" smtClean="0"/>
              <a:t>- Какое значение имеет развевающееся знамя?</a:t>
            </a:r>
          </a:p>
          <a:p>
            <a:pPr>
              <a:buNone/>
            </a:pPr>
            <a:r>
              <a:rPr lang="ru-RU" sz="2400" dirty="0" smtClean="0"/>
              <a:t>- Чему учит нас картина?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3 группа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Подберите определения, характеризующие основные черты защитников Брестской крепости.</a:t>
            </a:r>
          </a:p>
          <a:p>
            <a:endParaRPr lang="ru-RU" sz="2400" dirty="0" smtClean="0"/>
          </a:p>
          <a:p>
            <a:r>
              <a:rPr lang="ru-RU" sz="2400" i="1" dirty="0" smtClean="0"/>
              <a:t>Мужественные, стойкие, смелые, решительные, волевые, гордые, бесстрашные, отважные, храбрые, любящие Родину, ответственные, верные воинскому долгу, сильные духом, ненавидящие врага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Словарно-стилистическая работа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ru-RU" sz="28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Систематизация материалов к сочинению</a:t>
            </a:r>
            <a:endParaRPr lang="ru-RU" sz="3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1772815"/>
          <a:ext cx="60960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3732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1. Описание места и времени боя, изображенного на полотне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/>
                        <a:t>Раннее летнее утро, лучи солнца с востока; бой в разгаре; разрушенные стены крепости, остатки зданий, бетонные укрепления.</a:t>
                      </a:r>
                      <a:endParaRPr lang="ru-RU" sz="2400" dirty="0" smtClean="0"/>
                    </a:p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8659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2. Защитники Брестской крепости. 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/>
                        <a:t>В центре картины комиссар, Красное знамя в руке, бесстрашный, мужественный, решительный; боец справа поддерживает тяжелораненого товарища, готов сражаться до последней капли крови.</a:t>
                      </a:r>
                      <a:endParaRPr lang="ru-RU" sz="2400" dirty="0" smtClean="0"/>
                    </a:p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1636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Систематизация материалов к сочинению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556792"/>
          <a:ext cx="8229600" cy="288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880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3.  Героизм защитников Брестской крепости. 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/>
                        <a:t>Стойкие, смелые, гордые; преданность Родине; стоять насмерть.</a:t>
                      </a:r>
                      <a:endParaRPr lang="ru-RU" sz="2400" dirty="0" smtClean="0"/>
                    </a:p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4435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Систематизация материалов к сочинению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I</a:t>
            </a:r>
            <a:r>
              <a:rPr lang="ru-RU" dirty="0" smtClean="0"/>
              <a:t>. Изображение мужества, стойкости, патриотизма защитников Брестской крепости на картине Е.А.Зайцева.</a:t>
            </a:r>
          </a:p>
          <a:p>
            <a:pPr>
              <a:buNone/>
            </a:pPr>
            <a:r>
              <a:rPr lang="en-US" dirty="0" smtClean="0"/>
              <a:t>II</a:t>
            </a:r>
            <a:r>
              <a:rPr lang="ru-RU" dirty="0" smtClean="0"/>
              <a:t>. Основные герои картины.</a:t>
            </a:r>
          </a:p>
          <a:p>
            <a:pPr>
              <a:buNone/>
            </a:pPr>
            <a:r>
              <a:rPr lang="ru-RU" dirty="0" smtClean="0"/>
              <a:t>1. Мужество, верность воинскому долгу молодого офицера, изображенного в центре картины.</a:t>
            </a:r>
          </a:p>
          <a:p>
            <a:pPr>
              <a:buNone/>
            </a:pPr>
            <a:r>
              <a:rPr lang="ru-RU" dirty="0" smtClean="0"/>
              <a:t>2.Решительность и смелость бойца справа от офицера.</a:t>
            </a:r>
          </a:p>
          <a:p>
            <a:pPr>
              <a:buNone/>
            </a:pPr>
            <a:r>
              <a:rPr lang="ru-RU" dirty="0" smtClean="0"/>
              <a:t>3. Отвага и бесстрашие красноармейца в светлой майке.</a:t>
            </a:r>
          </a:p>
          <a:p>
            <a:pPr>
              <a:buNone/>
            </a:pPr>
            <a:r>
              <a:rPr lang="ru-RU" dirty="0" smtClean="0"/>
              <a:t>4. Стойкость женщины с винтовкой.</a:t>
            </a:r>
          </a:p>
          <a:p>
            <a:pPr>
              <a:buNone/>
            </a:pPr>
            <a:r>
              <a:rPr lang="ru-RU" dirty="0" smtClean="0"/>
              <a:t>5. Патриотизм, высокое чувство долга перед родиной, лютая ненависть к фашистам защитников крепости.</a:t>
            </a:r>
          </a:p>
          <a:p>
            <a:pPr>
              <a:buNone/>
            </a:pPr>
            <a:r>
              <a:rPr lang="en-US" dirty="0" smtClean="0"/>
              <a:t>III</a:t>
            </a:r>
            <a:r>
              <a:rPr lang="ru-RU" dirty="0" smtClean="0"/>
              <a:t>. Чему учит нас картина Е.Зайцева "Оборона Брестской крепости в 1941 году"? </a:t>
            </a:r>
          </a:p>
          <a:p>
            <a:pPr>
              <a:buNone/>
            </a:pPr>
            <a:endParaRPr lang="ru-RU" dirty="0" smtClean="0"/>
          </a:p>
          <a:p>
            <a:pPr marL="571500" indent="-57150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План сочинения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написать сочинение по картине </a:t>
            </a:r>
            <a:r>
              <a:rPr lang="ru-RU" sz="2400" b="1" dirty="0" smtClean="0"/>
              <a:t>Е.А. Зайцева  «Оборона Брестской крепости в 1941 году»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Задание: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496944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/>
            <a:r>
              <a:rPr lang="ru-RU" sz="2400" b="1" dirty="0" smtClean="0"/>
              <a:t>Интернет-ресурсы:</a:t>
            </a: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 </a:t>
            </a:r>
            <a:r>
              <a:rPr lang="ru-RU" sz="2400" b="1" dirty="0" smtClean="0"/>
              <a:t>Е.А. Зайцев  «Оборона Брестской крепости в 1941 году»: </a:t>
            </a:r>
            <a:r>
              <a:rPr lang="en-US" sz="2400" dirty="0" smtClean="0">
                <a:hlinkClick r:id="rId2"/>
              </a:rPr>
              <a:t>http://91.r.photoshare.ru/00912/008b47b32588756c3b050fd2539edc8eb3302f67.jpg</a:t>
            </a: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Брестская крепость. </a:t>
            </a:r>
            <a:r>
              <a:rPr lang="ru-RU" sz="2400" dirty="0" err="1" smtClean="0"/>
              <a:t>Аэрофото</a:t>
            </a:r>
            <a:r>
              <a:rPr lang="ru-RU" sz="2400" dirty="0" smtClean="0"/>
              <a:t> цитадели (центрального укрепления). 1941 г.: </a:t>
            </a:r>
            <a:r>
              <a:rPr lang="en-US" sz="2400" dirty="0" smtClean="0">
                <a:hlinkClick r:id="rId3"/>
              </a:rPr>
              <a:t>http://www.loveread.ec/read_book.php?id=12558&amp;p=121</a:t>
            </a: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Историческая реконструкция первого дня войны. 22 июня 2012 года: </a:t>
            </a:r>
            <a:r>
              <a:rPr lang="en-US" sz="2400" dirty="0" smtClean="0"/>
              <a:t>http://brestcity.com/blog/wp-content/gallery/invasion2012/invasion_08.jpg</a:t>
            </a: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 Историческая реконструкция первого дня войны. 22 июня 2012 года: </a:t>
            </a:r>
            <a:r>
              <a:rPr lang="en-US" sz="2400" dirty="0" smtClean="0">
                <a:hlinkClick r:id="rId4"/>
              </a:rPr>
              <a:t>http://brestcity.com/blog/wp-content/gallery/invasion2012/invasion_04.jpg</a:t>
            </a:r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endParaRPr lang="ru-RU" sz="2400" dirty="0" smtClean="0"/>
          </a:p>
          <a:p>
            <a:pPr marL="342900" indent="-342900"/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endParaRPr lang="ru-RU" sz="2400" dirty="0" smtClean="0"/>
          </a:p>
          <a:p>
            <a:pPr marL="342900" indent="-342900"/>
            <a:endParaRPr lang="ru-RU" sz="2400" dirty="0" smtClean="0"/>
          </a:p>
          <a:p>
            <a:pPr marL="342900" indent="-342900">
              <a:buFont typeface="+mj-lt"/>
              <a:buAutoNum type="arabicPeriod"/>
            </a:pPr>
            <a:endParaRPr lang="ru-RU" sz="2400" dirty="0" smtClean="0"/>
          </a:p>
          <a:p>
            <a:endParaRPr lang="ru-RU" sz="24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97125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5</a:t>
            </a:r>
            <a:r>
              <a:rPr lang="ru-RU" sz="2400" dirty="0" smtClean="0"/>
              <a:t>. Надписи на стенах Брестской крепости, сделанные ее защитниками:</a:t>
            </a:r>
            <a:r>
              <a:rPr lang="en-US" sz="2400" dirty="0" smtClean="0"/>
              <a:t> </a:t>
            </a:r>
            <a:r>
              <a:rPr lang="en-US" sz="2400" dirty="0" smtClean="0">
                <a:hlinkClick r:id="rId2"/>
              </a:rPr>
              <a:t>http://rutube.ru/video/f983b84b0935e211cfee4a7230161047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6. Петр Михайлович Гаврилов: </a:t>
            </a:r>
            <a:r>
              <a:rPr lang="en-US" sz="2400" dirty="0" smtClean="0">
                <a:hlinkClick r:id="rId3"/>
              </a:rPr>
              <a:t>http://skurlatov.livejournal.com/1844632.html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7. Ефим Моисеевич Фомин: </a:t>
            </a:r>
            <a:r>
              <a:rPr lang="en-US" sz="2400" dirty="0" smtClean="0">
                <a:hlinkClick r:id="rId4"/>
              </a:rPr>
              <a:t>http://english.migdal.ru/times/29/1746/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8. Петя Клыпа: </a:t>
            </a:r>
            <a:r>
              <a:rPr lang="en-US" sz="2400" dirty="0" smtClean="0">
                <a:hlinkClick r:id="rId5"/>
              </a:rPr>
              <a:t>http://control.audiopedia.su/audio/16313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9. Женское лицо Победы: </a:t>
            </a:r>
            <a:r>
              <a:rPr lang="en-US" sz="2400" dirty="0" smtClean="0">
                <a:hlinkClick r:id="rId6"/>
              </a:rPr>
              <a:t>http://www.milb.org.ua/article/women%20face%20war.html</a:t>
            </a: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Интернет-ресурсы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Ю.Воронов «Дети военной поры»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980728"/>
            <a:ext cx="4176464" cy="56166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А может, нам о них забыть?</a:t>
            </a:r>
          </a:p>
          <a:p>
            <a:pPr>
              <a:buNone/>
            </a:pPr>
            <a:r>
              <a:rPr lang="ru-RU" sz="2400" dirty="0" smtClean="0"/>
              <a:t>Опять война, </a:t>
            </a:r>
          </a:p>
          <a:p>
            <a:pPr>
              <a:buNone/>
            </a:pPr>
            <a:r>
              <a:rPr lang="ru-RU" sz="2400" dirty="0" smtClean="0"/>
              <a:t>Опять блокада...</a:t>
            </a:r>
          </a:p>
          <a:p>
            <a:pPr>
              <a:buNone/>
            </a:pPr>
            <a:r>
              <a:rPr lang="ru-RU" sz="2400" dirty="0" smtClean="0"/>
              <a:t>Я слышу иногда:</a:t>
            </a:r>
          </a:p>
          <a:p>
            <a:pPr>
              <a:buNone/>
            </a:pPr>
            <a:r>
              <a:rPr lang="ru-RU" sz="2400" dirty="0" smtClean="0"/>
              <a:t>"Не надо,</a:t>
            </a:r>
          </a:p>
          <a:p>
            <a:pPr>
              <a:buNone/>
            </a:pPr>
            <a:r>
              <a:rPr lang="ru-RU" sz="2400" dirty="0" smtClean="0"/>
              <a:t>Не надо раны бередить,</a:t>
            </a:r>
          </a:p>
          <a:p>
            <a:pPr>
              <a:buNone/>
            </a:pPr>
            <a:r>
              <a:rPr lang="ru-RU" sz="2400" dirty="0" smtClean="0"/>
              <a:t>Ведь это правда, что устали</a:t>
            </a:r>
          </a:p>
          <a:p>
            <a:pPr>
              <a:buNone/>
            </a:pPr>
            <a:r>
              <a:rPr lang="ru-RU" sz="2400" dirty="0" smtClean="0"/>
              <a:t>Мы от рассказов о войне</a:t>
            </a:r>
          </a:p>
          <a:p>
            <a:pPr>
              <a:buNone/>
            </a:pPr>
            <a:r>
              <a:rPr lang="ru-RU" sz="2400" dirty="0" smtClean="0"/>
              <a:t>И о блокаде пролистали</a:t>
            </a:r>
          </a:p>
          <a:p>
            <a:pPr>
              <a:buNone/>
            </a:pPr>
            <a:r>
              <a:rPr lang="ru-RU" sz="2400" dirty="0" smtClean="0"/>
              <a:t>Стихов достаточно вполне".</a:t>
            </a:r>
          </a:p>
          <a:p>
            <a:pPr>
              <a:buNone/>
            </a:pPr>
            <a:r>
              <a:rPr lang="ru-RU" sz="2400" dirty="0" smtClean="0"/>
              <a:t>И может показаться:</a:t>
            </a:r>
          </a:p>
          <a:p>
            <a:pPr>
              <a:buNone/>
            </a:pPr>
            <a:r>
              <a:rPr lang="ru-RU" sz="2400" dirty="0" smtClean="0"/>
              <a:t>Правы </a:t>
            </a:r>
          </a:p>
          <a:p>
            <a:pPr>
              <a:buNone/>
            </a:pPr>
            <a:r>
              <a:rPr lang="ru-RU" sz="2400" dirty="0" smtClean="0"/>
              <a:t>И убедительны слова.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244280" cy="5688632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7400" dirty="0" smtClean="0"/>
              <a:t>Но даже если это правда, </a:t>
            </a:r>
          </a:p>
          <a:p>
            <a:pPr>
              <a:buNone/>
            </a:pPr>
            <a:r>
              <a:rPr lang="ru-RU" sz="7400" dirty="0" smtClean="0"/>
              <a:t>Такая правда - не права!</a:t>
            </a:r>
          </a:p>
          <a:p>
            <a:pPr>
              <a:buNone/>
            </a:pPr>
            <a:r>
              <a:rPr lang="ru-RU" sz="7400" dirty="0" smtClean="0"/>
              <a:t>Чтоб снова</a:t>
            </a:r>
          </a:p>
          <a:p>
            <a:pPr>
              <a:buNone/>
            </a:pPr>
            <a:r>
              <a:rPr lang="ru-RU" sz="7400" dirty="0" smtClean="0"/>
              <a:t>На  земной планете</a:t>
            </a:r>
          </a:p>
          <a:p>
            <a:pPr>
              <a:buNone/>
            </a:pPr>
            <a:r>
              <a:rPr lang="ru-RU" sz="7400" dirty="0" smtClean="0"/>
              <a:t>Не повторилось той зимы,</a:t>
            </a:r>
          </a:p>
          <a:p>
            <a:pPr>
              <a:buNone/>
            </a:pPr>
            <a:r>
              <a:rPr lang="ru-RU" sz="7400" dirty="0" smtClean="0"/>
              <a:t>Нам нужно, чтобы наши дети</a:t>
            </a:r>
          </a:p>
          <a:p>
            <a:pPr>
              <a:buNone/>
            </a:pPr>
            <a:r>
              <a:rPr lang="ru-RU" sz="7400" dirty="0" smtClean="0"/>
              <a:t>Об этом помнили, </a:t>
            </a:r>
          </a:p>
          <a:p>
            <a:pPr>
              <a:buNone/>
            </a:pPr>
            <a:r>
              <a:rPr lang="ru-RU" sz="7400" dirty="0" smtClean="0"/>
              <a:t>Как мы!</a:t>
            </a:r>
          </a:p>
          <a:p>
            <a:pPr>
              <a:buNone/>
            </a:pPr>
            <a:r>
              <a:rPr lang="ru-RU" sz="7400" dirty="0" smtClean="0"/>
              <a:t>Я не напрасно беспокоюсь,</a:t>
            </a:r>
          </a:p>
          <a:p>
            <a:pPr>
              <a:buNone/>
            </a:pPr>
            <a:r>
              <a:rPr lang="ru-RU" sz="7400" dirty="0" smtClean="0"/>
              <a:t>Чтоб не забылась та война:</a:t>
            </a:r>
          </a:p>
          <a:p>
            <a:pPr>
              <a:buNone/>
            </a:pPr>
            <a:r>
              <a:rPr lang="ru-RU" sz="7400" dirty="0" smtClean="0"/>
              <a:t>Ведь эта память -  наша совесть.</a:t>
            </a:r>
          </a:p>
          <a:p>
            <a:pPr>
              <a:buNone/>
            </a:pPr>
            <a:r>
              <a:rPr lang="ru-RU" sz="7400" dirty="0" smtClean="0"/>
              <a:t>Она как сила нам нужна.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2400" dirty="0" smtClean="0"/>
              <a:t>О чем это стихотворение? </a:t>
            </a:r>
          </a:p>
          <a:p>
            <a:pPr>
              <a:buNone/>
            </a:pPr>
            <a:r>
              <a:rPr lang="ru-RU" sz="2400" i="1" dirty="0" smtClean="0"/>
              <a:t>Оно о памяти и совести, о том, что ни в коем</a:t>
            </a:r>
          </a:p>
          <a:p>
            <a:pPr>
              <a:buNone/>
            </a:pPr>
            <a:r>
              <a:rPr lang="ru-RU" sz="2400" i="1" dirty="0" smtClean="0"/>
              <a:t>случае нельзя забывать о войнах, нужно делать все,</a:t>
            </a:r>
          </a:p>
          <a:p>
            <a:pPr>
              <a:buNone/>
            </a:pPr>
            <a:r>
              <a:rPr lang="ru-RU" sz="2400" i="1" dirty="0" smtClean="0"/>
              <a:t>чтобы войны никогда не повторялись.</a:t>
            </a: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r>
              <a:rPr lang="ru-RU" sz="2400" dirty="0" smtClean="0"/>
              <a:t>О какой войне идет речь? </a:t>
            </a:r>
          </a:p>
          <a:p>
            <a:pPr>
              <a:buNone/>
            </a:pPr>
            <a:r>
              <a:rPr lang="ru-RU" sz="2400" i="1" dirty="0" smtClean="0"/>
              <a:t>О Великой Отечественной войне 1941-1945гг.,</a:t>
            </a:r>
          </a:p>
          <a:p>
            <a:pPr>
              <a:buNone/>
            </a:pPr>
            <a:r>
              <a:rPr lang="ru-RU" sz="2400" i="1" dirty="0" smtClean="0"/>
              <a:t>которую вел советский народ против фашистской</a:t>
            </a:r>
          </a:p>
          <a:p>
            <a:pPr>
              <a:buNone/>
            </a:pPr>
            <a:r>
              <a:rPr lang="ru-RU" sz="2400" i="1" dirty="0" smtClean="0"/>
              <a:t>Германии.</a:t>
            </a:r>
          </a:p>
          <a:p>
            <a:endParaRPr lang="ru-RU" i="1" dirty="0" smtClean="0"/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Ю.Воронов «Дети военной поры»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2400" dirty="0" smtClean="0"/>
              <a:t>Что же такое война, не только та, о которой говорится в этом стихотворении, а война вообще?</a:t>
            </a:r>
          </a:p>
          <a:p>
            <a:pPr>
              <a:buNone/>
            </a:pPr>
            <a:endParaRPr lang="ru-RU" sz="2400" i="1" dirty="0" smtClean="0"/>
          </a:p>
          <a:p>
            <a:pPr>
              <a:buNone/>
            </a:pPr>
            <a:r>
              <a:rPr lang="ru-RU" sz="2400" i="1" dirty="0" smtClean="0"/>
              <a:t>Война - это большое горе для тех, кто потерял</a:t>
            </a:r>
          </a:p>
          <a:p>
            <a:pPr>
              <a:buNone/>
            </a:pPr>
            <a:r>
              <a:rPr lang="ru-RU" sz="2400" i="1" dirty="0" smtClean="0"/>
              <a:t>близких людей, это великое зло; это плач и</a:t>
            </a:r>
          </a:p>
          <a:p>
            <a:pPr>
              <a:buNone/>
            </a:pPr>
            <a:r>
              <a:rPr lang="ru-RU" sz="2400" i="1" dirty="0" smtClean="0"/>
              <a:t>страдания матерей, расставания любимых, кровь,</a:t>
            </a:r>
          </a:p>
          <a:p>
            <a:pPr>
              <a:buNone/>
            </a:pPr>
            <a:r>
              <a:rPr lang="ru-RU" sz="2400" i="1" dirty="0" smtClean="0"/>
              <a:t>тысячи, иногда впустую погубленных жизней.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192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Ю.Воронов «Дети военной поры»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24936" cy="1008112"/>
          </a:xfrm>
        </p:spPr>
        <p:txBody>
          <a:bodyPr>
            <a:noAutofit/>
          </a:bodyPr>
          <a:lstStyle/>
          <a:p>
            <a:r>
              <a:rPr lang="ru-RU" sz="3200" dirty="0" smtClean="0"/>
              <a:t>Брестская крепость. </a:t>
            </a:r>
            <a:r>
              <a:rPr lang="ru-RU" sz="3200" dirty="0" err="1" smtClean="0"/>
              <a:t>Аэрофото</a:t>
            </a:r>
            <a:r>
              <a:rPr lang="ru-RU" sz="3200" dirty="0" smtClean="0"/>
              <a:t> цитадели (центрального укрепления). 1941 г.</a:t>
            </a:r>
            <a:endParaRPr lang="ru-RU" sz="3200" dirty="0"/>
          </a:p>
        </p:txBody>
      </p:sp>
      <p:pic>
        <p:nvPicPr>
          <p:cNvPr id="23558" name="Picture 6" descr="Брестская крепость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6771" r="16771"/>
          <a:stretch>
            <a:fillRect/>
          </a:stretch>
        </p:blipFill>
        <p:spPr bwMode="auto">
          <a:xfrm>
            <a:off x="1043608" y="1772816"/>
            <a:ext cx="6696744" cy="4534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400" i="1" dirty="0" smtClean="0"/>
          </a:p>
          <a:p>
            <a:r>
              <a:rPr lang="ru-RU" sz="2400" i="1" dirty="0" smtClean="0"/>
              <a:t>Это было на рассвете 22 июня 1941 года. Над Бугом прогремел первый залп фашистской артиллерии. В следующий миг грохот сотен рвущихся снарядов и мин потряс землю. Густая пелена дыма и пыли, пронизанная сверкающими, огненными вспышками взрывов, заволокла всю крепость. Рушились и горели дома, люди гибли в огне и под развалинами. Так началась война!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8836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Брестская крепость. </a:t>
            </a:r>
            <a:r>
              <a:rPr lang="ru-RU" sz="3200" dirty="0" err="1" smtClean="0"/>
              <a:t>Аэрофото</a:t>
            </a:r>
            <a:r>
              <a:rPr lang="ru-RU" sz="3200" dirty="0" smtClean="0"/>
              <a:t> цитадели (центрального укрепления). 1941 г.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Историческая реконструкция первого дня войны. 22 июня 2012 года</a:t>
            </a:r>
            <a:endParaRPr lang="ru-RU" sz="3200" dirty="0"/>
          </a:p>
        </p:txBody>
      </p:sp>
      <p:pic>
        <p:nvPicPr>
          <p:cNvPr id="6" name="shTopImg" descr="http://brestcity.com/blog/wp-content/gallery/invasion2012/invasion_04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700808"/>
            <a:ext cx="4392488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4644008" y="5013176"/>
            <a:ext cx="432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1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2" name="Содержимое 11" descr="http://brestcity.com/blog/wp-content/gallery/invasion2012/invasion_08.jpg"/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700808"/>
            <a:ext cx="4104456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Надписи на стенах Брестской крепости, сделанные ее защитниками</a:t>
            </a:r>
            <a:endParaRPr lang="ru-RU" sz="3200" dirty="0"/>
          </a:p>
        </p:txBody>
      </p:sp>
      <p:pic>
        <p:nvPicPr>
          <p:cNvPr id="4" name="Содержимое 3" descr="sign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556792"/>
            <a:ext cx="7488832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27584" y="5949280"/>
            <a:ext cx="734481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568</TotalTime>
  <Words>1120</Words>
  <Application>Microsoft Office PowerPoint</Application>
  <PresentationFormat>Экран (4:3)</PresentationFormat>
  <Paragraphs>144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Бумажная</vt:lpstr>
      <vt:lpstr>«Дерзайте  Отчизну мужеством  прославить»  Урок развития речи в 6 классе (сочинение-описание картины Е.А.Зайцева «Оборона Брестской крепости в 1941году») </vt:lpstr>
      <vt:lpstr> Е.А. Зайцев  «Оборона Брестской крепости в 1941 году» </vt:lpstr>
      <vt:lpstr>Ю.Воронов «Дети военной поры»</vt:lpstr>
      <vt:lpstr>Ю.Воронов «Дети военной поры»</vt:lpstr>
      <vt:lpstr>Ю.Воронов «Дети военной поры»</vt:lpstr>
      <vt:lpstr>Брестская крепость. Аэрофото цитадели (центрального укрепления). 1941 г.</vt:lpstr>
      <vt:lpstr>Брестская крепость. Аэрофото цитадели (центрального укрепления). 1941 г.</vt:lpstr>
      <vt:lpstr>Историческая реконструкция первого дня войны. 22 июня 2012 года</vt:lpstr>
      <vt:lpstr>Надписи на стенах Брестской крепости, сделанные ее защитниками</vt:lpstr>
      <vt:lpstr>Петр Михайлович Гаврилов</vt:lpstr>
      <vt:lpstr>Ефим Моисеевич Фомин</vt:lpstr>
      <vt:lpstr>Ефим Моисеевич Фомин</vt:lpstr>
      <vt:lpstr>Петя Клыпа</vt:lpstr>
      <vt:lpstr>Петя Клыпа</vt:lpstr>
      <vt:lpstr>Женское лицо Победы</vt:lpstr>
      <vt:lpstr>Женское лицо Победы</vt:lpstr>
      <vt:lpstr>Е.А.Зайцев «Оборона Брестской крепости в 1941 году»</vt:lpstr>
      <vt:lpstr>1 группа</vt:lpstr>
      <vt:lpstr>2 группа</vt:lpstr>
      <vt:lpstr>3 группа</vt:lpstr>
      <vt:lpstr>Словарно-стилистическая работа</vt:lpstr>
      <vt:lpstr>Систематизация материалов к сочинению</vt:lpstr>
      <vt:lpstr>Систематизация материалов к сочинению</vt:lpstr>
      <vt:lpstr>Систематизация материалов к сочинению</vt:lpstr>
      <vt:lpstr>План сочинения</vt:lpstr>
      <vt:lpstr>Задание:</vt:lpstr>
      <vt:lpstr>Презентация PowerPoint</vt:lpstr>
      <vt:lpstr>Интернет-ресурсы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Дерзайте Отчизну мужеством прославить»</dc:title>
  <dc:creator>User</dc:creator>
  <cp:lastModifiedBy>User</cp:lastModifiedBy>
  <cp:revision>70</cp:revision>
  <dcterms:created xsi:type="dcterms:W3CDTF">2012-10-19T14:54:14Z</dcterms:created>
  <dcterms:modified xsi:type="dcterms:W3CDTF">2014-05-10T13:59:46Z</dcterms:modified>
</cp:coreProperties>
</file>