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76" r:id="rId3"/>
    <p:sldId id="258" r:id="rId4"/>
    <p:sldId id="272" r:id="rId5"/>
    <p:sldId id="273" r:id="rId6"/>
    <p:sldId id="264" r:id="rId7"/>
    <p:sldId id="267" r:id="rId8"/>
    <p:sldId id="265" r:id="rId9"/>
    <p:sldId id="274" r:id="rId10"/>
    <p:sldId id="266" r:id="rId11"/>
    <p:sldId id="277" r:id="rId12"/>
    <p:sldId id="257" r:id="rId13"/>
    <p:sldId id="259" r:id="rId14"/>
    <p:sldId id="260" r:id="rId15"/>
    <p:sldId id="261" r:id="rId16"/>
    <p:sldId id="262" r:id="rId17"/>
    <p:sldId id="263" r:id="rId18"/>
    <p:sldId id="269" r:id="rId19"/>
    <p:sldId id="271" r:id="rId20"/>
    <p:sldId id="268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266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689F5-66EA-49D2-A721-AE870C72F09F}" type="datetimeFigureOut">
              <a:rPr lang="ru-RU"/>
              <a:pPr>
                <a:defRPr/>
              </a:pPr>
              <a:t>19.04.2014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4CA9A-09D5-405B-AD42-BAA04645D7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1FA2C-3F98-4070-8175-D09A547AE825}" type="datetimeFigureOut">
              <a:rPr lang="ru-RU"/>
              <a:pPr>
                <a:defRPr/>
              </a:pPr>
              <a:t>19.04.2014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14A1A-BA7B-4C08-9788-B0C18DA23C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8490B-D79B-4F8F-9DE9-0B09247D1DE5}" type="datetimeFigureOut">
              <a:rPr lang="ru-RU"/>
              <a:pPr>
                <a:defRPr/>
              </a:pPr>
              <a:t>19.04.2014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68764-8E43-4C11-8C29-00CC3126FC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77940-A180-4BCB-AB78-1ABC59D40CE6}" type="datetimeFigureOut">
              <a:rPr lang="ru-RU"/>
              <a:pPr>
                <a:defRPr/>
              </a:pPr>
              <a:t>19.04.2014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0793D-B136-4D08-AE21-0CD9575B82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FBEF6-4ABE-4FE1-9EC4-08C86CAE77F8}" type="datetimeFigureOut">
              <a:rPr lang="ru-RU"/>
              <a:pPr>
                <a:defRPr/>
              </a:pPr>
              <a:t>19.04.2014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E1BA2-F1AA-4B70-BF72-0BE4DFD28C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8A017-D282-48AF-B097-B44CE1440FCD}" type="datetimeFigureOut">
              <a:rPr lang="ru-RU"/>
              <a:pPr>
                <a:defRPr/>
              </a:pPr>
              <a:t>19.04.2014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52320-356D-4527-A838-EC513E74DB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930FE-EA17-48C6-AB69-F2DCAE08399C}" type="datetimeFigureOut">
              <a:rPr lang="ru-RU"/>
              <a:pPr>
                <a:defRPr/>
              </a:pPr>
              <a:t>19.04.2014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1C42A-8428-48F1-ADE0-C0408C77D5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85733-3CDC-4846-9A1D-7667099A8E3B}" type="datetimeFigureOut">
              <a:rPr lang="ru-RU"/>
              <a:pPr>
                <a:defRPr/>
              </a:pPr>
              <a:t>19.04.2014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3C5F2-789D-44E4-8BD3-709EAA0824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84AC6-597D-4CF9-B472-6B7ADFABE4C1}" type="datetimeFigureOut">
              <a:rPr lang="ru-RU"/>
              <a:pPr>
                <a:defRPr/>
              </a:pPr>
              <a:t>19.04.2014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F4A4D-9CCF-4CE3-BADF-07823BFBF6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4DEEF-0E72-4A63-8865-EE03B96D3C2C}" type="datetimeFigureOut">
              <a:rPr lang="ru-RU"/>
              <a:pPr>
                <a:defRPr/>
              </a:pPr>
              <a:t>19.04.2014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A8F11-2B58-47EF-A950-B5324C8B7C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163D2-2165-4576-B4E5-1059F172E397}" type="datetimeFigureOut">
              <a:rPr lang="ru-RU"/>
              <a:pPr>
                <a:defRPr/>
              </a:pPr>
              <a:t>19.04.2014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088D5-0582-49A3-948E-D240DD7B1A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88EA4476-6B20-40F6-8BB1-2AAE6957D405}" type="datetimeFigureOut">
              <a:rPr lang="ru-RU"/>
              <a:pPr>
                <a:defRPr/>
              </a:pPr>
              <a:t>19.04.2014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83F0BD39-A068-4100-B449-DEE9A96A00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9" r:id="rId9"/>
    <p:sldLayoutId id="2147483717" r:id="rId10"/>
    <p:sldLayoutId id="214748371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3528" y="1340768"/>
            <a:ext cx="8424936" cy="443198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4400" b="1" i="1" dirty="0">
                <a:ln w="18000">
                  <a:solidFill>
                    <a:srgbClr val="99000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reflection blurRad="6350" stA="55000" endA="300" endPos="45500" dir="5400000" sy="-100000" algn="bl" rotWithShape="0"/>
                </a:effectLst>
                <a:cs typeface="+mn-cs"/>
              </a:rPr>
              <a:t>САМЫЕ  ИЗВЕСТНЫЕ  ДВОЕЧНИКИ</a:t>
            </a:r>
          </a:p>
          <a:p>
            <a:pPr>
              <a:defRPr/>
            </a:pPr>
            <a:r>
              <a:rPr lang="ru-RU" sz="4400" i="1" dirty="0">
                <a:ln w="18000">
                  <a:solidFill>
                    <a:srgbClr val="99000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cs typeface="+mn-cs"/>
              </a:rPr>
              <a:t>                          </a:t>
            </a:r>
          </a:p>
          <a:p>
            <a:pPr>
              <a:defRPr/>
            </a:pPr>
            <a:endParaRPr lang="ru-RU" sz="4400" i="1" dirty="0">
              <a:ln w="18000">
                <a:solidFill>
                  <a:srgbClr val="990000"/>
                </a:solidFill>
                <a:prstDash val="solid"/>
                <a:miter lim="800000"/>
              </a:ln>
              <a:gradFill flip="none" rotWithShape="1">
                <a:gsLst>
                  <a:gs pos="0">
                    <a:schemeClr val="accent2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cs typeface="+mn-cs"/>
            </a:endParaRPr>
          </a:p>
          <a:p>
            <a:pPr>
              <a:defRPr/>
            </a:pPr>
            <a:r>
              <a:rPr lang="ru-RU" sz="4400" dirty="0">
                <a:solidFill>
                  <a:srgbClr val="FF00FF"/>
                </a:solidFill>
                <a:cs typeface="+mn-cs"/>
              </a:rPr>
              <a:t>Великие писатели, литераторы, философы…</a:t>
            </a:r>
            <a:endParaRPr lang="ru-RU" sz="4400" i="1" dirty="0">
              <a:ln w="18000">
                <a:solidFill>
                  <a:srgbClr val="990000"/>
                </a:solidFill>
                <a:prstDash val="solid"/>
                <a:miter lim="800000"/>
              </a:ln>
              <a:solidFill>
                <a:srgbClr val="FF00FF"/>
              </a:solidFill>
              <a:effectLst>
                <a:reflection blurRad="6350" stA="55000" endA="300" endPos="45500" dir="5400000" sy="-100000" algn="bl" rotWithShape="0"/>
              </a:effectLst>
              <a:cs typeface="+mn-cs"/>
            </a:endParaRPr>
          </a:p>
          <a:p>
            <a:pPr>
              <a:defRPr/>
            </a:pPr>
            <a:endParaRPr lang="ru-RU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b="1" smtClean="0">
                <a:latin typeface="Monotype Corsiva" pitchFamily="66" charset="0"/>
              </a:rPr>
              <a:t>Сергей Павлович Королев</a:t>
            </a:r>
          </a:p>
        </p:txBody>
      </p:sp>
      <p:pic>
        <p:nvPicPr>
          <p:cNvPr id="1229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911263" y="1920875"/>
            <a:ext cx="3130473" cy="44338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Под его руководством  были созданы баллистические и геофизические ракеты, первые спутники и космические корабли «Восток» и «Восход», был круглым троечником.</a:t>
            </a:r>
            <a:br>
              <a:rPr lang="ru-RU" smtClean="0"/>
            </a:b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908175" y="549275"/>
            <a:ext cx="7642225" cy="938213"/>
          </a:xfrm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Уинстон Черчилль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sz="half" idx="1"/>
          </p:nvPr>
        </p:nvSpPr>
        <p:spPr>
          <a:xfrm>
            <a:off x="395288" y="2205038"/>
            <a:ext cx="4038600" cy="4433887"/>
          </a:xfrm>
        </p:spPr>
        <p:txBody>
          <a:bodyPr/>
          <a:lstStyle/>
          <a:p>
            <a:pPr eaLnBrk="1" hangingPunct="1"/>
            <a:r>
              <a:rPr lang="ru-RU" sz="1800" smtClean="0"/>
              <a:t>В девять лет Уинстон был определен в частную школу св. Георга , где постоянно оказывался «в хвосте» класса. Назвать его тупым и тогда никому не пришло бы в голову – учителя регулярно находили его в каком-нибудь укромном уголке с книжкой не по возрасту. Однако учить уроки, работать на занятиях и вообще хоть как-то стараться Черчилль категорически отказывался.</a:t>
            </a:r>
          </a:p>
        </p:txBody>
      </p:sp>
      <p:pic>
        <p:nvPicPr>
          <p:cNvPr id="13316" name="Picture 2" descr="C:\Users\Евгений\Desktop\ЧЧЧЧЧЧЧЧЧЧЧ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3" y="1928813"/>
            <a:ext cx="3830637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8000" b="1" smtClean="0">
                <a:latin typeface="Monotype Corsiva" pitchFamily="66" charset="0"/>
              </a:rPr>
              <a:t>Вольтер</a:t>
            </a:r>
          </a:p>
        </p:txBody>
      </p:sp>
      <p:pic>
        <p:nvPicPr>
          <p:cNvPr id="410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706806" y="1920875"/>
            <a:ext cx="3539388" cy="44338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4340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Отец Вольтера говорил о нем и его брате: «Я вырастил двух дураков. Один дурак в прозе, а другой — в стихах».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6000" b="1" smtClean="0">
                <a:latin typeface="Monotype Corsiva" pitchFamily="66" charset="0"/>
              </a:rPr>
              <a:t>Исаак Ньютон</a:t>
            </a:r>
          </a:p>
        </p:txBody>
      </p:sp>
      <p:pic>
        <p:nvPicPr>
          <p:cNvPr id="512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696472" y="1920875"/>
            <a:ext cx="3560056" cy="44338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536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Учился хуже всех в классе, пока его не побил приятель. После чего Ньютон решил победить его в знаниях, и уже через несколько месяцев стал первым в классе.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6000" b="1" smtClean="0">
                <a:latin typeface="Monotype Corsiva" pitchFamily="66" charset="0"/>
              </a:rPr>
              <a:t>Отто фон Бисмарк</a:t>
            </a:r>
          </a:p>
        </p:txBody>
      </p:sp>
      <p:pic>
        <p:nvPicPr>
          <p:cNvPr id="614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931102" y="1920875"/>
            <a:ext cx="3090796" cy="44338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6388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 Канцлер Германский империи, скверно учился и еще хуже работал: устраивался на службу только по протекции, и его либо отовсюду выгоняли, либо он уходил сам, не в силах выполнять рутинную работу.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6600" b="1" smtClean="0">
                <a:latin typeface="Monotype Corsiva" pitchFamily="66" charset="0"/>
              </a:rPr>
              <a:t>Наполеон</a:t>
            </a:r>
          </a:p>
        </p:txBody>
      </p:sp>
      <p:pic>
        <p:nvPicPr>
          <p:cNvPr id="717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828771" y="1920875"/>
            <a:ext cx="3295457" cy="44338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7412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Учился плохо по всем предметам, кроме математики.</a:t>
            </a:r>
            <a:br>
              <a:rPr lang="ru-RU" smtClean="0"/>
            </a:b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6600" b="1" smtClean="0">
                <a:latin typeface="Monotype Corsiva" pitchFamily="66" charset="0"/>
              </a:rPr>
              <a:t>Людвиг ван Бетховен</a:t>
            </a:r>
          </a:p>
        </p:txBody>
      </p:sp>
      <p:pic>
        <p:nvPicPr>
          <p:cNvPr id="819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14282" y="2214554"/>
            <a:ext cx="4566204" cy="388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8436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Писал с ошибками, а деление и умножение так и не осилил, так же, как и Александр Дюма-отец.</a:t>
            </a:r>
            <a:br>
              <a:rPr lang="ru-RU" smtClean="0"/>
            </a:b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6600" b="1" smtClean="0">
                <a:latin typeface="Monotype Corsiva" pitchFamily="66" charset="0"/>
              </a:rPr>
              <a:t>Альберт Эйнштейн</a:t>
            </a:r>
          </a:p>
        </p:txBody>
      </p:sp>
      <p:pic>
        <p:nvPicPr>
          <p:cNvPr id="922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457200" y="2118519"/>
            <a:ext cx="4038600" cy="4038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 rtlCol="0"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    создатель теории относительности, лауреат Нобелевской премии, учился очень средне. Его родители признавались знакомым, что не питают никаких иллюзий на его счет, и надеются только, что он сможет устроиться хотя бы на простую работу.</a:t>
            </a:r>
            <a:br>
              <a:rPr lang="ru-RU" dirty="0" smtClean="0"/>
            </a:b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6600" b="1" smtClean="0">
                <a:latin typeface="Monotype Corsiva" pitchFamily="66" charset="0"/>
              </a:rPr>
              <a:t>Билл Гейтс</a:t>
            </a:r>
          </a:p>
        </p:txBody>
      </p:sp>
      <p:pic>
        <p:nvPicPr>
          <p:cNvPr id="1434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282" y="2071678"/>
            <a:ext cx="4443891" cy="3852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 rtlCol="0"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 В школе  имел проблемы с грамматикой и другими предметами, но преуспевал в математике. К моменту окончания начальной школы за  плохое поведение  и он был направлен к психиатру! Поступив в Гарвард, Гейтс проучился там 2 года и был отчислен! А вскоре он создал всемирно известную корпорацию и программное обеспечение, которым стал пользоваться весь мир!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6600" b="1" smtClean="0">
                <a:latin typeface="Monotype Corsiva" pitchFamily="66" charset="0"/>
              </a:rPr>
              <a:t>Итог</a:t>
            </a:r>
            <a:endParaRPr lang="ru-RU" sz="6600" smtClean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1857375"/>
            <a:ext cx="8229600" cy="4389438"/>
          </a:xfrm>
        </p:spPr>
        <p:txBody>
          <a:bodyPr rtlCol="0"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b="1" dirty="0" smtClean="0"/>
              <a:t>Быть троечником</a:t>
            </a:r>
            <a:r>
              <a:rPr lang="ru-RU" dirty="0" smtClean="0"/>
              <a:t> – не залог успеха. </a:t>
            </a:r>
            <a:r>
              <a:rPr lang="ru-RU" b="1" dirty="0" smtClean="0"/>
              <a:t>Быть отличником</a:t>
            </a:r>
            <a:r>
              <a:rPr lang="ru-RU" dirty="0" smtClean="0"/>
              <a:t> – тоже. </a:t>
            </a:r>
            <a:r>
              <a:rPr lang="ru-RU" b="1" dirty="0" smtClean="0"/>
              <a:t>Раннее развитие</a:t>
            </a:r>
            <a:r>
              <a:rPr lang="ru-RU" dirty="0" smtClean="0"/>
              <a:t> – не гарантия ни для чего, и может как поспособствовать так и навредить, навсегда отвернув ребенка от любви к познанию. Тем не менее нельзя не учитывать тот факт, что почти все неординарные личности не были отличниками.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dirty="0" smtClean="0"/>
              <a:t>Получить хорошую профессию по стандартной схеме – иногда означает </a:t>
            </a:r>
            <a:r>
              <a:rPr lang="ru-RU" b="1" dirty="0" smtClean="0"/>
              <a:t>убить мечту</a:t>
            </a:r>
            <a:r>
              <a:rPr lang="ru-RU" dirty="0" smtClean="0"/>
              <a:t>. </a:t>
            </a:r>
            <a:r>
              <a:rPr lang="ru-RU" b="1" dirty="0" smtClean="0"/>
              <a:t>Принимая решение за ребенка</a:t>
            </a:r>
            <a:r>
              <a:rPr lang="ru-RU" dirty="0" smtClean="0"/>
              <a:t> или настаивая на своем, подумайте, а вы готовы взять на себя ответственность за последствия этого решения?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dirty="0" smtClean="0"/>
              <a:t>Ваш ребенок не обязан вырасти гением или известным на весь мир человеком, а также не обязан оправдать Ваши надежды. У каждого свое предназначение. И в поиске этого предназначения человек одинок.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dirty="0" smtClean="0"/>
              <a:t>Реальные родители умеют наблюдать и учатся понимать стремления ребенка. Они не мешают, понимают, что неудача – это не провал, а опыт и еще один шаг на пути к цели, и оказывают помощь там, где это необходимо (например, когда нужно подобрать хорошую школу танца). И счастлив тот ребенок, который понимает, что хорошие отметки в его дневнике – это не предел мечтаний родителей.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5"/>
          <p:cNvSpPr txBox="1">
            <a:spLocks noChangeArrowheads="1"/>
          </p:cNvSpPr>
          <p:nvPr/>
        </p:nvSpPr>
        <p:spPr bwMode="auto">
          <a:xfrm>
            <a:off x="395288" y="1412875"/>
            <a:ext cx="8208962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990000"/>
                </a:solidFill>
                <a:latin typeface="Century Schoolbook" pitchFamily="18" charset="0"/>
              </a:rPr>
              <a:t>Как показывает практика, </a:t>
            </a:r>
          </a:p>
          <a:p>
            <a:pPr algn="ctr"/>
            <a:r>
              <a:rPr lang="ru-RU" sz="2400">
                <a:solidFill>
                  <a:srgbClr val="990000"/>
                </a:solidFill>
                <a:latin typeface="Century Schoolbook" pitchFamily="18" charset="0"/>
              </a:rPr>
              <a:t>хороший аттестат не всегда</a:t>
            </a:r>
          </a:p>
          <a:p>
            <a:pPr algn="ctr"/>
            <a:r>
              <a:rPr lang="ru-RU" sz="2400">
                <a:solidFill>
                  <a:srgbClr val="990000"/>
                </a:solidFill>
                <a:latin typeface="Century Schoolbook" pitchFamily="18" charset="0"/>
              </a:rPr>
              <a:t>является билетом в обеспеченную жизнь, и далеко не</a:t>
            </a:r>
          </a:p>
          <a:p>
            <a:pPr algn="ctr"/>
            <a:r>
              <a:rPr lang="ru-RU" sz="2400">
                <a:solidFill>
                  <a:srgbClr val="990000"/>
                </a:solidFill>
                <a:latin typeface="Century Schoolbook" pitchFamily="18" charset="0"/>
              </a:rPr>
              <a:t>все двоечники после школы или вуза оказываются</a:t>
            </a:r>
          </a:p>
          <a:p>
            <a:pPr algn="ctr"/>
            <a:r>
              <a:rPr lang="ru-RU" sz="2400">
                <a:solidFill>
                  <a:srgbClr val="990000"/>
                </a:solidFill>
                <a:latin typeface="Century Schoolbook" pitchFamily="18" charset="0"/>
              </a:rPr>
              <a:t>не у дел. Среди «неучей» есть богатые и знаменитые </a:t>
            </a:r>
          </a:p>
          <a:p>
            <a:pPr algn="ctr"/>
            <a:r>
              <a:rPr lang="ru-RU" sz="2400">
                <a:solidFill>
                  <a:srgbClr val="990000"/>
                </a:solidFill>
                <a:latin typeface="Century Schoolbook" pitchFamily="18" charset="0"/>
              </a:rPr>
              <a:t>люди, успеху и настойчивости которых мог бы</a:t>
            </a:r>
          </a:p>
          <a:p>
            <a:pPr algn="ctr"/>
            <a:r>
              <a:rPr lang="ru-RU" sz="2400">
                <a:solidFill>
                  <a:srgbClr val="990000"/>
                </a:solidFill>
                <a:latin typeface="Century Schoolbook" pitchFamily="18" charset="0"/>
              </a:rPr>
              <a:t> позавидовать каждый. </a:t>
            </a:r>
          </a:p>
          <a:p>
            <a:pPr algn="ctr"/>
            <a:endParaRPr lang="ru-RU" sz="2400">
              <a:solidFill>
                <a:srgbClr val="99000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1835150" y="2708275"/>
            <a:ext cx="5772150" cy="7016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</a:rPr>
              <a:t>  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609600" y="1176338"/>
            <a:ext cx="2212975" cy="1582737"/>
          </a:xfrm>
        </p:spPr>
        <p:txBody>
          <a:bodyPr/>
          <a:lstStyle/>
          <a:p>
            <a:pPr algn="ctr" eaLnBrk="1" hangingPunct="1"/>
            <a:r>
              <a:rPr lang="ru-RU" smtClean="0"/>
              <a:t>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925"/>
            <a:ext cx="2209800" cy="217963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Опять двойка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Ф.П. Решетников - 1952</a:t>
            </a:r>
            <a:endParaRPr lang="ru-RU" sz="2400" b="1" i="1" dirty="0">
              <a:solidFill>
                <a:schemeClr val="accent5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3075" name="Содержимое 3" descr="c8b031c3770247d384aaee302b2cb7cf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420000">
            <a:off x="3097257" y="1115476"/>
            <a:ext cx="5707673" cy="486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000125" y="642938"/>
            <a:ext cx="7072313" cy="7858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i="1" dirty="0">
                <a:solidFill>
                  <a:schemeClr val="accent2">
                    <a:lumMod val="75000"/>
                  </a:schemeClr>
                </a:solidFill>
              </a:rPr>
              <a:t>Владимир  Маяковский</a:t>
            </a:r>
          </a:p>
        </p:txBody>
      </p:sp>
      <p:sp>
        <p:nvSpPr>
          <p:cNvPr id="6147" name="TextBox 8"/>
          <p:cNvSpPr txBox="1">
            <a:spLocks noChangeArrowheads="1"/>
          </p:cNvSpPr>
          <p:nvPr/>
        </p:nvSpPr>
        <p:spPr bwMode="auto">
          <a:xfrm>
            <a:off x="2428875" y="1714500"/>
            <a:ext cx="65151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990000"/>
                </a:solidFill>
                <a:latin typeface="Century Schoolbook" pitchFamily="18" charset="0"/>
              </a:rPr>
              <a:t>Советские литературоведы стыдливо умалчивали</a:t>
            </a:r>
          </a:p>
          <a:p>
            <a:r>
              <a:rPr lang="ru-RU">
                <a:solidFill>
                  <a:srgbClr val="990000"/>
                </a:solidFill>
                <a:latin typeface="Century Schoolbook" pitchFamily="18" charset="0"/>
              </a:rPr>
              <a:t>о неуспеваемости знаменитого поэта, чтобы не</a:t>
            </a:r>
          </a:p>
          <a:p>
            <a:r>
              <a:rPr lang="ru-RU">
                <a:solidFill>
                  <a:srgbClr val="990000"/>
                </a:solidFill>
                <a:latin typeface="Century Schoolbook" pitchFamily="18" charset="0"/>
              </a:rPr>
              <a:t>смущать ребят, списывая всё на его революционный</a:t>
            </a:r>
          </a:p>
          <a:p>
            <a:r>
              <a:rPr lang="ru-RU">
                <a:solidFill>
                  <a:srgbClr val="990000"/>
                </a:solidFill>
                <a:latin typeface="Century Schoolbook" pitchFamily="18" charset="0"/>
              </a:rPr>
              <a:t> пыл. Однако факт остаётся фактом: в 5 классе Володя </a:t>
            </a:r>
          </a:p>
          <a:p>
            <a:r>
              <a:rPr lang="ru-RU">
                <a:solidFill>
                  <a:srgbClr val="990000"/>
                </a:solidFill>
                <a:latin typeface="Century Schoolbook" pitchFamily="18" charset="0"/>
              </a:rPr>
              <a:t>принял решение окончательно распрощаться со школой.</a:t>
            </a:r>
          </a:p>
          <a:p>
            <a:r>
              <a:rPr lang="ru-RU">
                <a:solidFill>
                  <a:srgbClr val="990000"/>
                </a:solidFill>
                <a:latin typeface="Century Schoolbook" pitchFamily="18" charset="0"/>
              </a:rPr>
              <a:t>В результате у Маяковского на всю жизнь выработалось</a:t>
            </a:r>
          </a:p>
          <a:p>
            <a:r>
              <a:rPr lang="ru-RU">
                <a:solidFill>
                  <a:srgbClr val="990000"/>
                </a:solidFill>
                <a:latin typeface="Century Schoolbook" pitchFamily="18" charset="0"/>
              </a:rPr>
              <a:t>неподдельное презрение к сокровищам человеческой</a:t>
            </a:r>
          </a:p>
          <a:p>
            <a:r>
              <a:rPr lang="ru-RU">
                <a:solidFill>
                  <a:srgbClr val="990000"/>
                </a:solidFill>
                <a:latin typeface="Century Schoolbook" pitchFamily="18" charset="0"/>
              </a:rPr>
              <a:t>культуры. Зато такое отношение придало некую</a:t>
            </a:r>
          </a:p>
          <a:p>
            <a:r>
              <a:rPr lang="ru-RU">
                <a:solidFill>
                  <a:srgbClr val="990000"/>
                </a:solidFill>
                <a:latin typeface="Century Schoolbook" pitchFamily="18" charset="0"/>
              </a:rPr>
              <a:t>подростковую категоричность и свежесть российскому</a:t>
            </a:r>
          </a:p>
          <a:p>
            <a:r>
              <a:rPr lang="ru-RU">
                <a:solidFill>
                  <a:srgbClr val="990000"/>
                </a:solidFill>
                <a:latin typeface="Century Schoolbook" pitchFamily="18" charset="0"/>
              </a:rPr>
              <a:t>футуризму.</a:t>
            </a:r>
          </a:p>
        </p:txBody>
      </p:sp>
      <p:pic>
        <p:nvPicPr>
          <p:cNvPr id="6148" name="Picture 2" descr="http://img1.liveinternet.ru/images/attach/c/4/84/38/84038147_i_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643063"/>
            <a:ext cx="1824038" cy="2552700"/>
          </a:xfrm>
          <a:prstGeom prst="rect">
            <a:avLst/>
          </a:prstGeom>
          <a:noFill/>
          <a:ln w="38100">
            <a:solidFill>
              <a:srgbClr val="990000"/>
            </a:solidFill>
            <a:miter lim="800000"/>
            <a:headEnd/>
            <a:tailEnd/>
          </a:ln>
        </p:spPr>
      </p:pic>
      <p:pic>
        <p:nvPicPr>
          <p:cNvPr id="6149" name="Picture 4" descr="http://arabic.rt.com/media/pics/2011.06/orig/408b0798dad56c7bb60ae4d928c3c4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4524375"/>
            <a:ext cx="3241675" cy="2182813"/>
          </a:xfrm>
          <a:prstGeom prst="rect">
            <a:avLst/>
          </a:prstGeom>
          <a:noFill/>
          <a:ln w="38100">
            <a:solidFill>
              <a:srgbClr val="990000"/>
            </a:solidFill>
            <a:miter lim="800000"/>
            <a:headEnd/>
            <a:tailEnd/>
          </a:ln>
        </p:spPr>
      </p:pic>
      <p:pic>
        <p:nvPicPr>
          <p:cNvPr id="12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/>
          <a:srcRect/>
          <a:stretch>
            <a:fillRect/>
          </a:stretch>
        </p:blipFill>
        <p:spPr>
          <a:xfrm rot="462430">
            <a:off x="6384776" y="4279633"/>
            <a:ext cx="1891401" cy="24626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42988" y="549275"/>
            <a:ext cx="7072312" cy="1295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i="1" dirty="0">
                <a:solidFill>
                  <a:schemeClr val="accent2">
                    <a:lumMod val="75000"/>
                  </a:schemeClr>
                </a:solidFill>
              </a:rPr>
              <a:t>Константин Циолковский</a:t>
            </a:r>
          </a:p>
        </p:txBody>
      </p:sp>
      <p:sp>
        <p:nvSpPr>
          <p:cNvPr id="7171" name="TextBox 5"/>
          <p:cNvSpPr txBox="1">
            <a:spLocks noChangeArrowheads="1"/>
          </p:cNvSpPr>
          <p:nvPr/>
        </p:nvSpPr>
        <p:spPr bwMode="auto">
          <a:xfrm>
            <a:off x="3924300" y="1920875"/>
            <a:ext cx="4954588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990000"/>
                </a:solidFill>
                <a:latin typeface="Century Schoolbook" pitchFamily="18" charset="0"/>
              </a:rPr>
              <a:t>Идеолог космонавтики в десятилетнем</a:t>
            </a:r>
          </a:p>
          <a:p>
            <a:r>
              <a:rPr lang="ru-RU">
                <a:solidFill>
                  <a:srgbClr val="990000"/>
                </a:solidFill>
                <a:latin typeface="Century Schoolbook" pitchFamily="18" charset="0"/>
              </a:rPr>
              <a:t> возрасте тяжело заболел скарлатиной,</a:t>
            </a:r>
          </a:p>
          <a:p>
            <a:r>
              <a:rPr lang="ru-RU">
                <a:solidFill>
                  <a:srgbClr val="990000"/>
                </a:solidFill>
                <a:latin typeface="Century Schoolbook" pitchFamily="18" charset="0"/>
              </a:rPr>
              <a:t>последствием которой стала тугоухость.</a:t>
            </a:r>
          </a:p>
          <a:p>
            <a:r>
              <a:rPr lang="ru-RU">
                <a:solidFill>
                  <a:srgbClr val="990000"/>
                </a:solidFill>
                <a:latin typeface="Century Schoolbook" pitchFamily="18" charset="0"/>
              </a:rPr>
              <a:t>Мальчик, воспринимавший лишь обрывки</a:t>
            </a:r>
          </a:p>
          <a:p>
            <a:r>
              <a:rPr lang="ru-RU">
                <a:solidFill>
                  <a:srgbClr val="990000"/>
                </a:solidFill>
                <a:latin typeface="Century Schoolbook" pitchFamily="18" charset="0"/>
              </a:rPr>
              <a:t>фраз учителей, был просто обречён на </a:t>
            </a:r>
          </a:p>
          <a:p>
            <a:r>
              <a:rPr lang="ru-RU">
                <a:solidFill>
                  <a:srgbClr val="990000"/>
                </a:solidFill>
                <a:latin typeface="Century Schoolbook" pitchFamily="18" charset="0"/>
              </a:rPr>
              <a:t>хроническую неуспеваемость. Во 2 классе</a:t>
            </a:r>
          </a:p>
          <a:p>
            <a:r>
              <a:rPr lang="ru-RU">
                <a:solidFill>
                  <a:srgbClr val="990000"/>
                </a:solidFill>
                <a:latin typeface="Century Schoolbook" pitchFamily="18" charset="0"/>
              </a:rPr>
              <a:t>13-летний гимназист остался на второй</a:t>
            </a:r>
          </a:p>
          <a:p>
            <a:r>
              <a:rPr lang="ru-RU">
                <a:solidFill>
                  <a:srgbClr val="990000"/>
                </a:solidFill>
                <a:latin typeface="Century Schoolbook" pitchFamily="18" charset="0"/>
              </a:rPr>
              <a:t>год. Из третьего был исключён за </a:t>
            </a:r>
          </a:p>
          <a:p>
            <a:r>
              <a:rPr lang="ru-RU">
                <a:solidFill>
                  <a:srgbClr val="990000"/>
                </a:solidFill>
                <a:latin typeface="Century Schoolbook" pitchFamily="18" charset="0"/>
              </a:rPr>
              <a:t>неуспеваемость. Он больше нигде и </a:t>
            </a:r>
          </a:p>
          <a:p>
            <a:r>
              <a:rPr lang="ru-RU">
                <a:solidFill>
                  <a:srgbClr val="990000"/>
                </a:solidFill>
                <a:latin typeface="Century Schoolbook" pitchFamily="18" charset="0"/>
              </a:rPr>
              <a:t>никогда не учился, однако система</a:t>
            </a:r>
          </a:p>
          <a:p>
            <a:r>
              <a:rPr lang="ru-RU">
                <a:solidFill>
                  <a:srgbClr val="990000"/>
                </a:solidFill>
                <a:latin typeface="Century Schoolbook" pitchFamily="18" charset="0"/>
              </a:rPr>
              <a:t>образования не смогла отделаться от</a:t>
            </a:r>
          </a:p>
          <a:p>
            <a:r>
              <a:rPr lang="ru-RU">
                <a:solidFill>
                  <a:srgbClr val="990000"/>
                </a:solidFill>
                <a:latin typeface="Century Schoolbook" pitchFamily="18" charset="0"/>
              </a:rPr>
              <a:t>Циолковского так легко: через шесть </a:t>
            </a:r>
          </a:p>
          <a:p>
            <a:r>
              <a:rPr lang="ru-RU">
                <a:solidFill>
                  <a:srgbClr val="990000"/>
                </a:solidFill>
                <a:latin typeface="Century Schoolbook" pitchFamily="18" charset="0"/>
              </a:rPr>
              <a:t>лет он успешно сдал экзамены на звание</a:t>
            </a:r>
          </a:p>
          <a:p>
            <a:r>
              <a:rPr lang="ru-RU">
                <a:solidFill>
                  <a:srgbClr val="990000"/>
                </a:solidFill>
                <a:latin typeface="Century Schoolbook" pitchFamily="18" charset="0"/>
              </a:rPr>
              <a:t>учителя и получил официальное</a:t>
            </a:r>
          </a:p>
          <a:p>
            <a:r>
              <a:rPr lang="ru-RU">
                <a:solidFill>
                  <a:srgbClr val="990000"/>
                </a:solidFill>
                <a:latin typeface="Century Schoolbook" pitchFamily="18" charset="0"/>
              </a:rPr>
              <a:t>направление от Министерства</a:t>
            </a:r>
          </a:p>
          <a:p>
            <a:r>
              <a:rPr lang="ru-RU">
                <a:solidFill>
                  <a:srgbClr val="990000"/>
                </a:solidFill>
                <a:latin typeface="Century Schoolbook" pitchFamily="18" charset="0"/>
              </a:rPr>
              <a:t>просвещения. </a:t>
            </a:r>
          </a:p>
          <a:p>
            <a:endParaRPr lang="ru-RU">
              <a:solidFill>
                <a:srgbClr val="990000"/>
              </a:solidFill>
              <a:latin typeface="Century Schoolbook" pitchFamily="18" charset="0"/>
            </a:endParaRPr>
          </a:p>
        </p:txBody>
      </p:sp>
      <p:pic>
        <p:nvPicPr>
          <p:cNvPr id="7172" name="Picture 2" descr="10 &amp;vcy;&amp;iecy;&amp;lcy;&amp;icy;&amp;chcy;&amp;acy;&amp;jcy;&amp;shcy;&amp;icy;&amp;khcy; &amp;ocy;&amp;shcy;&amp;icy;&amp;bcy;&amp;ocy;&amp;kcy; &amp;tcy;&amp;iecy;&amp;lcy;&amp;iecy;&amp;vcy;&amp;icy;&amp;dcy;&amp;iecy;&amp;ncy;&amp;icy;&amp;y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133600"/>
            <a:ext cx="3049588" cy="3598863"/>
          </a:xfrm>
          <a:prstGeom prst="rect">
            <a:avLst/>
          </a:prstGeom>
          <a:noFill/>
          <a:ln w="38100">
            <a:solidFill>
              <a:srgbClr val="99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 dirty="0" smtClean="0">
                <a:latin typeface="Monotype Corsiva" pitchFamily="66" charset="0"/>
              </a:rPr>
              <a:t>Пушкин  Александр Сергеевич</a:t>
            </a:r>
          </a:p>
        </p:txBody>
      </p:sp>
      <p:pic>
        <p:nvPicPr>
          <p:cNvPr id="1126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642910" y="1857364"/>
            <a:ext cx="3667125" cy="44338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196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 Очень слабо успевал в Лицее и плакал на уроках арифметики. После аттестации, на вручении дипломов он оказался вторым с конца.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ru-RU" sz="6600" b="1" smtClean="0">
                <a:latin typeface="Monotype Corsiva" pitchFamily="66" charset="0"/>
              </a:rPr>
              <a:t>Чехов Антон Павлович</a:t>
            </a:r>
          </a:p>
        </p:txBody>
      </p:sp>
      <p:pic>
        <p:nvPicPr>
          <p:cNvPr id="1331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1000100" y="1785926"/>
            <a:ext cx="3130473" cy="44338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220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  Два раза оставался в гимназии на второй год…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000125" y="642938"/>
            <a:ext cx="7072313" cy="7858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i="1" dirty="0">
                <a:solidFill>
                  <a:schemeClr val="accent2">
                    <a:lumMod val="75000"/>
                  </a:schemeClr>
                </a:solidFill>
              </a:rPr>
              <a:t>Дмитрий Менделеев</a:t>
            </a:r>
          </a:p>
        </p:txBody>
      </p:sp>
      <p:sp>
        <p:nvSpPr>
          <p:cNvPr id="10243" name="TextBox 8"/>
          <p:cNvSpPr txBox="1">
            <a:spLocks noChangeArrowheads="1"/>
          </p:cNvSpPr>
          <p:nvPr/>
        </p:nvSpPr>
        <p:spPr bwMode="auto">
          <a:xfrm>
            <a:off x="3500438" y="1643063"/>
            <a:ext cx="4929187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990000"/>
                </a:solidFill>
                <a:latin typeface="Century Schoolbook" pitchFamily="18" charset="0"/>
              </a:rPr>
              <a:t>Дмитрий Менделеев несколько раз</a:t>
            </a:r>
          </a:p>
          <a:p>
            <a:r>
              <a:rPr lang="ru-RU">
                <a:solidFill>
                  <a:srgbClr val="990000"/>
                </a:solidFill>
                <a:latin typeface="Century Schoolbook" pitchFamily="18" charset="0"/>
              </a:rPr>
              <a:t>сдавал экзамены в Медико-хирургическую</a:t>
            </a:r>
          </a:p>
          <a:p>
            <a:r>
              <a:rPr lang="ru-RU">
                <a:solidFill>
                  <a:srgbClr val="990000"/>
                </a:solidFill>
                <a:latin typeface="Century Schoolbook" pitchFamily="18" charset="0"/>
              </a:rPr>
              <a:t>академию и всякий раз «заваливался» на</a:t>
            </a:r>
          </a:p>
          <a:p>
            <a:r>
              <a:rPr lang="ru-RU">
                <a:solidFill>
                  <a:srgbClr val="990000"/>
                </a:solidFill>
                <a:latin typeface="Century Schoolbook" pitchFamily="18" charset="0"/>
              </a:rPr>
              <a:t>химии. Но мать заставила его продолжить</a:t>
            </a:r>
          </a:p>
          <a:p>
            <a:r>
              <a:rPr lang="ru-RU">
                <a:solidFill>
                  <a:srgbClr val="990000"/>
                </a:solidFill>
                <a:latin typeface="Century Schoolbook" pitchFamily="18" charset="0"/>
              </a:rPr>
              <a:t>образование. В итоге он решил сменить </a:t>
            </a:r>
          </a:p>
          <a:p>
            <a:r>
              <a:rPr lang="ru-RU">
                <a:solidFill>
                  <a:srgbClr val="990000"/>
                </a:solidFill>
                <a:latin typeface="Century Schoolbook" pitchFamily="18" charset="0"/>
              </a:rPr>
              <a:t>медицину на педагогику и поступил в </a:t>
            </a:r>
          </a:p>
          <a:p>
            <a:r>
              <a:rPr lang="ru-RU">
                <a:solidFill>
                  <a:srgbClr val="990000"/>
                </a:solidFill>
                <a:latin typeface="Century Schoolbook" pitchFamily="18" charset="0"/>
              </a:rPr>
              <a:t>Главный педагогический институт. Только</a:t>
            </a:r>
          </a:p>
          <a:p>
            <a:r>
              <a:rPr lang="ru-RU">
                <a:solidFill>
                  <a:srgbClr val="990000"/>
                </a:solidFill>
                <a:latin typeface="Century Schoolbook" pitchFamily="18" charset="0"/>
              </a:rPr>
              <a:t>здесь Менделеев почувствовал вкус к учёбе.</a:t>
            </a:r>
          </a:p>
        </p:txBody>
      </p:sp>
      <p:pic>
        <p:nvPicPr>
          <p:cNvPr id="10244" name="Picture 4" descr="http://img11.nnm.ru/f/e/5/1/a/9c489b789dce94ff70d944000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2000250"/>
            <a:ext cx="2643188" cy="3425825"/>
          </a:xfrm>
          <a:prstGeom prst="rect">
            <a:avLst/>
          </a:prstGeom>
          <a:noFill/>
          <a:ln w="38100">
            <a:solidFill>
              <a:srgbClr val="990000"/>
            </a:solidFill>
            <a:miter lim="800000"/>
            <a:headEnd/>
            <a:tailEnd/>
          </a:ln>
        </p:spPr>
      </p:pic>
      <p:pic>
        <p:nvPicPr>
          <p:cNvPr id="10245" name="Picture 6" descr="http://img.oboz.obozrevatel.com/files/NewsPhoto/2009/03/10/290676/150593_image_lar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4143375"/>
            <a:ext cx="2571750" cy="1970088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4"/>
          <p:cNvSpPr txBox="1">
            <a:spLocks noChangeArrowheads="1"/>
          </p:cNvSpPr>
          <p:nvPr/>
        </p:nvSpPr>
        <p:spPr bwMode="auto">
          <a:xfrm>
            <a:off x="3635375" y="2276475"/>
            <a:ext cx="4929188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C00000"/>
                </a:solidFill>
                <a:latin typeface="Century Schoolbook" pitchFamily="18" charset="0"/>
              </a:rPr>
              <a:t>Известный лауреат Нобелевской премии был, упрямым, ленивым, грубым, заядлым и матёрым двоечником, задирой и хулиганом.  Он отказывался отвечать на уроках. Письменные домашние задания не выполнял. Тетради в портфеле всегда неряшливые, грязные, с надписями и рисунками. В 7 классе Бродский получил четыре годовые двойки: по физике, химии, математике и английскому. Он остался на второй год, а вскоре и вовсе бросил школу.</a:t>
            </a:r>
          </a:p>
        </p:txBody>
      </p:sp>
      <p:pic>
        <p:nvPicPr>
          <p:cNvPr id="11267" name="Picture 2" descr="http://img.dni.ru/binaries/v2_articlepic/3394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492375"/>
            <a:ext cx="3224213" cy="2720975"/>
          </a:xfrm>
          <a:prstGeom prst="rect">
            <a:avLst/>
          </a:prstGeom>
          <a:noFill/>
          <a:ln w="38100">
            <a:solidFill>
              <a:srgbClr val="990000"/>
            </a:solidFill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1000125" y="642938"/>
            <a:ext cx="7072313" cy="7858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i="1" dirty="0">
                <a:solidFill>
                  <a:schemeClr val="accent2">
                    <a:lumMod val="75000"/>
                  </a:schemeClr>
                </a:solidFill>
              </a:rPr>
              <a:t>Иосиф Бродский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130</TotalTime>
  <Words>932</Words>
  <Application>Microsoft Office PowerPoint</Application>
  <PresentationFormat>Экран (4:3)</PresentationFormat>
  <Paragraphs>81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Calibri</vt:lpstr>
      <vt:lpstr>Constantia</vt:lpstr>
      <vt:lpstr>Wingdings 2</vt:lpstr>
      <vt:lpstr>Century Schoolbook</vt:lpstr>
      <vt:lpstr>Monotype Corsiva</vt:lpstr>
      <vt:lpstr>Times New Roman</vt:lpstr>
      <vt:lpstr>Поток</vt:lpstr>
      <vt:lpstr>Слайд 1</vt:lpstr>
      <vt:lpstr>Слайд 2</vt:lpstr>
      <vt:lpstr> </vt:lpstr>
      <vt:lpstr>Слайд 4</vt:lpstr>
      <vt:lpstr>Слайд 5</vt:lpstr>
      <vt:lpstr>Пушкин  Александр Сергеевич</vt:lpstr>
      <vt:lpstr>Чехов Антон Павлович</vt:lpstr>
      <vt:lpstr>Слайд 8</vt:lpstr>
      <vt:lpstr>Слайд 9</vt:lpstr>
      <vt:lpstr>Сергей Павлович Королев</vt:lpstr>
      <vt:lpstr>Уинстон Черчилль</vt:lpstr>
      <vt:lpstr>Вольтер</vt:lpstr>
      <vt:lpstr>Исаак Ньютон</vt:lpstr>
      <vt:lpstr>Отто фон Бисмарк</vt:lpstr>
      <vt:lpstr>Наполеон</vt:lpstr>
      <vt:lpstr>Людвиг ван Бетховен</vt:lpstr>
      <vt:lpstr>Альберт Эйнштейн</vt:lpstr>
      <vt:lpstr>Билл Гейтс</vt:lpstr>
      <vt:lpstr>Итог</vt:lpstr>
      <vt:lpstr>Слайд 20</vt:lpstr>
    </vt:vector>
  </TitlesOfParts>
  <Company>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Великие двоечники</dc:title>
  <dc:creator>Admin</dc:creator>
  <cp:lastModifiedBy>user</cp:lastModifiedBy>
  <cp:revision>27</cp:revision>
  <dcterms:created xsi:type="dcterms:W3CDTF">2013-07-01T15:57:17Z</dcterms:created>
  <dcterms:modified xsi:type="dcterms:W3CDTF">2014-04-19T02:52:25Z</dcterms:modified>
</cp:coreProperties>
</file>