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1CAA-10F2-49F9-B27E-ED2C39A79B4E}" type="datetimeFigureOut">
              <a:rPr lang="ru-RU" smtClean="0"/>
              <a:pPr/>
              <a:t>02.12.2009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1B8C7-CC09-4D4B-9B98-3AD7235BC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0040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Игровые  технологии на уроках повторения.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Обобщение опыта учителя русского языка  и литературы </a:t>
            </a:r>
            <a:r>
              <a:rPr lang="ru-RU" dirty="0" err="1" smtClean="0"/>
              <a:t>Спасско-Городищенской</a:t>
            </a:r>
            <a:r>
              <a:rPr lang="ru-RU" dirty="0" smtClean="0"/>
              <a:t> школы </a:t>
            </a:r>
            <a:r>
              <a:rPr lang="ru-RU" dirty="0" err="1" smtClean="0"/>
              <a:t>Коёкиной</a:t>
            </a:r>
            <a:r>
              <a:rPr lang="ru-RU" dirty="0" smtClean="0"/>
              <a:t> Н.Ю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Мотивация  уроков повторения.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На уроках повторения особое значение приобретает  мотивация учебной деятельности. Почему?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ru-RU" sz="2400" dirty="0" smtClean="0"/>
              <a:t>1. Мотивация придаёт новое звучание уже изученному материалу.</a:t>
            </a:r>
          </a:p>
          <a:p>
            <a:pPr>
              <a:buNone/>
            </a:pPr>
            <a:r>
              <a:rPr lang="ru-RU" sz="2400" dirty="0" smtClean="0"/>
              <a:t>               2. Мотивация повышает интерес учащихся к уже изученному материалу.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Ведущим мотивом учения  является осмысление практической значимости полученных знаний.</a:t>
            </a:r>
            <a:endParaRPr lang="ru-RU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Средства создания мотивации.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  1                           РЕЧЕВЫЕ СИТУАЦИИ</a:t>
            </a:r>
          </a:p>
          <a:p>
            <a:pPr>
              <a:buNone/>
            </a:pPr>
            <a:r>
              <a:rPr lang="ru-RU" sz="2000" dirty="0" smtClean="0"/>
              <a:t> Речевые ситуации на уроках повторения дают возможность использовать в качестве дидактического материала жизненный опыт учащихся, помогают им осознать практическую необходимость того или иного  материала.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800" dirty="0" smtClean="0"/>
              <a:t>  2       КОММУНИКАТИВНО-РЕЧЕВЫЕ ЗАДАНИЯ</a:t>
            </a:r>
          </a:p>
          <a:p>
            <a:pPr>
              <a:buNone/>
            </a:pPr>
            <a:r>
              <a:rPr lang="ru-RU" sz="2000" dirty="0" smtClean="0"/>
              <a:t>Коммуникативные задания строятся с учётом не только адресата, но и адресанта , поэтому быстрее происходит социализация учащихся: школьники учатся речевому и психологическому поведению в зависимости от заданной(выбранной) социальной « маски».(</a:t>
            </a:r>
            <a:r>
              <a:rPr lang="ru-RU" sz="2000" dirty="0" err="1" smtClean="0"/>
              <a:t>ситуативно</a:t>
            </a:r>
            <a:r>
              <a:rPr lang="ru-RU" sz="2000" dirty="0" smtClean="0"/>
              <a:t>- ролевые задания: Представьте, что вы учитель, как бы вы объяснили тему урока?)</a:t>
            </a:r>
          </a:p>
          <a:p>
            <a:pPr>
              <a:buNone/>
            </a:pPr>
            <a:r>
              <a:rPr lang="ru-RU" sz="2800" dirty="0" smtClean="0"/>
              <a:t>   3.              МУЗЫКА,    ЖИВОПИСЬ.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Повторение можно разделить на: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А. Повторение в начале года.</a:t>
            </a:r>
          </a:p>
          <a:p>
            <a:pPr>
              <a:buNone/>
            </a:pPr>
            <a:r>
              <a:rPr lang="ru-RU" dirty="0" smtClean="0"/>
              <a:t>      Б.   Тематическое.</a:t>
            </a:r>
          </a:p>
          <a:p>
            <a:pPr>
              <a:buNone/>
            </a:pPr>
            <a:r>
              <a:rPr lang="ru-RU" dirty="0" smtClean="0"/>
              <a:t>             В. Попутное .</a:t>
            </a:r>
          </a:p>
          <a:p>
            <a:pPr>
              <a:buNone/>
            </a:pPr>
            <a:r>
              <a:rPr lang="ru-RU" dirty="0" smtClean="0"/>
              <a:t>                  Г. В конце года.</a:t>
            </a:r>
          </a:p>
          <a:p>
            <a:pPr>
              <a:buNone/>
            </a:pPr>
            <a:r>
              <a:rPr lang="ru-RU" dirty="0" smtClean="0"/>
              <a:t>                       Д. Повторение пройденного.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сравним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142985"/>
            <a:ext cx="4040188" cy="571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/>
              <a:t>Традиционная учебная деятельность</a:t>
            </a:r>
            <a:endParaRPr lang="ru-RU" sz="18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57200" y="1857364"/>
            <a:ext cx="4040188" cy="471490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000" dirty="0" smtClean="0"/>
              <a:t>1. Управляемая (несвободная) деятельность. Управляется внешним образом.</a:t>
            </a:r>
          </a:p>
          <a:p>
            <a:r>
              <a:rPr lang="ru-RU" sz="2000" dirty="0" smtClean="0"/>
              <a:t>2. Манипуляция. Подготовка ребёнка (или взрослого) к выполнению какой-либо задачи. Ребёнок использует лишь»запрограммированные», но далеко не свои умения и навыки.</a:t>
            </a:r>
          </a:p>
          <a:p>
            <a:r>
              <a:rPr lang="ru-RU" sz="2000" dirty="0" smtClean="0"/>
              <a:t>3. Действие осуществляется ради цели. Роль учителя – авторитарная(руководитель) В пределах системы роль не меняется. Нет динамики роли учителя.</a:t>
            </a:r>
            <a:endParaRPr lang="ru-RU" sz="2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142985"/>
            <a:ext cx="4041775" cy="571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    Игровая   деятельность     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1857364"/>
            <a:ext cx="4041775" cy="464347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000" dirty="0" smtClean="0"/>
              <a:t>1. Свободная деятельность.  Развитие творческих сил. </a:t>
            </a:r>
            <a:r>
              <a:rPr lang="ru-RU" sz="2000" dirty="0" err="1" smtClean="0"/>
              <a:t>Само-выдвижение</a:t>
            </a:r>
            <a:r>
              <a:rPr lang="ru-RU" sz="2000" dirty="0" smtClean="0"/>
              <a:t>. Игрой управлять внешним образом нельзя, она либо включает тебя, либо игнорирует.</a:t>
            </a:r>
          </a:p>
          <a:p>
            <a:r>
              <a:rPr lang="ru-RU" sz="2000" dirty="0" smtClean="0"/>
              <a:t>2. Игрой нельзя </a:t>
            </a:r>
            <a:r>
              <a:rPr lang="ru-RU" sz="2000" dirty="0" err="1" smtClean="0"/>
              <a:t>манипулиро</a:t>
            </a:r>
            <a:r>
              <a:rPr lang="ru-RU" sz="2000" dirty="0" smtClean="0"/>
              <a:t>-</a:t>
            </a:r>
          </a:p>
          <a:p>
            <a:pPr>
              <a:buNone/>
            </a:pPr>
            <a:r>
              <a:rPr lang="ru-RU" sz="2000" dirty="0" err="1" smtClean="0"/>
              <a:t>вать</a:t>
            </a:r>
            <a:r>
              <a:rPr lang="ru-RU" sz="2000" dirty="0" smtClean="0"/>
              <a:t>, она не готовит к выполнению какой-либо конкретной  задачи,</a:t>
            </a:r>
          </a:p>
          <a:p>
            <a:pPr>
              <a:buNone/>
            </a:pPr>
            <a:r>
              <a:rPr lang="ru-RU" sz="2000" dirty="0" smtClean="0"/>
              <a:t>а обеспечивает общее развитие человека, активно использует все его физические, двигательные, </a:t>
            </a:r>
            <a:r>
              <a:rPr lang="ru-RU" sz="2000" dirty="0" err="1" smtClean="0"/>
              <a:t>сенсорно-перцептивные</a:t>
            </a:r>
            <a:r>
              <a:rPr lang="ru-RU" sz="2000" dirty="0" smtClean="0"/>
              <a:t>, умственные, </a:t>
            </a:r>
            <a:r>
              <a:rPr lang="ru-RU" sz="2000" dirty="0" err="1" smtClean="0"/>
              <a:t>лингвистические,социальные</a:t>
            </a:r>
            <a:r>
              <a:rPr lang="ru-RU" sz="2000" dirty="0" smtClean="0"/>
              <a:t> и аффективные </a:t>
            </a:r>
            <a:r>
              <a:rPr lang="ru-RU" sz="2000" dirty="0" err="1" smtClean="0"/>
              <a:t>укмения</a:t>
            </a:r>
            <a:r>
              <a:rPr lang="ru-RU" sz="2000" dirty="0" smtClean="0"/>
              <a:t> и навыки.</a:t>
            </a:r>
          </a:p>
          <a:p>
            <a:pPr>
              <a:buNone/>
            </a:pPr>
            <a:r>
              <a:rPr lang="ru-RU" sz="2000" dirty="0" smtClean="0"/>
              <a:t>       3. Цель заключена в действии. Роль  учителя – наблюдатель, товарищ, Участник, соперник, интеллектуальный </a:t>
            </a:r>
            <a:r>
              <a:rPr lang="ru-RU" sz="2000" dirty="0" err="1" smtClean="0"/>
              <a:t>лидер-разные</a:t>
            </a:r>
            <a:r>
              <a:rPr lang="ru-RU" sz="2000" dirty="0" smtClean="0"/>
              <a:t> роли. Динамика роли учителя.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Преимущества игровых технологий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1.Игровая методика особенно хорошо работает на слабых учеников.</a:t>
            </a:r>
          </a:p>
          <a:p>
            <a:r>
              <a:rPr lang="ru-RU" sz="2800" dirty="0" smtClean="0"/>
              <a:t>2.  Реализует потребность подростков в общении.</a:t>
            </a:r>
          </a:p>
          <a:p>
            <a:r>
              <a:rPr lang="ru-RU" sz="2800" dirty="0" smtClean="0"/>
              <a:t>3. Способствует развитию сферы  общения школьников.</a:t>
            </a:r>
          </a:p>
          <a:p>
            <a:r>
              <a:rPr lang="ru-RU" sz="2800" dirty="0" smtClean="0"/>
              <a:t> 4.  В игре проявляются все  три стороны  общения:  </a:t>
            </a:r>
            <a:r>
              <a:rPr lang="ru-RU" sz="2000" dirty="0" smtClean="0">
                <a:solidFill>
                  <a:schemeClr val="accent2"/>
                </a:solidFill>
              </a:rPr>
              <a:t> информативная</a:t>
            </a:r>
            <a:r>
              <a:rPr lang="ru-RU" sz="2000" dirty="0" smtClean="0">
                <a:solidFill>
                  <a:schemeClr val="tx1"/>
                </a:solidFill>
              </a:rPr>
              <a:t> ( передача и сохранение информации):  </a:t>
            </a:r>
            <a:r>
              <a:rPr lang="ru-RU" sz="2000" dirty="0" smtClean="0">
                <a:solidFill>
                  <a:schemeClr val="accent2"/>
                </a:solidFill>
              </a:rPr>
              <a:t>интерактивная </a:t>
            </a:r>
            <a:r>
              <a:rPr lang="ru-RU" sz="2000" dirty="0" smtClean="0">
                <a:solidFill>
                  <a:schemeClr val="tx1"/>
                </a:solidFill>
              </a:rPr>
              <a:t>(организация взаимодействия и совместной деятельности) и </a:t>
            </a:r>
            <a:r>
              <a:rPr lang="ru-RU" sz="2000" dirty="0" err="1" smtClean="0">
                <a:solidFill>
                  <a:schemeClr val="accent2"/>
                </a:solidFill>
              </a:rPr>
              <a:t>перцептивная</a:t>
            </a:r>
            <a:r>
              <a:rPr lang="ru-RU" sz="2000" dirty="0" smtClean="0">
                <a:solidFill>
                  <a:schemeClr val="tx1"/>
                </a:solidFill>
              </a:rPr>
              <a:t> ( восприятие и понимание человека человеком).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продолжение</a:t>
            </a:r>
            <a:endParaRPr lang="ru-RU" sz="1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/>
              <a:t>5. Меняют форму взаимодействия учителя и ученика.</a:t>
            </a:r>
          </a:p>
          <a:p>
            <a:pPr>
              <a:buNone/>
            </a:pPr>
            <a:r>
              <a:rPr lang="ru-RU" sz="2400" dirty="0" smtClean="0"/>
              <a:t>6. Изменяет объектную позицию учащегося в субъектную, </a:t>
            </a:r>
          </a:p>
          <a:p>
            <a:pPr>
              <a:buNone/>
            </a:pPr>
            <a:r>
              <a:rPr lang="ru-RU" sz="2400" dirty="0" smtClean="0"/>
              <a:t>          активно действующую.</a:t>
            </a:r>
          </a:p>
          <a:p>
            <a:pPr>
              <a:buNone/>
            </a:pPr>
            <a:r>
              <a:rPr lang="ru-RU" sz="2400" dirty="0" smtClean="0"/>
              <a:t>7.В игре ребёнок раскрепощается, а раскрепостившись, он может и творить, и познавать в творчестве.</a:t>
            </a:r>
          </a:p>
          <a:p>
            <a:pPr>
              <a:buNone/>
            </a:pPr>
            <a:r>
              <a:rPr lang="ru-RU" sz="2400" dirty="0" smtClean="0"/>
              <a:t>8. Игра развивает  интерес к предмету и активизирует </a:t>
            </a:r>
            <a:r>
              <a:rPr lang="ru-RU" sz="2400" dirty="0" smtClean="0"/>
              <a:t>м</a:t>
            </a:r>
            <a:r>
              <a:rPr lang="ru-RU" sz="2400" dirty="0" smtClean="0"/>
              <a:t>ыслительную </a:t>
            </a:r>
            <a:r>
              <a:rPr lang="ru-RU" sz="2400" dirty="0" smtClean="0"/>
              <a:t>деятельность учащихся.</a:t>
            </a:r>
          </a:p>
          <a:p>
            <a:pPr>
              <a:buNone/>
            </a:pPr>
            <a:r>
              <a:rPr lang="ru-RU" sz="2400" dirty="0" smtClean="0"/>
              <a:t>9. Игра включает ученика в активный процесс получения и переработки  знаний.</a:t>
            </a:r>
          </a:p>
          <a:p>
            <a:pPr>
              <a:buNone/>
            </a:pPr>
            <a:r>
              <a:rPr lang="ru-RU" sz="2400" dirty="0" smtClean="0"/>
              <a:t>10. Игра расширяет кругозор  учащегося, ставит его перед ситуацией нравственного выбора, принятия самостоятельного решения.</a:t>
            </a:r>
          </a:p>
          <a:p>
            <a:pPr>
              <a:buNone/>
            </a:pPr>
            <a:r>
              <a:rPr lang="ru-RU" sz="2400" dirty="0" smtClean="0"/>
              <a:t>11. Именно в процессе игрового диалога ребёнок усваивает те модели и методы, которые позволяют ему действовать самостоятельно. (Д. </a:t>
            </a:r>
            <a:r>
              <a:rPr lang="ru-RU" sz="2400" dirty="0" err="1" smtClean="0"/>
              <a:t>Бруннер</a:t>
            </a:r>
            <a:r>
              <a:rPr lang="ru-RU" sz="2400" dirty="0" smtClean="0"/>
              <a:t>)</a:t>
            </a:r>
          </a:p>
          <a:p>
            <a:pPr>
              <a:buNone/>
            </a:pPr>
            <a:r>
              <a:rPr lang="ru-RU" sz="2400" dirty="0" smtClean="0"/>
              <a:t>12. Игра имеет психотерапевтическое воздействие на ребёнка.</a:t>
            </a:r>
          </a:p>
          <a:p>
            <a:pPr>
              <a:buNone/>
            </a:pPr>
            <a:r>
              <a:rPr lang="ru-RU" sz="2400" dirty="0" smtClean="0"/>
              <a:t>13. Игра   служит более  в освоении, использовании имеющихся знаний для получения новых, т.е. навыков теоретического мышления, в использовании знаний для развития интеллекта и нравственности.</a:t>
            </a:r>
          </a:p>
          <a:p>
            <a:pPr>
              <a:buNone/>
            </a:pPr>
            <a:r>
              <a:rPr lang="ru-RU" sz="2400" dirty="0" smtClean="0"/>
              <a:t>   </a:t>
            </a:r>
            <a:r>
              <a:rPr lang="ru-RU" sz="2400" dirty="0" smtClean="0">
                <a:solidFill>
                  <a:schemeClr val="accent2"/>
                </a:solidFill>
              </a:rPr>
              <a:t>Именно  в игре происходит в основном   переход с низших на более высокие уровни развития ребёнка.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Приёмы  учебного диалога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     Вербальные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sz="1400" dirty="0" smtClean="0"/>
          </a:p>
          <a:p>
            <a:pPr>
              <a:buAutoNum type="arabicPlain"/>
            </a:pPr>
            <a:r>
              <a:rPr lang="ru-RU" sz="1600" dirty="0" smtClean="0"/>
              <a:t>Постановка       «открытых»     вопросов, ориентированных   не  на единый, правильный ответ, а  на высказывание различных точек зрения по проблеме;</a:t>
            </a:r>
          </a:p>
          <a:p>
            <a:pPr>
              <a:buAutoNum type="arabicPlain"/>
            </a:pPr>
            <a:r>
              <a:rPr lang="ru-RU" sz="1600" dirty="0" smtClean="0"/>
              <a:t>Определение собственной позиции во взаимодействии не как главной, но как нейтральной(даёт возможность ученикам высказывать безбоязненно правильные и неправильные точки зрения)</a:t>
            </a:r>
          </a:p>
          <a:p>
            <a:pPr>
              <a:buAutoNum type="arabicPlain"/>
            </a:pPr>
            <a:r>
              <a:rPr lang="ru-RU" sz="1600" dirty="0" smtClean="0"/>
              <a:t>Анализ и самоанализ занятия, что ,как и почему происходило на занятии, где взаимодействие зависало.</a:t>
            </a:r>
          </a:p>
          <a:p>
            <a:pPr>
              <a:buAutoNum type="arabicPlain"/>
            </a:pPr>
            <a:r>
              <a:rPr lang="ru-RU" sz="1600" dirty="0" smtClean="0"/>
              <a:t>Ведение  заметок, помогающих отслеживать течение занятия, его кульминацию, результативность.</a:t>
            </a:r>
            <a:endParaRPr lang="ru-RU" sz="1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Невербальные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1   Визуальные: выражение лица, позы и движения, зрительный контакт</a:t>
            </a:r>
          </a:p>
          <a:p>
            <a:endParaRPr lang="ru-RU" sz="1800" dirty="0" smtClean="0"/>
          </a:p>
          <a:p>
            <a:r>
              <a:rPr lang="ru-RU" sz="1800" dirty="0" smtClean="0"/>
              <a:t>2   Акустические: интонация, речевые паузы</a:t>
            </a:r>
          </a:p>
          <a:p>
            <a:endParaRPr lang="ru-RU" sz="1800" dirty="0" smtClean="0"/>
          </a:p>
          <a:p>
            <a:r>
              <a:rPr lang="ru-RU" sz="1800" dirty="0" smtClean="0"/>
              <a:t>3   Тактильные: расстояние между говорящими, прикосновения…</a:t>
            </a:r>
          </a:p>
          <a:p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</a:t>
            </a:r>
            <a:endParaRPr lang="ru-RU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706</Words>
  <Application>Microsoft Office PowerPoint</Application>
  <PresentationFormat>Экран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Игровые  технологии на уроках повторения.</vt:lpstr>
      <vt:lpstr>Мотивация  уроков повторения.</vt:lpstr>
      <vt:lpstr>Средства создания мотивации.</vt:lpstr>
      <vt:lpstr>Повторение можно разделить на:</vt:lpstr>
      <vt:lpstr>сравним</vt:lpstr>
      <vt:lpstr>Преимущества игровых технологий</vt:lpstr>
      <vt:lpstr>продолжение</vt:lpstr>
      <vt:lpstr>Приёмы  учебного диалога</vt:lpstr>
      <vt:lpstr>Слайд 9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 технологии на уроках повторения.</dc:title>
  <dc:creator>гаргон</dc:creator>
  <cp:lastModifiedBy>гаргон</cp:lastModifiedBy>
  <cp:revision>32</cp:revision>
  <dcterms:created xsi:type="dcterms:W3CDTF">2009-11-24T15:38:58Z</dcterms:created>
  <dcterms:modified xsi:type="dcterms:W3CDTF">2009-12-02T14:10:42Z</dcterms:modified>
</cp:coreProperties>
</file>