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К1</c:v>
                </c:pt>
                <c:pt idx="1">
                  <c:v>Н2</c:v>
                </c:pt>
                <c:pt idx="2">
                  <c:v>С3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</c:v>
                </c:pt>
                <c:pt idx="1">
                  <c:v>58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К1</c:v>
                </c:pt>
                <c:pt idx="1">
                  <c:v>Н2</c:v>
                </c:pt>
                <c:pt idx="2">
                  <c:v>С3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</c:v>
                </c:pt>
                <c:pt idx="1">
                  <c:v>59</c:v>
                </c:pt>
                <c:pt idx="2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К1</c:v>
                </c:pt>
                <c:pt idx="1">
                  <c:v>Н2</c:v>
                </c:pt>
                <c:pt idx="2">
                  <c:v>С3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78848"/>
        <c:axId val="149547264"/>
      </c:barChart>
      <c:catAx>
        <c:axId val="152078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49547264"/>
        <c:crosses val="autoZero"/>
        <c:auto val="1"/>
        <c:lblAlgn val="ctr"/>
        <c:lblOffset val="100"/>
        <c:noMultiLvlLbl val="0"/>
      </c:catAx>
      <c:valAx>
        <c:axId val="14954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078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&#1084;&#1086;&#1085;&#1080;&#1090;&#1086;&#1088;&#1080;&#1085;&#1075;%20-%20&#1082;&#1086;&#1087;&#1080;&#1103;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F1A11-8F48-4203-9F7D-EEF4AD6E5114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2F23062-7C9E-4083-89EF-C6C16D8A5004}">
      <dgm:prSet phldrT="[Текст]" custT="1"/>
      <dgm:spPr/>
      <dgm:t>
        <a:bodyPr/>
        <a:lstStyle/>
        <a:p>
          <a:r>
            <a:rPr lang="ru-RU" sz="2000" b="1" dirty="0" smtClean="0"/>
            <a:t>диагностика</a:t>
          </a:r>
          <a:endParaRPr lang="ru-RU" sz="2000" b="1" dirty="0"/>
        </a:p>
      </dgm:t>
    </dgm:pt>
    <dgm:pt modelId="{0E0F9476-5773-42CD-860F-69882CB4CFD6}" type="parTrans" cxnId="{92453D45-F74A-4863-9B30-384A0D9746C5}">
      <dgm:prSet/>
      <dgm:spPr/>
      <dgm:t>
        <a:bodyPr/>
        <a:lstStyle/>
        <a:p>
          <a:endParaRPr lang="ru-RU"/>
        </a:p>
      </dgm:t>
    </dgm:pt>
    <dgm:pt modelId="{4A45F996-6C90-4782-A774-2EDD9613418C}" type="sibTrans" cxnId="{92453D45-F74A-4863-9B30-384A0D9746C5}">
      <dgm:prSet/>
      <dgm:spPr/>
      <dgm:t>
        <a:bodyPr/>
        <a:lstStyle/>
        <a:p>
          <a:endParaRPr lang="ru-RU"/>
        </a:p>
      </dgm:t>
    </dgm:pt>
    <dgm:pt modelId="{B3559818-5625-44AB-AC90-023661FE2A9C}">
      <dgm:prSet phldrT="[Текст]" custT="1"/>
      <dgm:spPr/>
      <dgm:t>
        <a:bodyPr/>
        <a:lstStyle/>
        <a:p>
          <a:r>
            <a:rPr lang="ru-RU" sz="1600" b="1" dirty="0" smtClean="0"/>
            <a:t>Коррекционно-развивающая работа и психопрофилактика</a:t>
          </a:r>
          <a:endParaRPr lang="ru-RU" sz="1600" b="1" dirty="0"/>
        </a:p>
      </dgm:t>
    </dgm:pt>
    <dgm:pt modelId="{FC6595B4-AF7A-4F3A-A76F-C12DDE780DF4}" type="parTrans" cxnId="{958AE6FA-15F7-41F3-AE59-AC5659B792BA}">
      <dgm:prSet/>
      <dgm:spPr/>
      <dgm:t>
        <a:bodyPr/>
        <a:lstStyle/>
        <a:p>
          <a:endParaRPr lang="ru-RU"/>
        </a:p>
      </dgm:t>
    </dgm:pt>
    <dgm:pt modelId="{4C4373ED-9262-489A-A637-43EF23A00414}" type="sibTrans" cxnId="{958AE6FA-15F7-41F3-AE59-AC5659B792BA}">
      <dgm:prSet/>
      <dgm:spPr/>
      <dgm:t>
        <a:bodyPr/>
        <a:lstStyle/>
        <a:p>
          <a:endParaRPr lang="ru-RU"/>
        </a:p>
      </dgm:t>
    </dgm:pt>
    <dgm:pt modelId="{C131AAC0-3D46-40D0-819B-8A0870A71BD3}">
      <dgm:prSet phldrT="[Текст]" custT="1"/>
      <dgm:spPr/>
      <dgm:t>
        <a:bodyPr/>
        <a:lstStyle/>
        <a:p>
          <a:r>
            <a:rPr lang="ru-RU" sz="1400" b="1" i="0" smtClean="0">
              <a:effectLst/>
              <a:latin typeface="+mn-lt"/>
            </a:rPr>
            <a:t>Организационно-методическая работа</a:t>
          </a:r>
          <a:endParaRPr lang="ru-RU" sz="1400" i="0" dirty="0">
            <a:latin typeface="+mn-lt"/>
          </a:endParaRPr>
        </a:p>
      </dgm:t>
    </dgm:pt>
    <dgm:pt modelId="{F2F23B80-8779-479D-9CAB-90B05F51C1D2}" type="parTrans" cxnId="{D863535C-1758-4AB5-BA97-E444C267E91C}">
      <dgm:prSet/>
      <dgm:spPr/>
      <dgm:t>
        <a:bodyPr/>
        <a:lstStyle/>
        <a:p>
          <a:endParaRPr lang="ru-RU"/>
        </a:p>
      </dgm:t>
    </dgm:pt>
    <dgm:pt modelId="{F6CC2918-A3B3-4F0F-998C-BB402EF2E9DD}" type="sibTrans" cxnId="{D863535C-1758-4AB5-BA97-E444C267E91C}">
      <dgm:prSet/>
      <dgm:spPr/>
      <dgm:t>
        <a:bodyPr/>
        <a:lstStyle/>
        <a:p>
          <a:endParaRPr lang="ru-RU"/>
        </a:p>
      </dgm:t>
    </dgm:pt>
    <dgm:pt modelId="{8BF8BC79-1D54-4446-80E3-71F178B3BF62}">
      <dgm:prSet custT="1"/>
      <dgm:spPr/>
      <dgm:t>
        <a:bodyPr/>
        <a:lstStyle/>
        <a:p>
          <a:r>
            <a:rPr lang="ru-RU" sz="1800" b="1" i="0" dirty="0" smtClean="0"/>
            <a:t>Консультирование</a:t>
          </a:r>
          <a:endParaRPr lang="ru-RU" sz="1800" b="0" i="0" dirty="0"/>
        </a:p>
      </dgm:t>
    </dgm:pt>
    <dgm:pt modelId="{FCA1BC6E-2B46-4687-B503-45CA6AD7545A}" type="parTrans" cxnId="{D626EADE-2CD8-4E4E-AB46-CAE6A0ADBCAD}">
      <dgm:prSet/>
      <dgm:spPr/>
      <dgm:t>
        <a:bodyPr/>
        <a:lstStyle/>
        <a:p>
          <a:endParaRPr lang="ru-RU"/>
        </a:p>
      </dgm:t>
    </dgm:pt>
    <dgm:pt modelId="{FE2EFF3B-0199-4520-B242-F36D4314E00E}" type="sibTrans" cxnId="{D626EADE-2CD8-4E4E-AB46-CAE6A0ADBCAD}">
      <dgm:prSet/>
      <dgm:spPr/>
      <dgm:t>
        <a:bodyPr/>
        <a:lstStyle/>
        <a:p>
          <a:endParaRPr lang="ru-RU"/>
        </a:p>
      </dgm:t>
    </dgm:pt>
    <dgm:pt modelId="{4CEBC289-25CB-496D-9057-E6F36E951658}">
      <dgm:prSet custT="1"/>
      <dgm:spPr/>
      <dgm:t>
        <a:bodyPr/>
        <a:lstStyle/>
        <a:p>
          <a:r>
            <a:rPr lang="ru-RU" sz="1800" b="1" i="1" dirty="0" smtClean="0"/>
            <a:t>Просветительская работа</a:t>
          </a:r>
          <a:endParaRPr lang="ru-RU" sz="1800" b="0" i="0" dirty="0"/>
        </a:p>
      </dgm:t>
    </dgm:pt>
    <dgm:pt modelId="{E97E61B0-C96F-4BFE-B537-A3FF784AD4FF}" type="parTrans" cxnId="{211975EC-7F50-4839-9372-131C686C721B}">
      <dgm:prSet/>
      <dgm:spPr/>
      <dgm:t>
        <a:bodyPr/>
        <a:lstStyle/>
        <a:p>
          <a:endParaRPr lang="ru-RU"/>
        </a:p>
      </dgm:t>
    </dgm:pt>
    <dgm:pt modelId="{794C2B23-B105-43A1-9B24-8B754F02A336}" type="sibTrans" cxnId="{211975EC-7F50-4839-9372-131C686C721B}">
      <dgm:prSet/>
      <dgm:spPr/>
      <dgm:t>
        <a:bodyPr/>
        <a:lstStyle/>
        <a:p>
          <a:endParaRPr lang="ru-RU"/>
        </a:p>
      </dgm:t>
    </dgm:pt>
    <dgm:pt modelId="{208DADB5-73A6-4EA8-B283-589633046224}">
      <dgm:prSet custT="1"/>
      <dgm:spPr/>
      <dgm:t>
        <a:bodyPr/>
        <a:lstStyle/>
        <a:p>
          <a:r>
            <a:rPr lang="ru-RU" sz="1800" b="1" i="0" dirty="0" smtClean="0"/>
            <a:t>Экспертная работа</a:t>
          </a:r>
          <a:endParaRPr lang="ru-RU" sz="1800" b="0" i="0" dirty="0"/>
        </a:p>
      </dgm:t>
    </dgm:pt>
    <dgm:pt modelId="{E76DA423-6F56-475E-933E-9B97224D4B8C}" type="parTrans" cxnId="{49AC4252-EFD1-456A-8B4A-F3E49AEF94DF}">
      <dgm:prSet/>
      <dgm:spPr/>
      <dgm:t>
        <a:bodyPr/>
        <a:lstStyle/>
        <a:p>
          <a:endParaRPr lang="ru-RU"/>
        </a:p>
      </dgm:t>
    </dgm:pt>
    <dgm:pt modelId="{575B6589-DC37-44BE-AA92-9E770BEC3BBA}" type="sibTrans" cxnId="{49AC4252-EFD1-456A-8B4A-F3E49AEF94DF}">
      <dgm:prSet/>
      <dgm:spPr/>
      <dgm:t>
        <a:bodyPr/>
        <a:lstStyle/>
        <a:p>
          <a:endParaRPr lang="ru-RU"/>
        </a:p>
      </dgm:t>
    </dgm:pt>
    <dgm:pt modelId="{467C7E7A-3BDF-4FA5-9774-C14A19361F50}">
      <dgm:prSet custT="1"/>
      <dgm:spPr/>
      <dgm:t>
        <a:bodyPr/>
        <a:lstStyle/>
        <a:p>
          <a:r>
            <a:rPr lang="ru-RU" sz="1400" b="1" dirty="0" smtClean="0"/>
            <a:t>Групповая и индивидуальная диагностика, срезовая и по запросу.</a:t>
          </a:r>
          <a:endParaRPr lang="ru-RU" sz="14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3A2DAAB1-1590-4334-8DD0-AA82777B8E53}" type="parTrans" cxnId="{1CE26459-3A81-4593-8D16-265F6A0230D4}">
      <dgm:prSet/>
      <dgm:spPr/>
      <dgm:t>
        <a:bodyPr/>
        <a:lstStyle/>
        <a:p>
          <a:endParaRPr lang="ru-RU"/>
        </a:p>
      </dgm:t>
    </dgm:pt>
    <dgm:pt modelId="{EFF4E852-5AF7-45D2-B909-F167B9B4676E}" type="sibTrans" cxnId="{1CE26459-3A81-4593-8D16-265F6A0230D4}">
      <dgm:prSet/>
      <dgm:spPr/>
      <dgm:t>
        <a:bodyPr/>
        <a:lstStyle/>
        <a:p>
          <a:endParaRPr lang="ru-RU"/>
        </a:p>
      </dgm:t>
    </dgm:pt>
    <dgm:pt modelId="{AF34DC27-F260-49E3-8240-E95EC9139864}">
      <dgm:prSet/>
      <dgm:spPr/>
      <dgm:t>
        <a:bodyPr/>
        <a:lstStyle/>
        <a:p>
          <a:r>
            <a:rPr lang="ru-RU" b="1" i="0" dirty="0" smtClean="0"/>
            <a:t>Работаю по своим авторским программам сопровождения учеников с нарушениями речи.</a:t>
          </a:r>
          <a:endParaRPr lang="ru-RU" dirty="0"/>
        </a:p>
      </dgm:t>
    </dgm:pt>
    <dgm:pt modelId="{D110CC57-C6C5-4446-888D-EA242AA44187}" type="parTrans" cxnId="{35D7363F-82FB-4262-B295-98E4FAA1A86B}">
      <dgm:prSet/>
      <dgm:spPr/>
      <dgm:t>
        <a:bodyPr/>
        <a:lstStyle/>
        <a:p>
          <a:endParaRPr lang="ru-RU"/>
        </a:p>
      </dgm:t>
    </dgm:pt>
    <dgm:pt modelId="{AB843BB2-60A9-426D-A563-57163C9FA869}" type="sibTrans" cxnId="{35D7363F-82FB-4262-B295-98E4FAA1A86B}">
      <dgm:prSet/>
      <dgm:spPr/>
      <dgm:t>
        <a:bodyPr/>
        <a:lstStyle/>
        <a:p>
          <a:endParaRPr lang="ru-RU"/>
        </a:p>
      </dgm:t>
    </dgm:pt>
    <dgm:pt modelId="{876B34F5-1F99-4BEF-8739-43324D9014A4}">
      <dgm:prSet custT="1"/>
      <dgm:spPr/>
      <dgm:t>
        <a:bodyPr/>
        <a:lstStyle/>
        <a:p>
          <a:r>
            <a:rPr lang="ru-RU" sz="1400" b="1" dirty="0" smtClean="0"/>
            <a:t>Общешкольный ежегодный психолого-педагогический мониторинг разработан  и введен в работу</a:t>
          </a:r>
          <a:endParaRPr lang="ru-RU" sz="1400" b="1" dirty="0"/>
        </a:p>
      </dgm:t>
    </dgm:pt>
    <dgm:pt modelId="{05FF4FFE-BA6F-4B56-8AAC-D37AA9451602}" type="parTrans" cxnId="{07BF5F7B-D420-4B43-BCDD-8D0EA917797E}">
      <dgm:prSet/>
      <dgm:spPr/>
      <dgm:t>
        <a:bodyPr/>
        <a:lstStyle/>
        <a:p>
          <a:endParaRPr lang="ru-RU"/>
        </a:p>
      </dgm:t>
    </dgm:pt>
    <dgm:pt modelId="{00CC8892-2C51-40CF-8884-159EE1A49E8D}" type="sibTrans" cxnId="{07BF5F7B-D420-4B43-BCDD-8D0EA917797E}">
      <dgm:prSet/>
      <dgm:spPr/>
      <dgm:t>
        <a:bodyPr/>
        <a:lstStyle/>
        <a:p>
          <a:endParaRPr lang="ru-RU"/>
        </a:p>
      </dgm:t>
    </dgm:pt>
    <dgm:pt modelId="{0A5B6ECD-2BAC-4303-864B-2124BE24141F}">
      <dgm:prSet/>
      <dgm:spPr/>
      <dgm:t>
        <a:bodyPr/>
        <a:lstStyle/>
        <a:p>
          <a:r>
            <a:rPr lang="ru-RU" b="1" dirty="0" smtClean="0"/>
            <a:t>Участие в родительских собраниях.</a:t>
          </a:r>
          <a:endParaRPr lang="ru-RU" b="1" dirty="0"/>
        </a:p>
      </dgm:t>
    </dgm:pt>
    <dgm:pt modelId="{628A6B4E-85B9-42E9-8AF7-00C0059FA9BE}" type="parTrans" cxnId="{2EFC9B35-EB2F-4E4D-BBB0-384A3DC460B6}">
      <dgm:prSet/>
      <dgm:spPr/>
      <dgm:t>
        <a:bodyPr/>
        <a:lstStyle/>
        <a:p>
          <a:endParaRPr lang="ru-RU"/>
        </a:p>
      </dgm:t>
    </dgm:pt>
    <dgm:pt modelId="{573A4ACB-7764-4607-A7CE-36A580DFBEDA}" type="sibTrans" cxnId="{2EFC9B35-EB2F-4E4D-BBB0-384A3DC460B6}">
      <dgm:prSet/>
      <dgm:spPr/>
      <dgm:t>
        <a:bodyPr/>
        <a:lstStyle/>
        <a:p>
          <a:endParaRPr lang="ru-RU"/>
        </a:p>
      </dgm:t>
    </dgm:pt>
    <dgm:pt modelId="{272763BE-82D8-4BD3-B953-C2FBD9A18BFB}">
      <dgm:prSet/>
      <dgm:spPr/>
      <dgm:t>
        <a:bodyPr/>
        <a:lstStyle/>
        <a:p>
          <a:r>
            <a:rPr lang="ru-RU" b="1" smtClean="0"/>
            <a:t>Работа со стендом психолога</a:t>
          </a:r>
          <a:endParaRPr lang="ru-RU" b="1"/>
        </a:p>
      </dgm:t>
    </dgm:pt>
    <dgm:pt modelId="{9B6A947D-6547-4D93-BEE0-1BB78A90087F}" type="parTrans" cxnId="{6B3FDB60-6393-40B4-9277-567910EDF141}">
      <dgm:prSet/>
      <dgm:spPr/>
      <dgm:t>
        <a:bodyPr/>
        <a:lstStyle/>
        <a:p>
          <a:endParaRPr lang="ru-RU"/>
        </a:p>
      </dgm:t>
    </dgm:pt>
    <dgm:pt modelId="{67E2CB69-B664-4635-A851-DD5B154CDF3D}" type="sibTrans" cxnId="{6B3FDB60-6393-40B4-9277-567910EDF141}">
      <dgm:prSet/>
      <dgm:spPr/>
      <dgm:t>
        <a:bodyPr/>
        <a:lstStyle/>
        <a:p>
          <a:endParaRPr lang="ru-RU"/>
        </a:p>
      </dgm:t>
    </dgm:pt>
    <dgm:pt modelId="{1E18B4F8-D330-4AFD-816F-F4E02961E716}">
      <dgm:prSet/>
      <dgm:spPr/>
      <dgm:t>
        <a:bodyPr/>
        <a:lstStyle/>
        <a:p>
          <a:r>
            <a:rPr lang="ru-RU" b="1" dirty="0" smtClean="0"/>
            <a:t>Участие в педсоветах</a:t>
          </a:r>
          <a:endParaRPr lang="ru-RU" b="1" dirty="0"/>
        </a:p>
      </dgm:t>
    </dgm:pt>
    <dgm:pt modelId="{3673CF9D-9B3B-47E7-9FE7-474C050FEEB1}" type="parTrans" cxnId="{7362C93E-122C-40C9-B174-02E89DA8F98D}">
      <dgm:prSet/>
      <dgm:spPr/>
      <dgm:t>
        <a:bodyPr/>
        <a:lstStyle/>
        <a:p>
          <a:endParaRPr lang="ru-RU"/>
        </a:p>
      </dgm:t>
    </dgm:pt>
    <dgm:pt modelId="{05833197-77D7-49C9-B3C1-90134EF557AF}" type="sibTrans" cxnId="{7362C93E-122C-40C9-B174-02E89DA8F98D}">
      <dgm:prSet/>
      <dgm:spPr/>
      <dgm:t>
        <a:bodyPr/>
        <a:lstStyle/>
        <a:p>
          <a:endParaRPr lang="ru-RU"/>
        </a:p>
      </dgm:t>
    </dgm:pt>
    <dgm:pt modelId="{19E71AEE-206D-4EB6-87DD-229B01A0CEC4}">
      <dgm:prSet/>
      <dgm:spPr/>
      <dgm:t>
        <a:bodyPr/>
        <a:lstStyle/>
        <a:p>
          <a:r>
            <a:rPr lang="ru-RU" b="1" dirty="0" smtClean="0"/>
            <a:t>Учащихся, а также педагогов и родителей</a:t>
          </a:r>
          <a:endParaRPr lang="ru-RU" b="1" dirty="0"/>
        </a:p>
      </dgm:t>
    </dgm:pt>
    <dgm:pt modelId="{161F4CF2-EC9B-4426-BE9C-E7A86538843F}" type="parTrans" cxnId="{C13ABD5E-A905-47E3-8BD9-4C75D2056920}">
      <dgm:prSet/>
      <dgm:spPr/>
      <dgm:t>
        <a:bodyPr/>
        <a:lstStyle/>
        <a:p>
          <a:endParaRPr lang="ru-RU"/>
        </a:p>
      </dgm:t>
    </dgm:pt>
    <dgm:pt modelId="{1D044E63-A15D-47A6-BD59-5E88F894945A}" type="sibTrans" cxnId="{C13ABD5E-A905-47E3-8BD9-4C75D2056920}">
      <dgm:prSet/>
      <dgm:spPr/>
      <dgm:t>
        <a:bodyPr/>
        <a:lstStyle/>
        <a:p>
          <a:endParaRPr lang="ru-RU"/>
        </a:p>
      </dgm:t>
    </dgm:pt>
    <dgm:pt modelId="{387256B0-06C0-4803-A9C1-9F357B4E7C36}">
      <dgm:prSet/>
      <dgm:spPr/>
      <dgm:t>
        <a:bodyPr/>
        <a:lstStyle/>
        <a:p>
          <a:r>
            <a:rPr lang="ru-RU" b="1" dirty="0" smtClean="0"/>
            <a:t>Проведение консилиумов службы сопровождения, обследование детей для ППМК.</a:t>
          </a:r>
          <a:endParaRPr lang="ru-RU" dirty="0"/>
        </a:p>
      </dgm:t>
    </dgm:pt>
    <dgm:pt modelId="{68F06CF1-9711-456E-BCFC-BB3F25AF48A3}" type="parTrans" cxnId="{B33F37B2-DFC3-4AB6-975D-7EEA6DAE9BCD}">
      <dgm:prSet/>
      <dgm:spPr/>
      <dgm:t>
        <a:bodyPr/>
        <a:lstStyle/>
        <a:p>
          <a:endParaRPr lang="ru-RU"/>
        </a:p>
      </dgm:t>
    </dgm:pt>
    <dgm:pt modelId="{E0A5693E-6ECA-44B6-8AF5-A3A83A3BC922}" type="sibTrans" cxnId="{B33F37B2-DFC3-4AB6-975D-7EEA6DAE9BCD}">
      <dgm:prSet/>
      <dgm:spPr/>
      <dgm:t>
        <a:bodyPr/>
        <a:lstStyle/>
        <a:p>
          <a:endParaRPr lang="ru-RU"/>
        </a:p>
      </dgm:t>
    </dgm:pt>
    <dgm:pt modelId="{62460A42-B0A9-4101-BA93-DF92DB6CF212}">
      <dgm:prSet/>
      <dgm:spPr/>
      <dgm:t>
        <a:bodyPr/>
        <a:lstStyle/>
        <a:p>
          <a:r>
            <a:rPr lang="ru-RU" b="1" dirty="0" smtClean="0"/>
            <a:t>Создан и постоянно пополняется УМК для работы с учащимися, разработаны программы сопровождения, оформлены стенды и уголок профориентации.</a:t>
          </a:r>
          <a:endParaRPr lang="ru-RU" b="1" dirty="0"/>
        </a:p>
      </dgm:t>
    </dgm:pt>
    <dgm:pt modelId="{784B1A04-F892-48ED-9DA3-4529EB57027B}" type="parTrans" cxnId="{84890BE3-24CD-4319-B35F-472E7E559D15}">
      <dgm:prSet/>
      <dgm:spPr/>
      <dgm:t>
        <a:bodyPr/>
        <a:lstStyle/>
        <a:p>
          <a:endParaRPr lang="ru-RU"/>
        </a:p>
      </dgm:t>
    </dgm:pt>
    <dgm:pt modelId="{A0EFF079-9BAF-4CFB-B0FA-A1773CD1085F}" type="sibTrans" cxnId="{84890BE3-24CD-4319-B35F-472E7E559D15}">
      <dgm:prSet/>
      <dgm:spPr/>
      <dgm:t>
        <a:bodyPr/>
        <a:lstStyle/>
        <a:p>
          <a:endParaRPr lang="ru-RU"/>
        </a:p>
      </dgm:t>
    </dgm:pt>
    <dgm:pt modelId="{D9400A42-FAE5-4ED2-9ECF-0257D85098C1}" type="pres">
      <dgm:prSet presAssocID="{549F1A11-8F48-4203-9F7D-EEF4AD6E5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7CE660-2C83-4F6E-A80E-D1789125BD97}" type="pres">
      <dgm:prSet presAssocID="{72F23062-7C9E-4083-89EF-C6C16D8A5004}" presName="parentLin" presStyleCnt="0"/>
      <dgm:spPr/>
    </dgm:pt>
    <dgm:pt modelId="{FC109183-8A24-4B0A-94E6-6AFECDC07FDF}" type="pres">
      <dgm:prSet presAssocID="{72F23062-7C9E-4083-89EF-C6C16D8A500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D268A0F-67BD-4473-ACF8-C83DB4F2268C}" type="pres">
      <dgm:prSet presAssocID="{72F23062-7C9E-4083-89EF-C6C16D8A500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3141F-C02B-4F32-AB27-ED957FF32AA8}" type="pres">
      <dgm:prSet presAssocID="{72F23062-7C9E-4083-89EF-C6C16D8A5004}" presName="negativeSpace" presStyleCnt="0"/>
      <dgm:spPr/>
    </dgm:pt>
    <dgm:pt modelId="{2A9F33DD-BBE3-4B85-8F9F-51042782028B}" type="pres">
      <dgm:prSet presAssocID="{72F23062-7C9E-4083-89EF-C6C16D8A5004}" presName="childText" presStyleLbl="conFgAcc1" presStyleIdx="0" presStyleCnt="6" custLinFactNeighborX="-2002" custLinFactNeighborY="58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017BF-2133-47FC-861C-0E23A7F6EEEE}" type="pres">
      <dgm:prSet presAssocID="{4A45F996-6C90-4782-A774-2EDD9613418C}" presName="spaceBetweenRectangles" presStyleCnt="0"/>
      <dgm:spPr/>
    </dgm:pt>
    <dgm:pt modelId="{90F44E6A-8870-4C12-A547-86EE2B11EF13}" type="pres">
      <dgm:prSet presAssocID="{B3559818-5625-44AB-AC90-023661FE2A9C}" presName="parentLin" presStyleCnt="0"/>
      <dgm:spPr/>
    </dgm:pt>
    <dgm:pt modelId="{6327601A-464C-4803-BED0-8D371DE76FE0}" type="pres">
      <dgm:prSet presAssocID="{B3559818-5625-44AB-AC90-023661FE2A9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9323083-C92A-46D2-9362-195449A11534}" type="pres">
      <dgm:prSet presAssocID="{B3559818-5625-44AB-AC90-023661FE2A9C}" presName="parentText" presStyleLbl="node1" presStyleIdx="1" presStyleCnt="6" custScaleX="117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05D73-4F08-46CC-A628-8A0676FACF42}" type="pres">
      <dgm:prSet presAssocID="{B3559818-5625-44AB-AC90-023661FE2A9C}" presName="negativeSpace" presStyleCnt="0"/>
      <dgm:spPr/>
    </dgm:pt>
    <dgm:pt modelId="{EA8FAC1E-3AFA-47AC-A440-C2CEAD18966A}" type="pres">
      <dgm:prSet presAssocID="{B3559818-5625-44AB-AC90-023661FE2A9C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A5E08-D426-4BAA-9CC4-DE87F540AC0D}" type="pres">
      <dgm:prSet presAssocID="{4C4373ED-9262-489A-A637-43EF23A00414}" presName="spaceBetweenRectangles" presStyleCnt="0"/>
      <dgm:spPr/>
    </dgm:pt>
    <dgm:pt modelId="{96C024B8-A44D-4936-853B-1EBCF91F3439}" type="pres">
      <dgm:prSet presAssocID="{C131AAC0-3D46-40D0-819B-8A0870A71BD3}" presName="parentLin" presStyleCnt="0"/>
      <dgm:spPr/>
    </dgm:pt>
    <dgm:pt modelId="{ED384EBA-0378-43A3-B9C9-9EE0BF8CA54C}" type="pres">
      <dgm:prSet presAssocID="{C131AAC0-3D46-40D0-819B-8A0870A71BD3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802FA6A-6351-458C-8A54-C9FF71300471}" type="pres">
      <dgm:prSet presAssocID="{C131AAC0-3D46-40D0-819B-8A0870A71BD3}" presName="parentText" presStyleLbl="node1" presStyleIdx="2" presStyleCnt="6" custScaleX="101447" custScaleY="1075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30602-CC6A-4F41-89B5-7ACF0CA13DB3}" type="pres">
      <dgm:prSet presAssocID="{C131AAC0-3D46-40D0-819B-8A0870A71BD3}" presName="negativeSpace" presStyleCnt="0"/>
      <dgm:spPr/>
    </dgm:pt>
    <dgm:pt modelId="{D7D1EED8-B06F-468D-8819-D0FCD55AE2BA}" type="pres">
      <dgm:prSet presAssocID="{C131AAC0-3D46-40D0-819B-8A0870A71BD3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853B6-B276-4EB0-BE58-33A40BD10E01}" type="pres">
      <dgm:prSet presAssocID="{F6CC2918-A3B3-4F0F-998C-BB402EF2E9DD}" presName="spaceBetweenRectangles" presStyleCnt="0"/>
      <dgm:spPr/>
    </dgm:pt>
    <dgm:pt modelId="{20ED129F-3978-4754-A9A6-BB6313E37960}" type="pres">
      <dgm:prSet presAssocID="{4CEBC289-25CB-496D-9057-E6F36E951658}" presName="parentLin" presStyleCnt="0"/>
      <dgm:spPr/>
    </dgm:pt>
    <dgm:pt modelId="{A2447720-96EF-466E-97E8-7BD7B77529EE}" type="pres">
      <dgm:prSet presAssocID="{4CEBC289-25CB-496D-9057-E6F36E951658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85CFB4E-964F-416F-95E9-8E36BFCF478A}" type="pres">
      <dgm:prSet presAssocID="{4CEBC289-25CB-496D-9057-E6F36E95165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8B456-7BD7-469E-ACB9-9FB36454C4EB}" type="pres">
      <dgm:prSet presAssocID="{4CEBC289-25CB-496D-9057-E6F36E951658}" presName="negativeSpace" presStyleCnt="0"/>
      <dgm:spPr/>
    </dgm:pt>
    <dgm:pt modelId="{94CF58E8-6D96-40FA-A909-D90A07C7BF97}" type="pres">
      <dgm:prSet presAssocID="{4CEBC289-25CB-496D-9057-E6F36E951658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8B229-C85D-4042-97E3-5EE1771BEAB4}" type="pres">
      <dgm:prSet presAssocID="{794C2B23-B105-43A1-9B24-8B754F02A336}" presName="spaceBetweenRectangles" presStyleCnt="0"/>
      <dgm:spPr/>
    </dgm:pt>
    <dgm:pt modelId="{76BA5653-5849-4C7B-87AC-E8590D03CC02}" type="pres">
      <dgm:prSet presAssocID="{8BF8BC79-1D54-4446-80E3-71F178B3BF62}" presName="parentLin" presStyleCnt="0"/>
      <dgm:spPr/>
    </dgm:pt>
    <dgm:pt modelId="{69EF6BFA-1B54-4192-A379-8B9565EE3C15}" type="pres">
      <dgm:prSet presAssocID="{8BF8BC79-1D54-4446-80E3-71F178B3BF62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3388F9F0-9B99-4B45-92F0-B42BAC3D5D4C}" type="pres">
      <dgm:prSet presAssocID="{8BF8BC79-1D54-4446-80E3-71F178B3BF62}" presName="parentText" presStyleLbl="node1" presStyleIdx="4" presStyleCnt="6" custLinFactNeighborX="27420" custLinFactNeighborY="-106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508E2-1585-4B5C-A5A4-864B4857A63D}" type="pres">
      <dgm:prSet presAssocID="{8BF8BC79-1D54-4446-80E3-71F178B3BF62}" presName="negativeSpace" presStyleCnt="0"/>
      <dgm:spPr/>
    </dgm:pt>
    <dgm:pt modelId="{73CDF003-9154-4D74-903E-AB4BCB705978}" type="pres">
      <dgm:prSet presAssocID="{8BF8BC79-1D54-4446-80E3-71F178B3BF62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5178A-2096-410D-9021-9D76AD57BAEF}" type="pres">
      <dgm:prSet presAssocID="{FE2EFF3B-0199-4520-B242-F36D4314E00E}" presName="spaceBetweenRectangles" presStyleCnt="0"/>
      <dgm:spPr/>
    </dgm:pt>
    <dgm:pt modelId="{4EDA9358-A748-4772-A2AE-73722443F229}" type="pres">
      <dgm:prSet presAssocID="{208DADB5-73A6-4EA8-B283-589633046224}" presName="parentLin" presStyleCnt="0"/>
      <dgm:spPr/>
    </dgm:pt>
    <dgm:pt modelId="{1E7813E4-F23E-4FB8-96DF-9042EDC2D7CE}" type="pres">
      <dgm:prSet presAssocID="{208DADB5-73A6-4EA8-B283-589633046224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3D09A4C5-B211-40B0-AE96-1AF414E25794}" type="pres">
      <dgm:prSet presAssocID="{208DADB5-73A6-4EA8-B283-58963304622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4EE47-7264-43AF-8D11-0CE95B0D2731}" type="pres">
      <dgm:prSet presAssocID="{208DADB5-73A6-4EA8-B283-589633046224}" presName="negativeSpace" presStyleCnt="0"/>
      <dgm:spPr/>
    </dgm:pt>
    <dgm:pt modelId="{76CDD709-2B3C-412D-8E17-E54CFF64BE65}" type="pres">
      <dgm:prSet presAssocID="{208DADB5-73A6-4EA8-B283-589633046224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D7363F-82FB-4262-B295-98E4FAA1A86B}" srcId="{B3559818-5625-44AB-AC90-023661FE2A9C}" destId="{AF34DC27-F260-49E3-8240-E95EC9139864}" srcOrd="0" destOrd="0" parTransId="{D110CC57-C6C5-4446-888D-EA242AA44187}" sibTransId="{AB843BB2-60A9-426D-A563-57163C9FA869}"/>
    <dgm:cxn modelId="{345F703D-6BD6-4D22-AE8D-871DBB4B18D7}" type="presOf" srcId="{0A5B6ECD-2BAC-4303-864B-2124BE24141F}" destId="{94CF58E8-6D96-40FA-A909-D90A07C7BF97}" srcOrd="0" destOrd="0" presId="urn:microsoft.com/office/officeart/2005/8/layout/list1"/>
    <dgm:cxn modelId="{1256F627-2506-44B5-924D-593AA490DE25}" type="presOf" srcId="{8BF8BC79-1D54-4446-80E3-71F178B3BF62}" destId="{3388F9F0-9B99-4B45-92F0-B42BAC3D5D4C}" srcOrd="1" destOrd="0" presId="urn:microsoft.com/office/officeart/2005/8/layout/list1"/>
    <dgm:cxn modelId="{07BF5F7B-D420-4B43-BCDD-8D0EA917797E}" srcId="{72F23062-7C9E-4083-89EF-C6C16D8A5004}" destId="{876B34F5-1F99-4BEF-8739-43324D9014A4}" srcOrd="1" destOrd="0" parTransId="{05FF4FFE-BA6F-4B56-8AAC-D37AA9451602}" sibTransId="{00CC8892-2C51-40CF-8884-159EE1A49E8D}"/>
    <dgm:cxn modelId="{92453D45-F74A-4863-9B30-384A0D9746C5}" srcId="{549F1A11-8F48-4203-9F7D-EEF4AD6E5114}" destId="{72F23062-7C9E-4083-89EF-C6C16D8A5004}" srcOrd="0" destOrd="0" parTransId="{0E0F9476-5773-42CD-860F-69882CB4CFD6}" sibTransId="{4A45F996-6C90-4782-A774-2EDD9613418C}"/>
    <dgm:cxn modelId="{F51B7957-B9F7-4155-9A89-3EE567B4D4BF}" type="presOf" srcId="{1E18B4F8-D330-4AFD-816F-F4E02961E716}" destId="{94CF58E8-6D96-40FA-A909-D90A07C7BF97}" srcOrd="0" destOrd="2" presId="urn:microsoft.com/office/officeart/2005/8/layout/list1"/>
    <dgm:cxn modelId="{70750020-7C45-4FC8-9977-25C686827847}" type="presOf" srcId="{467C7E7A-3BDF-4FA5-9774-C14A19361F50}" destId="{2A9F33DD-BBE3-4B85-8F9F-51042782028B}" srcOrd="0" destOrd="0" presId="urn:microsoft.com/office/officeart/2005/8/layout/list1"/>
    <dgm:cxn modelId="{49AC4252-EFD1-456A-8B4A-F3E49AEF94DF}" srcId="{549F1A11-8F48-4203-9F7D-EEF4AD6E5114}" destId="{208DADB5-73A6-4EA8-B283-589633046224}" srcOrd="5" destOrd="0" parTransId="{E76DA423-6F56-475E-933E-9B97224D4B8C}" sibTransId="{575B6589-DC37-44BE-AA92-9E770BEC3BBA}"/>
    <dgm:cxn modelId="{84890BE3-24CD-4319-B35F-472E7E559D15}" srcId="{C131AAC0-3D46-40D0-819B-8A0870A71BD3}" destId="{62460A42-B0A9-4101-BA93-DF92DB6CF212}" srcOrd="0" destOrd="0" parTransId="{784B1A04-F892-48ED-9DA3-4529EB57027B}" sibTransId="{A0EFF079-9BAF-4CFB-B0FA-A1773CD1085F}"/>
    <dgm:cxn modelId="{FE33210D-F704-4D1F-BFFE-A7B4DE36D4A0}" type="presOf" srcId="{C131AAC0-3D46-40D0-819B-8A0870A71BD3}" destId="{3802FA6A-6351-458C-8A54-C9FF71300471}" srcOrd="1" destOrd="0" presId="urn:microsoft.com/office/officeart/2005/8/layout/list1"/>
    <dgm:cxn modelId="{D8A67DC0-DE8B-46FC-B78A-5DD87BD0D476}" type="presOf" srcId="{4CEBC289-25CB-496D-9057-E6F36E951658}" destId="{A85CFB4E-964F-416F-95E9-8E36BFCF478A}" srcOrd="1" destOrd="0" presId="urn:microsoft.com/office/officeart/2005/8/layout/list1"/>
    <dgm:cxn modelId="{D863535C-1758-4AB5-BA97-E444C267E91C}" srcId="{549F1A11-8F48-4203-9F7D-EEF4AD6E5114}" destId="{C131AAC0-3D46-40D0-819B-8A0870A71BD3}" srcOrd="2" destOrd="0" parTransId="{F2F23B80-8779-479D-9CAB-90B05F51C1D2}" sibTransId="{F6CC2918-A3B3-4F0F-998C-BB402EF2E9DD}"/>
    <dgm:cxn modelId="{C6A7FAB2-B7D6-4565-AD26-13A8DCA12DB6}" type="presOf" srcId="{208DADB5-73A6-4EA8-B283-589633046224}" destId="{3D09A4C5-B211-40B0-AE96-1AF414E25794}" srcOrd="1" destOrd="0" presId="urn:microsoft.com/office/officeart/2005/8/layout/list1"/>
    <dgm:cxn modelId="{D626EADE-2CD8-4E4E-AB46-CAE6A0ADBCAD}" srcId="{549F1A11-8F48-4203-9F7D-EEF4AD6E5114}" destId="{8BF8BC79-1D54-4446-80E3-71F178B3BF62}" srcOrd="4" destOrd="0" parTransId="{FCA1BC6E-2B46-4687-B503-45CA6AD7545A}" sibTransId="{FE2EFF3B-0199-4520-B242-F36D4314E00E}"/>
    <dgm:cxn modelId="{7362C93E-122C-40C9-B174-02E89DA8F98D}" srcId="{4CEBC289-25CB-496D-9057-E6F36E951658}" destId="{1E18B4F8-D330-4AFD-816F-F4E02961E716}" srcOrd="2" destOrd="0" parTransId="{3673CF9D-9B3B-47E7-9FE7-474C050FEEB1}" sibTransId="{05833197-77D7-49C9-B3C1-90134EF557AF}"/>
    <dgm:cxn modelId="{8ABA5FD5-C0EF-426D-9CBA-2DC94B4FA50D}" type="presOf" srcId="{B3559818-5625-44AB-AC90-023661FE2A9C}" destId="{6327601A-464C-4803-BED0-8D371DE76FE0}" srcOrd="0" destOrd="0" presId="urn:microsoft.com/office/officeart/2005/8/layout/list1"/>
    <dgm:cxn modelId="{1CE26459-3A81-4593-8D16-265F6A0230D4}" srcId="{72F23062-7C9E-4083-89EF-C6C16D8A5004}" destId="{467C7E7A-3BDF-4FA5-9774-C14A19361F50}" srcOrd="0" destOrd="0" parTransId="{3A2DAAB1-1590-4334-8DD0-AA82777B8E53}" sibTransId="{EFF4E852-5AF7-45D2-B909-F167B9B4676E}"/>
    <dgm:cxn modelId="{81EC0552-D888-4B4B-9C6C-BC382104352E}" type="presOf" srcId="{C131AAC0-3D46-40D0-819B-8A0870A71BD3}" destId="{ED384EBA-0378-43A3-B9C9-9EE0BF8CA54C}" srcOrd="0" destOrd="0" presId="urn:microsoft.com/office/officeart/2005/8/layout/list1"/>
    <dgm:cxn modelId="{6B3FDB60-6393-40B4-9277-567910EDF141}" srcId="{4CEBC289-25CB-496D-9057-E6F36E951658}" destId="{272763BE-82D8-4BD3-B953-C2FBD9A18BFB}" srcOrd="1" destOrd="0" parTransId="{9B6A947D-6547-4D93-BEE0-1BB78A90087F}" sibTransId="{67E2CB69-B664-4635-A851-DD5B154CDF3D}"/>
    <dgm:cxn modelId="{B33F37B2-DFC3-4AB6-975D-7EEA6DAE9BCD}" srcId="{208DADB5-73A6-4EA8-B283-589633046224}" destId="{387256B0-06C0-4803-A9C1-9F357B4E7C36}" srcOrd="0" destOrd="0" parTransId="{68F06CF1-9711-456E-BCFC-BB3F25AF48A3}" sibTransId="{E0A5693E-6ECA-44B6-8AF5-A3A83A3BC922}"/>
    <dgm:cxn modelId="{DBDBB7E8-C1AE-41E1-ACA4-54EAC6047428}" type="presOf" srcId="{208DADB5-73A6-4EA8-B283-589633046224}" destId="{1E7813E4-F23E-4FB8-96DF-9042EDC2D7CE}" srcOrd="0" destOrd="0" presId="urn:microsoft.com/office/officeart/2005/8/layout/list1"/>
    <dgm:cxn modelId="{C13ABD5E-A905-47E3-8BD9-4C75D2056920}" srcId="{8BF8BC79-1D54-4446-80E3-71F178B3BF62}" destId="{19E71AEE-206D-4EB6-87DD-229B01A0CEC4}" srcOrd="0" destOrd="0" parTransId="{161F4CF2-EC9B-4426-BE9C-E7A86538843F}" sibTransId="{1D044E63-A15D-47A6-BD59-5E88F894945A}"/>
    <dgm:cxn modelId="{7E35B430-4A99-4E64-BB26-DD6A62D0E364}" type="presOf" srcId="{AF34DC27-F260-49E3-8240-E95EC9139864}" destId="{EA8FAC1E-3AFA-47AC-A440-C2CEAD18966A}" srcOrd="0" destOrd="0" presId="urn:microsoft.com/office/officeart/2005/8/layout/list1"/>
    <dgm:cxn modelId="{2EFC9B35-EB2F-4E4D-BBB0-384A3DC460B6}" srcId="{4CEBC289-25CB-496D-9057-E6F36E951658}" destId="{0A5B6ECD-2BAC-4303-864B-2124BE24141F}" srcOrd="0" destOrd="0" parTransId="{628A6B4E-85B9-42E9-8AF7-00C0059FA9BE}" sibTransId="{573A4ACB-7764-4607-A7CE-36A580DFBEDA}"/>
    <dgm:cxn modelId="{06568E4F-D48A-4DE7-BDC6-DF3D010537E3}" type="presOf" srcId="{19E71AEE-206D-4EB6-87DD-229B01A0CEC4}" destId="{73CDF003-9154-4D74-903E-AB4BCB705978}" srcOrd="0" destOrd="0" presId="urn:microsoft.com/office/officeart/2005/8/layout/list1"/>
    <dgm:cxn modelId="{059BF152-B133-420D-8CBA-86F3692776B4}" type="presOf" srcId="{387256B0-06C0-4803-A9C1-9F357B4E7C36}" destId="{76CDD709-2B3C-412D-8E17-E54CFF64BE65}" srcOrd="0" destOrd="0" presId="urn:microsoft.com/office/officeart/2005/8/layout/list1"/>
    <dgm:cxn modelId="{055D285D-4959-441C-86A5-410EE7AA1838}" type="presOf" srcId="{8BF8BC79-1D54-4446-80E3-71F178B3BF62}" destId="{69EF6BFA-1B54-4192-A379-8B9565EE3C15}" srcOrd="0" destOrd="0" presId="urn:microsoft.com/office/officeart/2005/8/layout/list1"/>
    <dgm:cxn modelId="{211975EC-7F50-4839-9372-131C686C721B}" srcId="{549F1A11-8F48-4203-9F7D-EEF4AD6E5114}" destId="{4CEBC289-25CB-496D-9057-E6F36E951658}" srcOrd="3" destOrd="0" parTransId="{E97E61B0-C96F-4BFE-B537-A3FF784AD4FF}" sibTransId="{794C2B23-B105-43A1-9B24-8B754F02A336}"/>
    <dgm:cxn modelId="{1EF4EC22-00E1-4B22-8E7F-83CC644B1650}" type="presOf" srcId="{72F23062-7C9E-4083-89EF-C6C16D8A5004}" destId="{2D268A0F-67BD-4473-ACF8-C83DB4F2268C}" srcOrd="1" destOrd="0" presId="urn:microsoft.com/office/officeart/2005/8/layout/list1"/>
    <dgm:cxn modelId="{913FE627-C736-460F-8629-CCBC44915DEF}" type="presOf" srcId="{72F23062-7C9E-4083-89EF-C6C16D8A5004}" destId="{FC109183-8A24-4B0A-94E6-6AFECDC07FDF}" srcOrd="0" destOrd="0" presId="urn:microsoft.com/office/officeart/2005/8/layout/list1"/>
    <dgm:cxn modelId="{1AD49C65-EB5B-4334-A01C-B38BF34DA729}" type="presOf" srcId="{272763BE-82D8-4BD3-B953-C2FBD9A18BFB}" destId="{94CF58E8-6D96-40FA-A909-D90A07C7BF97}" srcOrd="0" destOrd="1" presId="urn:microsoft.com/office/officeart/2005/8/layout/list1"/>
    <dgm:cxn modelId="{9A736C8C-324B-4FCE-9F53-3F64C3D72A4F}" type="presOf" srcId="{549F1A11-8F48-4203-9F7D-EEF4AD6E5114}" destId="{D9400A42-FAE5-4ED2-9ECF-0257D85098C1}" srcOrd="0" destOrd="0" presId="urn:microsoft.com/office/officeart/2005/8/layout/list1"/>
    <dgm:cxn modelId="{77AAE535-5651-4957-9E5C-81D87FBEED2D}" type="presOf" srcId="{B3559818-5625-44AB-AC90-023661FE2A9C}" destId="{F9323083-C92A-46D2-9362-195449A11534}" srcOrd="1" destOrd="0" presId="urn:microsoft.com/office/officeart/2005/8/layout/list1"/>
    <dgm:cxn modelId="{958AE6FA-15F7-41F3-AE59-AC5659B792BA}" srcId="{549F1A11-8F48-4203-9F7D-EEF4AD6E5114}" destId="{B3559818-5625-44AB-AC90-023661FE2A9C}" srcOrd="1" destOrd="0" parTransId="{FC6595B4-AF7A-4F3A-A76F-C12DDE780DF4}" sibTransId="{4C4373ED-9262-489A-A637-43EF23A00414}"/>
    <dgm:cxn modelId="{5BE2C3E9-BC1F-41A7-850B-D88EE730C613}" type="presOf" srcId="{62460A42-B0A9-4101-BA93-DF92DB6CF212}" destId="{D7D1EED8-B06F-468D-8819-D0FCD55AE2BA}" srcOrd="0" destOrd="0" presId="urn:microsoft.com/office/officeart/2005/8/layout/list1"/>
    <dgm:cxn modelId="{89C04C35-9C55-4FE8-86C5-05A15EFCBEA7}" type="presOf" srcId="{876B34F5-1F99-4BEF-8739-43324D9014A4}" destId="{2A9F33DD-BBE3-4B85-8F9F-51042782028B}" srcOrd="0" destOrd="1" presId="urn:microsoft.com/office/officeart/2005/8/layout/list1"/>
    <dgm:cxn modelId="{C8B7980F-6E87-4412-9131-623F45D83D69}" type="presOf" srcId="{4CEBC289-25CB-496D-9057-E6F36E951658}" destId="{A2447720-96EF-466E-97E8-7BD7B77529EE}" srcOrd="0" destOrd="0" presId="urn:microsoft.com/office/officeart/2005/8/layout/list1"/>
    <dgm:cxn modelId="{92196702-44CB-49F4-A07E-29DD758D7BB4}" type="presParOf" srcId="{D9400A42-FAE5-4ED2-9ECF-0257D85098C1}" destId="{C57CE660-2C83-4F6E-A80E-D1789125BD97}" srcOrd="0" destOrd="0" presId="urn:microsoft.com/office/officeart/2005/8/layout/list1"/>
    <dgm:cxn modelId="{70B8BC8F-DAD3-4E41-9689-5B16CDCE0144}" type="presParOf" srcId="{C57CE660-2C83-4F6E-A80E-D1789125BD97}" destId="{FC109183-8A24-4B0A-94E6-6AFECDC07FDF}" srcOrd="0" destOrd="0" presId="urn:microsoft.com/office/officeart/2005/8/layout/list1"/>
    <dgm:cxn modelId="{CAE34C7C-B0BB-480E-9045-3204B6E561B7}" type="presParOf" srcId="{C57CE660-2C83-4F6E-A80E-D1789125BD97}" destId="{2D268A0F-67BD-4473-ACF8-C83DB4F2268C}" srcOrd="1" destOrd="0" presId="urn:microsoft.com/office/officeart/2005/8/layout/list1"/>
    <dgm:cxn modelId="{55842F61-A19B-475E-A7A3-95E0A06FD5F5}" type="presParOf" srcId="{D9400A42-FAE5-4ED2-9ECF-0257D85098C1}" destId="{C0F3141F-C02B-4F32-AB27-ED957FF32AA8}" srcOrd="1" destOrd="0" presId="urn:microsoft.com/office/officeart/2005/8/layout/list1"/>
    <dgm:cxn modelId="{F944C7B6-CD53-4BE9-BF5F-C1F9728538E0}" type="presParOf" srcId="{D9400A42-FAE5-4ED2-9ECF-0257D85098C1}" destId="{2A9F33DD-BBE3-4B85-8F9F-51042782028B}" srcOrd="2" destOrd="0" presId="urn:microsoft.com/office/officeart/2005/8/layout/list1"/>
    <dgm:cxn modelId="{04D9D584-EF1B-49C7-9757-122237C666F7}" type="presParOf" srcId="{D9400A42-FAE5-4ED2-9ECF-0257D85098C1}" destId="{C75017BF-2133-47FC-861C-0E23A7F6EEEE}" srcOrd="3" destOrd="0" presId="urn:microsoft.com/office/officeart/2005/8/layout/list1"/>
    <dgm:cxn modelId="{B78B9FA5-4FCD-48E1-9460-44C6BF80ED8B}" type="presParOf" srcId="{D9400A42-FAE5-4ED2-9ECF-0257D85098C1}" destId="{90F44E6A-8870-4C12-A547-86EE2B11EF13}" srcOrd="4" destOrd="0" presId="urn:microsoft.com/office/officeart/2005/8/layout/list1"/>
    <dgm:cxn modelId="{D55E55AF-6DD5-4F5B-B81D-DB290A841B79}" type="presParOf" srcId="{90F44E6A-8870-4C12-A547-86EE2B11EF13}" destId="{6327601A-464C-4803-BED0-8D371DE76FE0}" srcOrd="0" destOrd="0" presId="urn:microsoft.com/office/officeart/2005/8/layout/list1"/>
    <dgm:cxn modelId="{BBB8C2C2-F6A7-4665-8624-6833A9EE55A0}" type="presParOf" srcId="{90F44E6A-8870-4C12-A547-86EE2B11EF13}" destId="{F9323083-C92A-46D2-9362-195449A11534}" srcOrd="1" destOrd="0" presId="urn:microsoft.com/office/officeart/2005/8/layout/list1"/>
    <dgm:cxn modelId="{BBEFADAD-9332-456C-BC64-FB770368CC9D}" type="presParOf" srcId="{D9400A42-FAE5-4ED2-9ECF-0257D85098C1}" destId="{87D05D73-4F08-46CC-A628-8A0676FACF42}" srcOrd="5" destOrd="0" presId="urn:microsoft.com/office/officeart/2005/8/layout/list1"/>
    <dgm:cxn modelId="{A719C105-AB85-4B84-BE0C-B2A1A79D1340}" type="presParOf" srcId="{D9400A42-FAE5-4ED2-9ECF-0257D85098C1}" destId="{EA8FAC1E-3AFA-47AC-A440-C2CEAD18966A}" srcOrd="6" destOrd="0" presId="urn:microsoft.com/office/officeart/2005/8/layout/list1"/>
    <dgm:cxn modelId="{2865CC2D-9480-4143-9758-71AA7A64D8F5}" type="presParOf" srcId="{D9400A42-FAE5-4ED2-9ECF-0257D85098C1}" destId="{EA0A5E08-D426-4BAA-9CC4-DE87F540AC0D}" srcOrd="7" destOrd="0" presId="urn:microsoft.com/office/officeart/2005/8/layout/list1"/>
    <dgm:cxn modelId="{7ED12DCC-E4C4-4047-9F09-D66FF3DAD9FA}" type="presParOf" srcId="{D9400A42-FAE5-4ED2-9ECF-0257D85098C1}" destId="{96C024B8-A44D-4936-853B-1EBCF91F3439}" srcOrd="8" destOrd="0" presId="urn:microsoft.com/office/officeart/2005/8/layout/list1"/>
    <dgm:cxn modelId="{F8F7B748-5DB7-46E1-8015-2E566D52A129}" type="presParOf" srcId="{96C024B8-A44D-4936-853B-1EBCF91F3439}" destId="{ED384EBA-0378-43A3-B9C9-9EE0BF8CA54C}" srcOrd="0" destOrd="0" presId="urn:microsoft.com/office/officeart/2005/8/layout/list1"/>
    <dgm:cxn modelId="{03AC6522-DA35-4221-A920-A5713D8C03A2}" type="presParOf" srcId="{96C024B8-A44D-4936-853B-1EBCF91F3439}" destId="{3802FA6A-6351-458C-8A54-C9FF71300471}" srcOrd="1" destOrd="0" presId="urn:microsoft.com/office/officeart/2005/8/layout/list1"/>
    <dgm:cxn modelId="{F5D7706B-2C5F-4B19-B1C0-65F1991AD637}" type="presParOf" srcId="{D9400A42-FAE5-4ED2-9ECF-0257D85098C1}" destId="{BD430602-CC6A-4F41-89B5-7ACF0CA13DB3}" srcOrd="9" destOrd="0" presId="urn:microsoft.com/office/officeart/2005/8/layout/list1"/>
    <dgm:cxn modelId="{5281B25E-8850-4C4B-A13B-CC92855DEFC3}" type="presParOf" srcId="{D9400A42-FAE5-4ED2-9ECF-0257D85098C1}" destId="{D7D1EED8-B06F-468D-8819-D0FCD55AE2BA}" srcOrd="10" destOrd="0" presId="urn:microsoft.com/office/officeart/2005/8/layout/list1"/>
    <dgm:cxn modelId="{90309E0B-DE96-4B4C-A170-7C3E2A1C1D92}" type="presParOf" srcId="{D9400A42-FAE5-4ED2-9ECF-0257D85098C1}" destId="{15B853B6-B276-4EB0-BE58-33A40BD10E01}" srcOrd="11" destOrd="0" presId="urn:microsoft.com/office/officeart/2005/8/layout/list1"/>
    <dgm:cxn modelId="{BE56AE88-96C6-4FC1-8475-039813F7DBAA}" type="presParOf" srcId="{D9400A42-FAE5-4ED2-9ECF-0257D85098C1}" destId="{20ED129F-3978-4754-A9A6-BB6313E37960}" srcOrd="12" destOrd="0" presId="urn:microsoft.com/office/officeart/2005/8/layout/list1"/>
    <dgm:cxn modelId="{2A5DA641-ACAE-4B38-AFED-02EDF0400326}" type="presParOf" srcId="{20ED129F-3978-4754-A9A6-BB6313E37960}" destId="{A2447720-96EF-466E-97E8-7BD7B77529EE}" srcOrd="0" destOrd="0" presId="urn:microsoft.com/office/officeart/2005/8/layout/list1"/>
    <dgm:cxn modelId="{EB4BE5D3-F602-4110-9402-6FC2F58FFF5B}" type="presParOf" srcId="{20ED129F-3978-4754-A9A6-BB6313E37960}" destId="{A85CFB4E-964F-416F-95E9-8E36BFCF478A}" srcOrd="1" destOrd="0" presId="urn:microsoft.com/office/officeart/2005/8/layout/list1"/>
    <dgm:cxn modelId="{BC52A418-3008-40F7-8429-C9470A98F247}" type="presParOf" srcId="{D9400A42-FAE5-4ED2-9ECF-0257D85098C1}" destId="{6F88B456-7BD7-469E-ACB9-9FB36454C4EB}" srcOrd="13" destOrd="0" presId="urn:microsoft.com/office/officeart/2005/8/layout/list1"/>
    <dgm:cxn modelId="{DE2043F7-8529-4DAA-A13B-4D28344FAC63}" type="presParOf" srcId="{D9400A42-FAE5-4ED2-9ECF-0257D85098C1}" destId="{94CF58E8-6D96-40FA-A909-D90A07C7BF97}" srcOrd="14" destOrd="0" presId="urn:microsoft.com/office/officeart/2005/8/layout/list1"/>
    <dgm:cxn modelId="{2562B2F5-2A90-42CC-8702-CE0DAAB52039}" type="presParOf" srcId="{D9400A42-FAE5-4ED2-9ECF-0257D85098C1}" destId="{4518B229-C85D-4042-97E3-5EE1771BEAB4}" srcOrd="15" destOrd="0" presId="urn:microsoft.com/office/officeart/2005/8/layout/list1"/>
    <dgm:cxn modelId="{BC7F977E-506C-4AB5-8F9F-4999953D5DA4}" type="presParOf" srcId="{D9400A42-FAE5-4ED2-9ECF-0257D85098C1}" destId="{76BA5653-5849-4C7B-87AC-E8590D03CC02}" srcOrd="16" destOrd="0" presId="urn:microsoft.com/office/officeart/2005/8/layout/list1"/>
    <dgm:cxn modelId="{2915EED7-70F4-41FC-913A-43B035411468}" type="presParOf" srcId="{76BA5653-5849-4C7B-87AC-E8590D03CC02}" destId="{69EF6BFA-1B54-4192-A379-8B9565EE3C15}" srcOrd="0" destOrd="0" presId="urn:microsoft.com/office/officeart/2005/8/layout/list1"/>
    <dgm:cxn modelId="{C7A0B0D6-C160-4370-8DD3-7F29365AB1E1}" type="presParOf" srcId="{76BA5653-5849-4C7B-87AC-E8590D03CC02}" destId="{3388F9F0-9B99-4B45-92F0-B42BAC3D5D4C}" srcOrd="1" destOrd="0" presId="urn:microsoft.com/office/officeart/2005/8/layout/list1"/>
    <dgm:cxn modelId="{1D1DC62E-61CF-47D8-B93E-2BC8C13BEE5A}" type="presParOf" srcId="{D9400A42-FAE5-4ED2-9ECF-0257D85098C1}" destId="{7E9508E2-1585-4B5C-A5A4-864B4857A63D}" srcOrd="17" destOrd="0" presId="urn:microsoft.com/office/officeart/2005/8/layout/list1"/>
    <dgm:cxn modelId="{60A1C417-C079-492E-86A7-A285D1C42A0B}" type="presParOf" srcId="{D9400A42-FAE5-4ED2-9ECF-0257D85098C1}" destId="{73CDF003-9154-4D74-903E-AB4BCB705978}" srcOrd="18" destOrd="0" presId="urn:microsoft.com/office/officeart/2005/8/layout/list1"/>
    <dgm:cxn modelId="{402BCDAC-F9CF-46D3-8972-C6FED64BF190}" type="presParOf" srcId="{D9400A42-FAE5-4ED2-9ECF-0257D85098C1}" destId="{F745178A-2096-410D-9021-9D76AD57BAEF}" srcOrd="19" destOrd="0" presId="urn:microsoft.com/office/officeart/2005/8/layout/list1"/>
    <dgm:cxn modelId="{791389C8-1FA7-4BDC-A4BF-1C13680FDD8F}" type="presParOf" srcId="{D9400A42-FAE5-4ED2-9ECF-0257D85098C1}" destId="{4EDA9358-A748-4772-A2AE-73722443F229}" srcOrd="20" destOrd="0" presId="urn:microsoft.com/office/officeart/2005/8/layout/list1"/>
    <dgm:cxn modelId="{34CB0540-2FFA-4087-A002-749A3F3F053B}" type="presParOf" srcId="{4EDA9358-A748-4772-A2AE-73722443F229}" destId="{1E7813E4-F23E-4FB8-96DF-9042EDC2D7CE}" srcOrd="0" destOrd="0" presId="urn:microsoft.com/office/officeart/2005/8/layout/list1"/>
    <dgm:cxn modelId="{BB69C5B1-2179-4FDE-890B-15B454873870}" type="presParOf" srcId="{4EDA9358-A748-4772-A2AE-73722443F229}" destId="{3D09A4C5-B211-40B0-AE96-1AF414E25794}" srcOrd="1" destOrd="0" presId="urn:microsoft.com/office/officeart/2005/8/layout/list1"/>
    <dgm:cxn modelId="{11C49B2C-646B-4C87-890C-72CFE1CD17B7}" type="presParOf" srcId="{D9400A42-FAE5-4ED2-9ECF-0257D85098C1}" destId="{D7C4EE47-7264-43AF-8D11-0CE95B0D2731}" srcOrd="21" destOrd="0" presId="urn:microsoft.com/office/officeart/2005/8/layout/list1"/>
    <dgm:cxn modelId="{ACEF1711-13A1-4077-A395-A94B0EF2F402}" type="presParOf" srcId="{D9400A42-FAE5-4ED2-9ECF-0257D85098C1}" destId="{76CDD709-2B3C-412D-8E17-E54CFF64BE6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F33DD-BBE3-4B85-8F9F-51042782028B}">
      <dsp:nvSpPr>
        <dsp:cNvPr id="0" name=""/>
        <dsp:cNvSpPr/>
      </dsp:nvSpPr>
      <dsp:spPr>
        <a:xfrm>
          <a:off x="0" y="504056"/>
          <a:ext cx="8964488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249936" rIns="69574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Групповая и индивидуальная диагностика, срезовая и по запросу.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Общешкольный ежегодный психолого-педагогический мониторинг разработан  и введен в работу</a:t>
          </a:r>
          <a:endParaRPr lang="ru-RU" sz="1400" b="1" kern="1200" dirty="0"/>
        </a:p>
      </dsp:txBody>
      <dsp:txXfrm>
        <a:off x="0" y="504056"/>
        <a:ext cx="8964488" cy="982800"/>
      </dsp:txXfrm>
    </dsp:sp>
    <dsp:sp modelId="{2D268A0F-67BD-4473-ACF8-C83DB4F2268C}">
      <dsp:nvSpPr>
        <dsp:cNvPr id="0" name=""/>
        <dsp:cNvSpPr/>
      </dsp:nvSpPr>
      <dsp:spPr>
        <a:xfrm>
          <a:off x="448224" y="289284"/>
          <a:ext cx="6275141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диагностика</a:t>
          </a:r>
          <a:endParaRPr lang="ru-RU" sz="2000" b="1" kern="1200" dirty="0"/>
        </a:p>
      </dsp:txBody>
      <dsp:txXfrm>
        <a:off x="465517" y="306577"/>
        <a:ext cx="6240555" cy="319654"/>
      </dsp:txXfrm>
    </dsp:sp>
    <dsp:sp modelId="{EA8FAC1E-3AFA-47AC-A440-C2CEAD18966A}">
      <dsp:nvSpPr>
        <dsp:cNvPr id="0" name=""/>
        <dsp:cNvSpPr/>
      </dsp:nvSpPr>
      <dsp:spPr>
        <a:xfrm>
          <a:off x="0" y="1691124"/>
          <a:ext cx="8964488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249936" rIns="6957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dirty="0" smtClean="0"/>
            <a:t>Работаю по своим авторским программам сопровождения учеников с нарушениями речи.</a:t>
          </a:r>
          <a:endParaRPr lang="ru-RU" sz="1200" kern="1200" dirty="0"/>
        </a:p>
      </dsp:txBody>
      <dsp:txXfrm>
        <a:off x="0" y="1691124"/>
        <a:ext cx="8964488" cy="510300"/>
      </dsp:txXfrm>
    </dsp:sp>
    <dsp:sp modelId="{F9323083-C92A-46D2-9362-195449A11534}">
      <dsp:nvSpPr>
        <dsp:cNvPr id="0" name=""/>
        <dsp:cNvSpPr/>
      </dsp:nvSpPr>
      <dsp:spPr>
        <a:xfrm>
          <a:off x="448224" y="1514004"/>
          <a:ext cx="7374044" cy="354240"/>
        </a:xfrm>
        <a:prstGeom prst="roundRect">
          <a:avLst/>
        </a:prstGeom>
        <a:solidFill>
          <a:schemeClr val="accent4">
            <a:hueOff val="-395116"/>
            <a:satOff val="4462"/>
            <a:lumOff val="2392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Коррекционно-развивающая работа и психопрофилактика</a:t>
          </a:r>
          <a:endParaRPr lang="ru-RU" sz="1600" b="1" kern="1200" dirty="0"/>
        </a:p>
      </dsp:txBody>
      <dsp:txXfrm>
        <a:off x="465517" y="1531297"/>
        <a:ext cx="7339458" cy="319654"/>
      </dsp:txXfrm>
    </dsp:sp>
    <dsp:sp modelId="{D7D1EED8-B06F-468D-8819-D0FCD55AE2BA}">
      <dsp:nvSpPr>
        <dsp:cNvPr id="0" name=""/>
        <dsp:cNvSpPr/>
      </dsp:nvSpPr>
      <dsp:spPr>
        <a:xfrm>
          <a:off x="0" y="2470051"/>
          <a:ext cx="89644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249936" rIns="6957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Создан и постоянно пополняется УМК для работы с учащимися, разработаны программы сопровождения, оформлены стенды и уголок профориентации.</a:t>
          </a:r>
          <a:endParaRPr lang="ru-RU" sz="1200" b="1" kern="1200" dirty="0"/>
        </a:p>
      </dsp:txBody>
      <dsp:txXfrm>
        <a:off x="0" y="2470051"/>
        <a:ext cx="8964488" cy="680400"/>
      </dsp:txXfrm>
    </dsp:sp>
    <dsp:sp modelId="{3802FA6A-6351-458C-8A54-C9FF71300471}">
      <dsp:nvSpPr>
        <dsp:cNvPr id="0" name=""/>
        <dsp:cNvSpPr/>
      </dsp:nvSpPr>
      <dsp:spPr>
        <a:xfrm>
          <a:off x="448224" y="2266224"/>
          <a:ext cx="6365942" cy="380946"/>
        </a:xfrm>
        <a:prstGeom prst="roundRect">
          <a:avLst/>
        </a:prstGeom>
        <a:solidFill>
          <a:schemeClr val="accent4">
            <a:hueOff val="-790233"/>
            <a:satOff val="8924"/>
            <a:lumOff val="4784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mtClean="0">
              <a:effectLst/>
              <a:latin typeface="+mn-lt"/>
            </a:rPr>
            <a:t>Организационно-методическая работа</a:t>
          </a:r>
          <a:endParaRPr lang="ru-RU" sz="1400" i="0" kern="1200" dirty="0">
            <a:latin typeface="+mn-lt"/>
          </a:endParaRPr>
        </a:p>
      </dsp:txBody>
      <dsp:txXfrm>
        <a:off x="466820" y="2284820"/>
        <a:ext cx="6328750" cy="343754"/>
      </dsp:txXfrm>
    </dsp:sp>
    <dsp:sp modelId="{94CF58E8-6D96-40FA-A909-D90A07C7BF97}">
      <dsp:nvSpPr>
        <dsp:cNvPr id="0" name=""/>
        <dsp:cNvSpPr/>
      </dsp:nvSpPr>
      <dsp:spPr>
        <a:xfrm>
          <a:off x="0" y="3392371"/>
          <a:ext cx="896448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249936" rIns="6957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Участие в родительских собраниях.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/>
            <a:t>Работа со стендом психолога</a:t>
          </a:r>
          <a:endParaRPr lang="ru-RU" sz="1200" b="1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Участие в педсоветах</a:t>
          </a:r>
          <a:endParaRPr lang="ru-RU" sz="1200" b="1" kern="1200" dirty="0"/>
        </a:p>
      </dsp:txBody>
      <dsp:txXfrm>
        <a:off x="0" y="3392371"/>
        <a:ext cx="8964488" cy="907200"/>
      </dsp:txXfrm>
    </dsp:sp>
    <dsp:sp modelId="{A85CFB4E-964F-416F-95E9-8E36BFCF478A}">
      <dsp:nvSpPr>
        <dsp:cNvPr id="0" name=""/>
        <dsp:cNvSpPr/>
      </dsp:nvSpPr>
      <dsp:spPr>
        <a:xfrm>
          <a:off x="448224" y="3215251"/>
          <a:ext cx="6275141" cy="354240"/>
        </a:xfrm>
        <a:prstGeom prst="roundRect">
          <a:avLst/>
        </a:prstGeom>
        <a:solidFill>
          <a:schemeClr val="accent4">
            <a:hueOff val="-1185349"/>
            <a:satOff val="13385"/>
            <a:lumOff val="7176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Просветительская работа</a:t>
          </a:r>
          <a:endParaRPr lang="ru-RU" sz="1800" b="0" i="0" kern="1200" dirty="0"/>
        </a:p>
      </dsp:txBody>
      <dsp:txXfrm>
        <a:off x="465517" y="3232544"/>
        <a:ext cx="6240555" cy="319654"/>
      </dsp:txXfrm>
    </dsp:sp>
    <dsp:sp modelId="{73CDF003-9154-4D74-903E-AB4BCB705978}">
      <dsp:nvSpPr>
        <dsp:cNvPr id="0" name=""/>
        <dsp:cNvSpPr/>
      </dsp:nvSpPr>
      <dsp:spPr>
        <a:xfrm>
          <a:off x="0" y="4541491"/>
          <a:ext cx="8964488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249936" rIns="6957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Учащихся, а также педагогов и родителей</a:t>
          </a:r>
          <a:endParaRPr lang="ru-RU" sz="1200" b="1" kern="1200" dirty="0"/>
        </a:p>
      </dsp:txBody>
      <dsp:txXfrm>
        <a:off x="0" y="4541491"/>
        <a:ext cx="8964488" cy="510300"/>
      </dsp:txXfrm>
    </dsp:sp>
    <dsp:sp modelId="{3388F9F0-9B99-4B45-92F0-B42BAC3D5D4C}">
      <dsp:nvSpPr>
        <dsp:cNvPr id="0" name=""/>
        <dsp:cNvSpPr/>
      </dsp:nvSpPr>
      <dsp:spPr>
        <a:xfrm>
          <a:off x="571127" y="4326761"/>
          <a:ext cx="6275141" cy="354240"/>
        </a:xfrm>
        <a:prstGeom prst="roundRect">
          <a:avLst/>
        </a:prstGeom>
        <a:solidFill>
          <a:schemeClr val="accent4">
            <a:hueOff val="-1580466"/>
            <a:satOff val="17847"/>
            <a:lumOff val="9568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Консультирование</a:t>
          </a:r>
          <a:endParaRPr lang="ru-RU" sz="1800" b="0" i="0" kern="1200" dirty="0"/>
        </a:p>
      </dsp:txBody>
      <dsp:txXfrm>
        <a:off x="588420" y="4344054"/>
        <a:ext cx="6240555" cy="319654"/>
      </dsp:txXfrm>
    </dsp:sp>
    <dsp:sp modelId="{76CDD709-2B3C-412D-8E17-E54CFF64BE65}">
      <dsp:nvSpPr>
        <dsp:cNvPr id="0" name=""/>
        <dsp:cNvSpPr/>
      </dsp:nvSpPr>
      <dsp:spPr>
        <a:xfrm>
          <a:off x="0" y="5293711"/>
          <a:ext cx="8964488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249936" rIns="6957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Проведение консилиумов службы сопровождения, обследование детей для ППМК.</a:t>
          </a:r>
          <a:endParaRPr lang="ru-RU" sz="1200" kern="1200" dirty="0"/>
        </a:p>
      </dsp:txBody>
      <dsp:txXfrm>
        <a:off x="0" y="5293711"/>
        <a:ext cx="8964488" cy="510300"/>
      </dsp:txXfrm>
    </dsp:sp>
    <dsp:sp modelId="{3D09A4C5-B211-40B0-AE96-1AF414E25794}">
      <dsp:nvSpPr>
        <dsp:cNvPr id="0" name=""/>
        <dsp:cNvSpPr/>
      </dsp:nvSpPr>
      <dsp:spPr>
        <a:xfrm>
          <a:off x="448224" y="5116591"/>
          <a:ext cx="6275141" cy="354240"/>
        </a:xfrm>
        <a:prstGeom prst="roundRect">
          <a:avLst/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Экспертная работа</a:t>
          </a:r>
          <a:endParaRPr lang="ru-RU" sz="1800" b="0" i="0" kern="1200" dirty="0"/>
        </a:p>
      </dsp:txBody>
      <dsp:txXfrm>
        <a:off x="465517" y="5133884"/>
        <a:ext cx="6240555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&#1084;&#1086;&#1085;&#1080;&#1090;&#1086;&#1088;&#1080;&#1085;&#1075;%20-%20&#1082;&#1086;&#1087;&#1080;&#1103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&#1040;&#1085;&#1072;&#1089;&#1090;&#1072;&#1089;&#1080;&#1103;\Documents\&#1082;&#1086;&#1085;&#1082;&#1091;&#1088;&#1089;\&#1087;&#1088;&#1086;&#1075;&#1088;&#1072;&#1084;&#1084;&#1072;%20&#1072;&#1088;&#1090;&#1090;&#1077;&#1088;&#1072;&#1087;&#1080;&#1103;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8892480" cy="147002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Номинация «Специалист по сопровождению учащихся»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Конкурсное испытание: «</a:t>
            </a:r>
            <a:r>
              <a:rPr lang="ru-RU" sz="4000" b="1" dirty="0" err="1" smtClean="0">
                <a:solidFill>
                  <a:srgbClr val="C00000"/>
                </a:solidFill>
              </a:rPr>
              <a:t>Самопрезентация</a:t>
            </a:r>
            <a:r>
              <a:rPr lang="ru-RU" sz="4000" b="1" dirty="0" smtClean="0">
                <a:solidFill>
                  <a:srgbClr val="C00000"/>
                </a:solidFill>
              </a:rPr>
              <a:t> и защита психолого-педагогической технологии»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4653136"/>
            <a:ext cx="8568952" cy="17526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Участник: Анастасия Алексеевна Пономарева</a:t>
            </a:r>
          </a:p>
          <a:p>
            <a:pPr algn="l"/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395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048" y="-168356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Методика В.М. </a:t>
            </a:r>
            <a:r>
              <a:rPr lang="ru-RU" dirty="0" err="1"/>
              <a:t>Элькина</a:t>
            </a:r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9543"/>
            <a:ext cx="8496944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 я использую 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другие направления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арт-терапии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/>
            <a:endParaRPr lang="ru-RU" b="1" dirty="0">
              <a:solidFill>
                <a:prstClr val="black"/>
              </a:solidFill>
            </a:endParaRPr>
          </a:p>
          <a:p>
            <a:pPr marL="285750" lvl="0" indent="-285750" algn="just">
              <a:spcBef>
                <a:spcPts val="140"/>
              </a:spcBef>
              <a:spcAft>
                <a:spcPts val="140"/>
              </a:spcAft>
              <a:buFont typeface="Wingdings" pitchFamily="2" charset="2"/>
              <a:buChar char="ü"/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музыкотерапия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de-DE" sz="2000" b="1" kern="150" dirty="0" err="1">
                <a:solidFill>
                  <a:prstClr val="black"/>
                </a:solidFill>
                <a:ea typeface="Times New Roman"/>
              </a:rPr>
              <a:t>использование</a:t>
            </a:r>
            <a:r>
              <a:rPr lang="de-DE" sz="2000" b="1" kern="15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de-DE" sz="2000" b="1" kern="150" dirty="0" err="1">
                <a:solidFill>
                  <a:prstClr val="black"/>
                </a:solidFill>
                <a:ea typeface="Times New Roman"/>
              </a:rPr>
              <a:t>музыки</a:t>
            </a:r>
            <a:r>
              <a:rPr lang="de-DE" sz="2000" b="1" kern="15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de-DE" sz="2000" b="1" kern="150" dirty="0" err="1" smtClean="0">
                <a:solidFill>
                  <a:prstClr val="black"/>
                </a:solidFill>
                <a:ea typeface="Times New Roman"/>
              </a:rPr>
              <a:t>для</a:t>
            </a:r>
            <a:r>
              <a:rPr lang="de-DE" sz="2000" b="1" kern="150" dirty="0">
                <a:solidFill>
                  <a:prstClr val="black"/>
                </a:solidFill>
                <a:ea typeface="Times New Roman"/>
              </a:rPr>
              <a:t>: </a:t>
            </a:r>
            <a:r>
              <a:rPr lang="de-DE" sz="2000" b="1" kern="150" dirty="0" err="1">
                <a:solidFill>
                  <a:prstClr val="black"/>
                </a:solidFill>
                <a:ea typeface="Times New Roman"/>
              </a:rPr>
              <a:t>расслабления</a:t>
            </a:r>
            <a:r>
              <a:rPr lang="de-DE" sz="2000" b="1" kern="150" dirty="0">
                <a:solidFill>
                  <a:prstClr val="black"/>
                </a:solidFill>
                <a:ea typeface="Times New Roman"/>
              </a:rPr>
              <a:t> и </a:t>
            </a:r>
            <a:r>
              <a:rPr lang="de-DE" sz="2000" b="1" kern="150" dirty="0" err="1">
                <a:solidFill>
                  <a:prstClr val="black"/>
                </a:solidFill>
                <a:ea typeface="Times New Roman"/>
              </a:rPr>
              <a:t>успокоения</a:t>
            </a:r>
            <a:r>
              <a:rPr lang="de-DE" sz="2000" b="1" kern="150" dirty="0">
                <a:solidFill>
                  <a:prstClr val="black"/>
                </a:solidFill>
                <a:ea typeface="Times New Roman"/>
              </a:rPr>
              <a:t>, </a:t>
            </a:r>
            <a:r>
              <a:rPr lang="de-DE" sz="2000" b="1" kern="150" dirty="0" err="1" smtClean="0">
                <a:solidFill>
                  <a:prstClr val="black"/>
                </a:solidFill>
                <a:ea typeface="Times New Roman"/>
              </a:rPr>
              <a:t>активизации</a:t>
            </a:r>
            <a:r>
              <a:rPr lang="de-DE" sz="2000" b="1" kern="15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de-DE" sz="2000" b="1" kern="150" dirty="0" err="1">
                <a:solidFill>
                  <a:prstClr val="black"/>
                </a:solidFill>
                <a:ea typeface="Times New Roman"/>
              </a:rPr>
              <a:t>эмоциональной</a:t>
            </a:r>
            <a:r>
              <a:rPr lang="de-DE" sz="2000" b="1" kern="15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de-DE" sz="2000" b="1" kern="150" dirty="0" err="1">
                <a:solidFill>
                  <a:prstClr val="black"/>
                </a:solidFill>
                <a:ea typeface="Times New Roman"/>
              </a:rPr>
              <a:t>сферы</a:t>
            </a:r>
            <a:r>
              <a:rPr lang="de-DE" sz="2000" b="1" kern="150" dirty="0">
                <a:solidFill>
                  <a:prstClr val="black"/>
                </a:solidFill>
                <a:ea typeface="Times New Roman"/>
              </a:rPr>
              <a:t>, </a:t>
            </a:r>
            <a:r>
              <a:rPr lang="de-DE" sz="2000" b="1" kern="150" dirty="0" err="1" smtClean="0">
                <a:solidFill>
                  <a:prstClr val="black"/>
                </a:solidFill>
                <a:ea typeface="Times New Roman"/>
              </a:rPr>
              <a:t>коррекции</a:t>
            </a:r>
            <a:r>
              <a:rPr lang="de-DE" sz="2000" b="1" kern="15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de-DE" sz="2000" b="1" kern="150" dirty="0" err="1">
                <a:solidFill>
                  <a:prstClr val="black"/>
                </a:solidFill>
                <a:ea typeface="Times New Roman"/>
              </a:rPr>
              <a:t>эмоционального</a:t>
            </a:r>
            <a:r>
              <a:rPr lang="de-DE" sz="2000" b="1" kern="15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de-DE" sz="2000" b="1" kern="150" dirty="0" err="1">
                <a:solidFill>
                  <a:prstClr val="black"/>
                </a:solidFill>
                <a:ea typeface="Times New Roman"/>
              </a:rPr>
              <a:t>состояния</a:t>
            </a:r>
            <a:r>
              <a:rPr lang="de-DE" sz="2000" b="1" kern="150" dirty="0" smtClean="0">
                <a:solidFill>
                  <a:prstClr val="black"/>
                </a:solidFill>
                <a:ea typeface="Times New Roman"/>
              </a:rPr>
              <a:t>.</a:t>
            </a:r>
            <a:endParaRPr lang="ru-RU" sz="2000" b="1" kern="150" dirty="0" smtClean="0">
              <a:solidFill>
                <a:prstClr val="black"/>
              </a:solidFill>
              <a:ea typeface="Times New Roman"/>
            </a:endParaRPr>
          </a:p>
          <a:p>
            <a:pPr lvl="0" algn="just">
              <a:spcBef>
                <a:spcPts val="140"/>
              </a:spcBef>
              <a:spcAft>
                <a:spcPts val="140"/>
              </a:spcAft>
            </a:pPr>
            <a:endParaRPr lang="ru-RU" sz="2000" b="1" kern="150" dirty="0">
              <a:solidFill>
                <a:prstClr val="black"/>
              </a:solidFill>
            </a:endParaRPr>
          </a:p>
          <a:p>
            <a:pPr lvl="0" algn="just">
              <a:spcBef>
                <a:spcPts val="140"/>
              </a:spcBef>
              <a:spcAft>
                <a:spcPts val="140"/>
              </a:spcAft>
            </a:pPr>
            <a:endParaRPr lang="ru-RU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сказкотерапия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– в УМК психолога входит блок  психологических </a:t>
            </a:r>
            <a:r>
              <a:rPr lang="ru-RU" sz="2000" b="1" dirty="0" smtClean="0">
                <a:solidFill>
                  <a:prstClr val="black"/>
                </a:solidFill>
              </a:rPr>
              <a:t>проблемно-ориентированных сказок</a:t>
            </a:r>
            <a:r>
              <a:rPr lang="ru-RU" sz="2000" b="1" dirty="0">
                <a:solidFill>
                  <a:prstClr val="black"/>
                </a:solidFill>
              </a:rPr>
              <a:t>, которые я применяю  для коррекции тревожности, страхов, агрессии, </a:t>
            </a:r>
            <a:r>
              <a:rPr lang="ru-RU" sz="2000" b="1" dirty="0" err="1" smtClean="0">
                <a:solidFill>
                  <a:prstClr val="black"/>
                </a:solidFill>
              </a:rPr>
              <a:t>гиперактивности.</a:t>
            </a:r>
            <a:r>
              <a:rPr lang="ru-RU" sz="2000" b="1" dirty="0" err="1" smtClean="0">
                <a:solidFill>
                  <a:srgbClr val="000000"/>
                </a:solidFill>
                <a:latin typeface="Arial"/>
              </a:rPr>
              <a:t>Такая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история – это рассказ об определенных ситуациях, схожих с теми, в которые часто попадает ребенок. Также в ней описываются чувства, возникающие у ребенка, которые могут быть связаны с совершенно различными событиями жизни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. В конце предлагаются вопросы для обсуждения.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3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Arial"/>
              </a:rPr>
              <a:t>Методика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цветодиагностики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и психотерапии произведениями искусства (Методика В. М.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Элькина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)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endParaRPr lang="ru-RU" dirty="0" smtClean="0">
              <a:solidFill>
                <a:srgbClr val="333333"/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/>
              </a:rPr>
              <a:t>Набор </a:t>
            </a:r>
            <a:r>
              <a:rPr lang="ru-RU" dirty="0">
                <a:latin typeface="Arial"/>
              </a:rPr>
              <a:t>цветных карточек (8 шт.)</a:t>
            </a:r>
          </a:p>
          <a:p>
            <a:pPr>
              <a:buFont typeface="Arial"/>
              <a:buChar char="•"/>
            </a:pPr>
            <a:r>
              <a:rPr lang="ru-RU" dirty="0">
                <a:latin typeface="Arial"/>
              </a:rPr>
              <a:t>Набор карточек с изображениями животных (8 шт.)</a:t>
            </a:r>
          </a:p>
          <a:p>
            <a:pPr>
              <a:buFont typeface="Arial"/>
              <a:buChar char="•"/>
            </a:pPr>
            <a:r>
              <a:rPr lang="ru-RU" dirty="0">
                <a:latin typeface="Arial"/>
              </a:rPr>
              <a:t>Набор карточек с репродукциями картин (8 шт.)</a:t>
            </a:r>
          </a:p>
          <a:p>
            <a:pPr>
              <a:buFont typeface="Arial"/>
              <a:buChar char="•"/>
            </a:pPr>
            <a:r>
              <a:rPr lang="ru-RU" dirty="0">
                <a:latin typeface="Arial"/>
              </a:rPr>
              <a:t>Набор карточек с афоризмами (8 шт</a:t>
            </a:r>
            <a:r>
              <a:rPr lang="ru-RU" dirty="0" smtClean="0">
                <a:latin typeface="Arial"/>
              </a:rPr>
              <a:t>.)</a:t>
            </a:r>
          </a:p>
          <a:p>
            <a:pPr>
              <a:buFont typeface="Arial"/>
              <a:buChar char="•"/>
            </a:pPr>
            <a:r>
              <a:rPr lang="ru-RU" dirty="0" smtClean="0">
                <a:latin typeface="Arial"/>
              </a:rPr>
              <a:t>Компакт-диски с музыкальными </a:t>
            </a:r>
            <a:r>
              <a:rPr lang="ru-RU" dirty="0" err="1" smtClean="0">
                <a:latin typeface="Arial"/>
              </a:rPr>
              <a:t>проиведениями</a:t>
            </a:r>
            <a:endParaRPr lang="ru-RU" dirty="0">
              <a:latin typeface="Arial"/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080" y="2204864"/>
            <a:ext cx="8604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Работа с методикой разделена три этапа. На первом психодиагностическом этапе проводится индивидуальная диагностика по шести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субтестам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На основании полученных результатов делается вывод об актуальном нервно-психическом состоянии человека, выявляются психические резервы, основные проблемы и источники напряжения.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втором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психокоррекционном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этапе индивидуально по предложенной технологии перед клиентом открываются новые горизонты, обозначаются пути выхода из сложных ситуаций, гармонизируется его состояние.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Третий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этап —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музыкотерапевтический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— можно проводить индивидуально и с группой. На основании результатов предыдущих этапов специалист предлагает для прослушивания музыкальные произведения из входящих в комплект методики девяти компакт-дисков. Результатом применения методики является нормализация и улучшение эмоционального состояния и психической деятельности клиента.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4274"/>
            <a:ext cx="1905000" cy="12763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9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290"/>
            <a:ext cx="7453029" cy="549784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6499211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21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67472" cy="398908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8954"/>
            <a:ext cx="7416800" cy="4937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6210" y="5445224"/>
            <a:ext cx="8175636" cy="92333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575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SAM_1411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6" y="3117329"/>
            <a:ext cx="5616624" cy="374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42" y="13937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Пономарева Анастасия Алексеевна, 05.12.1984г.р.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Ленинградский Государственный Университет им. А.С. Пушкина, специальная психология, 2007г.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Санкт-Петербургский Гуманитарный институт, психокоррекция детей с отклонениями в развитии, 2007г.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Профессиональные интересы: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ИКТ, арттерапевтические технологии, здоровьесберегающие технологии, сопровождение детей-логопатов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Увлечения: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книги, путешествия, мода и стиль, кино,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попугаи….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600038" y="3284984"/>
            <a:ext cx="3220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Считаю главным в работе школьного психолога -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быть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добрым другом  для учащихся, которые всегда могут прийти, поговорить, отдохнуть, и даже выпить чаю в кабинете психолога.</a:t>
            </a:r>
          </a:p>
        </p:txBody>
      </p:sp>
    </p:spTree>
    <p:extLst>
      <p:ext uri="{BB962C8B-B14F-4D97-AF65-F5344CB8AC3E}">
        <p14:creationId xmlns:p14="http://schemas.microsoft.com/office/powerpoint/2010/main" val="42001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работаю  в ГБС(К)ОУ школе-интернате №2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(V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вида) – учреждение, где обучаются и воспитываются дети с тяжелой речевой патологией и ограниченными возможностями здоровья.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http://p1.citywalls.ru/photo_41-42801.jpg?mt=1273625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2" y="2291154"/>
            <a:ext cx="8520881" cy="42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7992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Осуществляю работу по всем направлениям деятельности школьной психологической службы.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>
            <a:hlinkClick r:id="rId2" action="ppaction://hlinkfile"/>
          </p:cNvPr>
          <p:cNvGraphicFramePr/>
          <p:nvPr>
            <p:extLst>
              <p:ext uri="{D42A27DB-BD31-4B8C-83A1-F6EECF244321}">
                <p14:modId xmlns:p14="http://schemas.microsoft.com/office/powerpoint/2010/main" val="2519600173"/>
              </p:ext>
            </p:extLst>
          </p:nvPr>
        </p:nvGraphicFramePr>
        <p:xfrm>
          <a:off x="179512" y="764704"/>
          <a:ext cx="8964488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3928" y="4365104"/>
            <a:ext cx="462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b="1" dirty="0" smtClean="0"/>
              <a:t>Предоставляю рекомендации родителям и педагогам по результатам диагностики учащихся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0617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9001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/>
              <a:t>Работа психолога в коррекционном  ОУ </a:t>
            </a:r>
            <a:r>
              <a:rPr lang="en-US" sz="2200" b="1" i="1" dirty="0" smtClean="0"/>
              <a:t>V </a:t>
            </a:r>
            <a:r>
              <a:rPr lang="ru-RU" sz="2200" b="1" i="1" dirty="0" smtClean="0"/>
              <a:t>вида достаточно специфична, т.к. обучающимся с тяжелыми нарушениями речи свойственный следующие особенности: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i="1" dirty="0"/>
              <a:t>недостаточная устойчивость </a:t>
            </a:r>
            <a:r>
              <a:rPr lang="ru-RU" sz="2200" b="1" i="1" dirty="0" smtClean="0"/>
              <a:t>внимания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i="1" dirty="0" smtClean="0"/>
              <a:t>сниженная </a:t>
            </a:r>
            <a:r>
              <a:rPr lang="ru-RU" sz="2200" b="1" i="1" dirty="0"/>
              <a:t>вербальная память, страдает продуктивность </a:t>
            </a:r>
            <a:r>
              <a:rPr lang="ru-RU" sz="2200" b="1" i="1" dirty="0" smtClean="0"/>
              <a:t>запоминания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i="1" dirty="0"/>
              <a:t>о</a:t>
            </a:r>
            <a:r>
              <a:rPr lang="ru-RU" sz="2200" b="1" i="1" dirty="0" smtClean="0"/>
              <a:t>тставание в развитии словесно-логического мышления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i="1" dirty="0"/>
              <a:t>с</a:t>
            </a:r>
            <a:r>
              <a:rPr lang="ru-RU" sz="2200" b="1" i="1" dirty="0" smtClean="0"/>
              <a:t>нижение координации движений</a:t>
            </a:r>
          </a:p>
          <a:p>
            <a:endParaRPr lang="ru-RU" sz="2200" b="1" i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b="1" i="1" dirty="0">
                <a:ea typeface="Times New Roman"/>
              </a:rPr>
              <a:t>Для детей логопатов характерны: повышенная тревожность, застенчивость, либо наоборот агрессия, </a:t>
            </a:r>
            <a:r>
              <a:rPr lang="ru-RU" sz="2200" b="1" i="1" dirty="0" err="1">
                <a:ea typeface="Times New Roman"/>
              </a:rPr>
              <a:t>гиперактивность</a:t>
            </a:r>
            <a:r>
              <a:rPr lang="ru-RU" sz="2200" b="1" i="1" dirty="0">
                <a:ea typeface="Times New Roman"/>
              </a:rPr>
              <a:t>, а также различные акцентуации характера, склонность к невротическим </a:t>
            </a:r>
            <a:r>
              <a:rPr lang="ru-RU" sz="2200" b="1" i="1" dirty="0" smtClean="0">
                <a:ea typeface="Times New Roman"/>
              </a:rPr>
              <a:t>проявлениям, в тяжелых случаях психопатии.</a:t>
            </a:r>
          </a:p>
          <a:p>
            <a:endParaRPr lang="ru-RU" sz="2200" b="1" i="1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/>
              <a:t>Зачастую в анамнезе учащихся имеется родовая травма, поражение ЦНС, длительные соматические заболевания, органические поражения коры больших </a:t>
            </a:r>
            <a:r>
              <a:rPr lang="ru-RU" sz="2000" b="1" i="1" dirty="0" err="1" smtClean="0"/>
              <a:t>полушарий,нарушение</a:t>
            </a:r>
            <a:r>
              <a:rPr lang="ru-RU" sz="2000" b="1" i="1" dirty="0" smtClean="0"/>
              <a:t> речи может быть вторичным дефектом на фоне задержки психического развития либо других видов </a:t>
            </a:r>
            <a:r>
              <a:rPr lang="ru-RU" sz="2000" b="1" i="1" dirty="0" err="1" smtClean="0"/>
              <a:t>дизонтогенеза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8664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1"/>
            <a:ext cx="8496944" cy="42165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Исходя из обозначенной специфики, ключевые моменты моей работы как психолога в коррекционном ОУ:</a:t>
            </a:r>
            <a:endParaRPr lang="ru-RU" sz="2000" b="1" u="sng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Предпочтительна индивидуальная работа, либо в малых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подгруппах, при этом практически весь контингент нуждается в той или иной форме психологического сопровождения.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Делается акцент на развитие познавательных психических процессов и волевой саморегуляции учащихся (особенно в младших классах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для детей должны быть наглядными, увлекательными, интерактивными, яркими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коррекции психологического состояния детей-логопатов,   в рабочем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арсенале педагога-психолога находятся  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оперативные методики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способные вывести ребенка  из стрессового состояния, снять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внутреннее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напряжение, выявить возможности появления более оптимистического взгляда на жизненную ситуацию и т.д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7" name="Picture 5" descr="http://nsportal.ru/sites/default/files/styles/media_gallery_large/public/styles/media_gallery_large/public/20121206_121253.jpg?itok=xskiD9V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1"/>
            <a:ext cx="4111884" cy="30839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настасия\Pictures\Новая папка (4)\20131008_131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97629"/>
            <a:ext cx="2520279" cy="336037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12968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Наиболее релевантные для работы с детьми –логопатами психолого педагогические </a:t>
            </a:r>
            <a:r>
              <a:rPr lang="ru-RU" sz="2000" b="1" dirty="0" err="1" smtClean="0"/>
              <a:t>технологиии</a:t>
            </a:r>
            <a:r>
              <a:rPr lang="ru-RU" sz="2000" b="1" dirty="0" smtClean="0"/>
              <a:t>:</a:t>
            </a:r>
          </a:p>
          <a:p>
            <a:pPr algn="ctr"/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b="1" u="sng" dirty="0" smtClean="0"/>
              <a:t>Информационно-коммуникационные технологии –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sz="1600" b="1" dirty="0"/>
          </a:p>
          <a:p>
            <a:pPr lvl="0"/>
            <a:endParaRPr lang="ru-RU" b="1" dirty="0" smtClean="0">
              <a:solidFill>
                <a:prstClr val="black"/>
              </a:solidFill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наглядны</a:t>
            </a:r>
            <a:r>
              <a:rPr lang="ru-RU" b="1" dirty="0">
                <a:solidFill>
                  <a:prstClr val="black"/>
                </a:solidFill>
              </a:rPr>
              <a:t>, интерактивны, разнообразны, вызывают интерес, </a:t>
            </a:r>
            <a:r>
              <a:rPr lang="ru-RU" b="1" u="sng" dirty="0">
                <a:solidFill>
                  <a:prstClr val="black"/>
                </a:solidFill>
              </a:rPr>
              <a:t>удерживают неустойчивое внимание ребенка-логопата.</a:t>
            </a:r>
            <a:r>
              <a:rPr lang="ru-RU" b="1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Техники биологической обратной связи. Компьютерные </a:t>
            </a:r>
            <a:r>
              <a:rPr lang="ru-RU" sz="1600" b="1" dirty="0">
                <a:solidFill>
                  <a:prstClr val="black"/>
                </a:solidFill>
              </a:rPr>
              <a:t>программы саморегуляции «Волна» и «Экватор» - используются на занятиях и консультациях с учащимися – обучение релаксационному диафрагмальному дыханию </a:t>
            </a:r>
          </a:p>
          <a:p>
            <a:r>
              <a:rPr lang="ru-RU" sz="1400" b="1" dirty="0" smtClean="0"/>
              <a:t>                                       </a:t>
            </a:r>
            <a:endParaRPr lang="ru-RU" sz="1600" dirty="0"/>
          </a:p>
        </p:txBody>
      </p:sp>
      <p:sp>
        <p:nvSpPr>
          <p:cNvPr id="3" name="Пятно 2 2"/>
          <p:cNvSpPr/>
          <p:nvPr/>
        </p:nvSpPr>
        <p:spPr>
          <a:xfrm>
            <a:off x="131132" y="1764568"/>
            <a:ext cx="3600400" cy="1250598"/>
          </a:xfrm>
          <a:prstGeom prst="irregularSeal2">
            <a:avLst/>
          </a:prstGeom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848">
            <a:off x="2752613" y="2477812"/>
            <a:ext cx="4267200" cy="16033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24">
            <a:off x="66287" y="3463314"/>
            <a:ext cx="4267200" cy="16033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051">
            <a:off x="5374478" y="1825505"/>
            <a:ext cx="4267200" cy="160337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009408">
            <a:off x="754124" y="2205201"/>
            <a:ext cx="1872208" cy="36933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1008" y="2956333"/>
            <a:ext cx="2596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аудио и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 материалы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78150">
            <a:off x="5588141" y="2226838"/>
            <a:ext cx="3271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компьютерные игры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343507">
            <a:off x="677178" y="3809510"/>
            <a:ext cx="2508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компьютерные тесты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ятно 2 10"/>
          <p:cNvSpPr/>
          <p:nvPr/>
        </p:nvSpPr>
        <p:spPr>
          <a:xfrm rot="20789795">
            <a:off x="5010139" y="3662407"/>
            <a:ext cx="3394171" cy="1385959"/>
          </a:xfrm>
          <a:prstGeom prst="irregularSeal2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19889195">
            <a:off x="5810487" y="4225517"/>
            <a:ext cx="141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БОС  *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31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556792"/>
            <a:ext cx="8712968" cy="48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60648"/>
            <a:ext cx="864096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Мой сайт: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en-US" sz="2400" b="1" dirty="0" smtClean="0"/>
              <a:t>http</a:t>
            </a:r>
            <a:r>
              <a:rPr lang="en-US" sz="2400" b="1" dirty="0"/>
              <a:t>://nsportal.ru/ponomareva-anastasiya-alekseevna</a:t>
            </a:r>
          </a:p>
        </p:txBody>
      </p:sp>
    </p:spTree>
    <p:extLst>
      <p:ext uri="{BB962C8B-B14F-4D97-AF65-F5344CB8AC3E}">
        <p14:creationId xmlns:p14="http://schemas.microsoft.com/office/powerpoint/2010/main" val="2955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15148"/>
            <a:ext cx="2771088" cy="3450005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95" y="42918"/>
            <a:ext cx="702027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/>
              <a:t>Здоровьесберегающие технологии: арт-терапия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600" b="1" dirty="0" smtClean="0"/>
          </a:p>
          <a:p>
            <a:pPr lvl="0" indent="571500"/>
            <a:r>
              <a:rPr lang="ru-RU" b="1" dirty="0">
                <a:ea typeface="Times New Roman"/>
              </a:rPr>
              <a:t>Арттерапия является одной из наиболее широко применяемых методик коррекции тревожности, агрессии, гиперактивности в детском возрасте. </a:t>
            </a:r>
            <a:endParaRPr lang="ru-RU" b="1" dirty="0" smtClean="0">
              <a:ea typeface="Times New Roman"/>
            </a:endParaRPr>
          </a:p>
          <a:p>
            <a:pPr lvl="0" indent="571500"/>
            <a:endParaRPr lang="ru-RU" b="1" dirty="0" smtClean="0">
              <a:ea typeface="Times New Roman"/>
            </a:endParaRPr>
          </a:p>
          <a:p>
            <a:pPr lvl="0" indent="571500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тяжелыми речевыми нарушениями зачастую с трудом могут словесно сформулировать свои проблемы. чувства и эмоции. Арттерапевтические методики позволяют им сделать это невербально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prstClr val="black"/>
                </a:solidFill>
              </a:rPr>
              <a:t>например через рисунок, что делает технологию эффективной на занятиях и при консультировании.</a:t>
            </a:r>
          </a:p>
          <a:p>
            <a:pPr indent="571500">
              <a:spcAft>
                <a:spcPts val="0"/>
              </a:spcAft>
            </a:pPr>
            <a:r>
              <a:rPr lang="ru-RU" b="1" dirty="0" smtClean="0">
                <a:ea typeface="Times New Roman"/>
              </a:rPr>
              <a:t>В рисунках </a:t>
            </a:r>
            <a:r>
              <a:rPr lang="ru-RU" b="1" dirty="0">
                <a:ea typeface="Times New Roman"/>
              </a:rPr>
              <a:t>ребенок может отработать проблемы, выразить их линией и цветом, происходит коррекция эмоционального состояния, снятие стресса, ребенок может лучше познать самого себя. </a:t>
            </a:r>
          </a:p>
          <a:p>
            <a:pPr indent="571500">
              <a:spcAft>
                <a:spcPts val="0"/>
              </a:spcAft>
            </a:pPr>
            <a:endParaRPr lang="ru-RU" b="1" dirty="0">
              <a:ea typeface="Times New Roman"/>
            </a:endParaRPr>
          </a:p>
          <a:p>
            <a:pPr indent="571500">
              <a:spcAft>
                <a:spcPts val="0"/>
              </a:spcAft>
            </a:pPr>
            <a:endParaRPr lang="ru-RU" b="1" dirty="0" smtClean="0">
              <a:ea typeface="Times New Roman"/>
            </a:endParaRPr>
          </a:p>
          <a:p>
            <a:pPr indent="571500">
              <a:spcAft>
                <a:spcPts val="0"/>
              </a:spcAft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sz="2400" b="1" dirty="0" smtClean="0">
                <a:latin typeface="+mj-lt"/>
              </a:rPr>
              <a:t>Работаю по программе </a:t>
            </a:r>
            <a:r>
              <a:rPr lang="ru-RU" sz="2400" b="1" dirty="0" err="1" smtClean="0">
                <a:latin typeface="+mj-lt"/>
              </a:rPr>
              <a:t>арттерапевтических</a:t>
            </a:r>
            <a:r>
              <a:rPr lang="ru-RU" sz="2400" b="1" dirty="0" smtClean="0">
                <a:latin typeface="+mj-lt"/>
              </a:rPr>
              <a:t> занятий, которая была разработана мной с учетом специфики образовательного учреждения.</a:t>
            </a:r>
          </a:p>
        </p:txBody>
      </p:sp>
      <p:pic>
        <p:nvPicPr>
          <p:cNvPr id="2050" name="Picture 2" descr="http://ic.pics.livejournal.com/zare_slava/20993278/34925/34925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51" y="496107"/>
            <a:ext cx="1928662" cy="1944216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справка 2">
            <a:hlinkClick r:id="rId4" action="ppaction://hlinkfile" highlightClick="1"/>
          </p:cNvPr>
          <p:cNvSpPr/>
          <p:nvPr/>
        </p:nvSpPr>
        <p:spPr>
          <a:xfrm>
            <a:off x="5220072" y="6309320"/>
            <a:ext cx="432048" cy="25583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2">
      <a:majorFont>
        <a:latin typeface="Monotype Corsiva"/>
        <a:ea typeface=""/>
        <a:cs typeface=""/>
      </a:majorFont>
      <a:minorFont>
        <a:latin typeface="Century Gothic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1437</TotalTime>
  <Words>817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       Номинация «Специалист по сопровождению учащихся»  Конкурсное испытание: «Самопрезентация и защита психолого-педагогической технологии»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53</cp:revision>
  <dcterms:created xsi:type="dcterms:W3CDTF">2013-10-31T15:27:40Z</dcterms:created>
  <dcterms:modified xsi:type="dcterms:W3CDTF">2013-11-13T12:48:01Z</dcterms:modified>
</cp:coreProperties>
</file>