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30000" contrast="-34000"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9595D-53EF-465F-82A4-BC1112A429D0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F957-63E9-45AF-B3CA-A61884520F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Муниципальное дошкольное образовательное учреждение </a:t>
            </a:r>
            <a:r>
              <a:rPr lang="ru-RU" sz="1200" dirty="0" err="1" smtClean="0"/>
              <a:t>Иволгинского</a:t>
            </a:r>
            <a:r>
              <a:rPr lang="ru-RU" sz="1200" dirty="0" smtClean="0"/>
              <a:t> района</a:t>
            </a:r>
            <a:br>
              <a:rPr lang="ru-RU" sz="1200" dirty="0" smtClean="0"/>
            </a:br>
            <a:r>
              <a:rPr lang="ru-RU" sz="1200" dirty="0" smtClean="0"/>
              <a:t>детский сад «Рябинка»</a:t>
            </a: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500306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ПРОЕКТ 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«Окно в природу»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Автор: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Бурякова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Н.В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Ожидаемые результаты и способы их проверки.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Autofit/>
          </a:bodyPr>
          <a:lstStyle/>
          <a:p>
            <a:r>
              <a:rPr lang="ru-RU" sz="1400" dirty="0" smtClean="0">
                <a:latin typeface="Comic Sans MS" pitchFamily="66" charset="0"/>
              </a:rPr>
              <a:t>К </a:t>
            </a:r>
            <a:r>
              <a:rPr lang="ru-RU" sz="1400" dirty="0">
                <a:latin typeface="Comic Sans MS" pitchFamily="66" charset="0"/>
              </a:rPr>
              <a:t>семи годам ребёнок: </a:t>
            </a:r>
          </a:p>
          <a:p>
            <a:pPr lvl="0"/>
            <a:r>
              <a:rPr lang="ru-RU" sz="1400" dirty="0">
                <a:latin typeface="Comic Sans MS" pitchFamily="66" charset="0"/>
              </a:rPr>
              <a:t>знает животный и растительный мир своего поселка, района. Владеет информацией о наиболее ярких представителях флоры и фауны </a:t>
            </a:r>
            <a:r>
              <a:rPr lang="ru-RU" sz="1400" dirty="0" smtClean="0">
                <a:latin typeface="Comic Sans MS" pitchFamily="66" charset="0"/>
              </a:rPr>
              <a:t> Республики Бурятии; </a:t>
            </a:r>
            <a:endParaRPr lang="ru-RU" sz="1400" dirty="0">
              <a:latin typeface="Comic Sans MS" pitchFamily="66" charset="0"/>
            </a:endParaRPr>
          </a:p>
          <a:p>
            <a:pPr lvl="0"/>
            <a:r>
              <a:rPr lang="ru-RU" sz="1400" dirty="0">
                <a:latin typeface="Comic Sans MS" pitchFamily="66" charset="0"/>
              </a:rPr>
              <a:t>проявляет ярко выраженный самостоятельный интерес к природным объектам и явлениям; </a:t>
            </a:r>
          </a:p>
          <a:p>
            <a:pPr lvl="0"/>
            <a:r>
              <a:rPr lang="ru-RU" sz="1400" dirty="0">
                <a:latin typeface="Comic Sans MS" pitchFamily="66" charset="0"/>
              </a:rPr>
              <a:t>любит животных, проявляет интерес к их жизни, заботится о них, наблюдает за поведением, любуется ими; </a:t>
            </a:r>
          </a:p>
          <a:p>
            <a:pPr lvl="0"/>
            <a:r>
              <a:rPr lang="ru-RU" sz="1400" dirty="0">
                <a:latin typeface="Comic Sans MS" pitchFamily="66" charset="0"/>
              </a:rPr>
              <a:t>стремится к исследованию объектов живой и неживой природы, делает выводы, устанавливает причинно – следственные связи; </a:t>
            </a:r>
          </a:p>
          <a:p>
            <a:pPr lvl="0"/>
            <a:r>
              <a:rPr lang="ru-RU" sz="1400" dirty="0">
                <a:latin typeface="Comic Sans MS" pitchFamily="66" charset="0"/>
              </a:rPr>
              <a:t>привлекает внимание взрослых и других детей к интересным знакомым и незнакомым явлениям и объектам в живой и неживой природе; </a:t>
            </a:r>
          </a:p>
          <a:p>
            <a:pPr lvl="0"/>
            <a:r>
              <a:rPr lang="ru-RU" sz="1400" dirty="0">
                <a:latin typeface="Comic Sans MS" pitchFamily="66" charset="0"/>
              </a:rPr>
              <a:t>обращает своё внимание и внимание других на «непорядки» и непредвиденные явления в природном окружении; </a:t>
            </a:r>
          </a:p>
          <a:p>
            <a:pPr lvl="0"/>
            <a:r>
              <a:rPr lang="ru-RU" sz="1400" dirty="0">
                <a:latin typeface="Comic Sans MS" pitchFamily="66" charset="0"/>
              </a:rPr>
              <a:t>знает природоохранные объекты в районе; “ </a:t>
            </a:r>
          </a:p>
          <a:p>
            <a:pPr lvl="0"/>
            <a:r>
              <a:rPr lang="ru-RU" sz="1400" dirty="0">
                <a:latin typeface="Comic Sans MS" pitchFamily="66" charset="0"/>
              </a:rPr>
              <a:t>знаком с основными календарными народными и православными праздниками, относящиеся к труду и быту земледельцев: "Яблочный Спас", "Масленица", "Вербное Воскресенье", "Пасха", "Троица", "День Земли", 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>
                <a:latin typeface="Comic Sans MS" pitchFamily="66" charset="0"/>
              </a:rPr>
              <a:t>"День птиц", "День посадки деревьев", "Всемирный день охраны окружающей среды". </a:t>
            </a:r>
          </a:p>
          <a:p>
            <a:r>
              <a:rPr lang="ru-RU" sz="1400" dirty="0">
                <a:latin typeface="Comic Sans MS" pitchFamily="66" charset="0"/>
              </a:rPr>
              <a:t>Уровень экологических знаний у детей можно проверить различными способами: наблюдение за детьми на прогулке, в группе, беседы с родителями, вечера загадок, КВН, викторины и т.д.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Этапы проекта: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 этап: «Иволга – жемчужина Бурятии».</a:t>
            </a:r>
          </a:p>
          <a:p>
            <a:r>
              <a:rPr lang="ru-RU" sz="7200" dirty="0">
                <a:latin typeface="Comic Sans MS" pitchFamily="66" charset="0"/>
              </a:rPr>
              <a:t>Содержание данного </a:t>
            </a:r>
            <a:r>
              <a:rPr lang="ru-RU" sz="7200" dirty="0" smtClean="0">
                <a:latin typeface="Comic Sans MS" pitchFamily="66" charset="0"/>
              </a:rPr>
              <a:t>этапа предусматривает </a:t>
            </a:r>
            <a:r>
              <a:rPr lang="ru-RU" sz="7200" dirty="0">
                <a:latin typeface="Comic Sans MS" pitchFamily="66" charset="0"/>
              </a:rPr>
              <a:t>ознакомление детей дошкольного возраста с природными особенностями родного поселка, обобщение и систематизацию знаний детей о заповедных природных уголках района. Предусмотрено ознакомление с основными традициями земледельцев, связанными с празднованием Покрова. В этом </a:t>
            </a:r>
            <a:r>
              <a:rPr lang="ru-RU" sz="7200" dirty="0" smtClean="0">
                <a:latin typeface="Comic Sans MS" pitchFamily="66" charset="0"/>
              </a:rPr>
              <a:t>этапе </a:t>
            </a:r>
            <a:r>
              <a:rPr lang="ru-RU" sz="7200" dirty="0">
                <a:latin typeface="Comic Sans MS" pitchFamily="66" charset="0"/>
              </a:rPr>
              <a:t>проходит первое занятие по теме </a:t>
            </a:r>
            <a:r>
              <a:rPr lang="ru-RU" sz="7200" dirty="0" err="1">
                <a:latin typeface="Comic Sans MS" pitchFamily="66" charset="0"/>
              </a:rPr>
              <a:t>здоровьесбережения</a:t>
            </a:r>
            <a:r>
              <a:rPr lang="ru-RU" sz="7200" dirty="0">
                <a:latin typeface="Comic Sans MS" pitchFamily="66" charset="0"/>
              </a:rPr>
              <a:t>: «</a:t>
            </a:r>
            <a:r>
              <a:rPr lang="ru-RU" sz="7200" u="sng" dirty="0">
                <a:latin typeface="Comic Sans MS" pitchFamily="66" charset="0"/>
              </a:rPr>
              <a:t>Школа гномика Здоровячка</a:t>
            </a:r>
            <a:r>
              <a:rPr lang="ru-RU" sz="7200" dirty="0">
                <a:latin typeface="Comic Sans MS" pitchFamily="66" charset="0"/>
              </a:rPr>
              <a:t>». В дальнейшем занятия этого цикла присутствуют в каждом </a:t>
            </a:r>
            <a:r>
              <a:rPr lang="ru-RU" sz="7200" dirty="0" smtClean="0">
                <a:latin typeface="Comic Sans MS" pitchFamily="66" charset="0"/>
              </a:rPr>
              <a:t>этапе. </a:t>
            </a:r>
            <a:r>
              <a:rPr lang="ru-RU" sz="7200" dirty="0">
                <a:latin typeface="Comic Sans MS" pitchFamily="66" charset="0"/>
              </a:rPr>
              <a:t>Их наполняемость зависит от сезона и конкретных воспитательных задач, выдвигаемых педагогом на том или ином этапе работы по программе. Кроме того, в этом блоке рекомендовано проведение таких мероприятий, как: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Диагностика знаний детей о родном поселке.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Консультирование родителей о экологическом воспитании в семье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Экскурсия в парк.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Кукольный спектакль-сказка "Кто как к зиме готовится" ( в постановке взрослых)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Выставка детских рисунков "Я люблю свой поселок!"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Тематическое интегрированное занятие "Батюшка Покров, не будь суров"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Организация семейного "капустника" </a:t>
            </a:r>
          </a:p>
          <a:p>
            <a:pPr lvl="0"/>
            <a:r>
              <a:rPr lang="ru-RU" sz="7200" dirty="0">
                <a:latin typeface="Comic Sans MS" pitchFamily="66" charset="0"/>
              </a:rPr>
              <a:t>Оформление папки-передвижки "Осенние праздники. Отмечаем всей семьей"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 этап: «Знай, люби и сохраняй»</a:t>
            </a:r>
          </a:p>
          <a:p>
            <a:r>
              <a:rPr lang="ru-RU" sz="2000" dirty="0">
                <a:latin typeface="Comic Sans MS" pitchFamily="66" charset="0"/>
              </a:rPr>
              <a:t>Содержание данного </a:t>
            </a:r>
            <a:r>
              <a:rPr lang="ru-RU" sz="2000" dirty="0" smtClean="0">
                <a:latin typeface="Comic Sans MS" pitchFamily="66" charset="0"/>
              </a:rPr>
              <a:t>этапа направлено </a:t>
            </a:r>
            <a:r>
              <a:rPr lang="ru-RU" sz="2000" dirty="0">
                <a:latin typeface="Comic Sans MS" pitchFamily="66" charset="0"/>
              </a:rPr>
              <a:t>на формирование знаний детей об особенностях животного мира </a:t>
            </a:r>
            <a:r>
              <a:rPr lang="ru-RU" sz="2000" dirty="0" smtClean="0">
                <a:latin typeface="Comic Sans MS" pitchFamily="66" charset="0"/>
              </a:rPr>
              <a:t>Республики Бурятии. Дать </a:t>
            </a:r>
            <a:r>
              <a:rPr lang="ru-RU" sz="2000" dirty="0">
                <a:latin typeface="Comic Sans MS" pitchFamily="66" charset="0"/>
              </a:rPr>
              <a:t>представление о </a:t>
            </a:r>
            <a:r>
              <a:rPr lang="ru-RU" sz="2000" dirty="0" smtClean="0">
                <a:latin typeface="Comic Sans MS" pitchFamily="66" charset="0"/>
              </a:rPr>
              <a:t>заповеднике</a:t>
            </a:r>
            <a:r>
              <a:rPr lang="ru-RU" sz="2000" dirty="0">
                <a:latin typeface="Comic Sans MS" pitchFamily="66" charset="0"/>
              </a:rPr>
              <a:t>, находящемся на территории нашего района. Показать разнообразие оседлых и перелетных птиц, которые обживают леса. Рекомендованы также такие виды работы, как: </a:t>
            </a:r>
          </a:p>
          <a:p>
            <a:pPr lvl="0"/>
            <a:r>
              <a:rPr lang="ru-RU" sz="2000" dirty="0">
                <a:latin typeface="Comic Sans MS" pitchFamily="66" charset="0"/>
              </a:rPr>
              <a:t>Экологическая акция "Рождественская елочка", "Кормушка" </a:t>
            </a:r>
          </a:p>
          <a:p>
            <a:pPr lvl="0"/>
            <a:r>
              <a:rPr lang="ru-RU" sz="2000" dirty="0">
                <a:latin typeface="Comic Sans MS" pitchFamily="66" charset="0"/>
              </a:rPr>
              <a:t>Развлечение совместно с родителями "Как на масляной неделе" </a:t>
            </a:r>
          </a:p>
          <a:p>
            <a:pPr lvl="0"/>
            <a:r>
              <a:rPr lang="ru-RU" sz="2000" dirty="0">
                <a:latin typeface="Comic Sans MS" pitchFamily="66" charset="0"/>
              </a:rPr>
              <a:t>Выпуск информационного буклета "Наш заповедник в вопросах и ответах" </a:t>
            </a:r>
          </a:p>
          <a:p>
            <a:pPr lvl="0"/>
            <a:r>
              <a:rPr lang="ru-RU" sz="2000" dirty="0">
                <a:latin typeface="Comic Sans MS" pitchFamily="66" charset="0"/>
              </a:rPr>
              <a:t>Конкурс экологических рисунков-плакатов "Береги природу родного края!" </a:t>
            </a:r>
          </a:p>
          <a:p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 этап: «Я –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</a:t>
            </a: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сследователь»</a:t>
            </a:r>
          </a:p>
          <a:p>
            <a:pPr>
              <a:buNone/>
            </a:pPr>
            <a:r>
              <a:rPr lang="ru-RU" sz="6400" dirty="0">
                <a:latin typeface="Comic Sans MS" pitchFamily="66" charset="0"/>
              </a:rPr>
              <a:t/>
            </a:r>
            <a:br>
              <a:rPr lang="ru-RU" sz="6400" dirty="0">
                <a:latin typeface="Comic Sans MS" pitchFamily="66" charset="0"/>
              </a:rPr>
            </a:br>
            <a:r>
              <a:rPr lang="ru-RU" sz="6400" dirty="0" smtClean="0">
                <a:latin typeface="Comic Sans MS" pitchFamily="66" charset="0"/>
              </a:rPr>
              <a:t>	Этот  этап </a:t>
            </a:r>
            <a:r>
              <a:rPr lang="ru-RU" sz="6400" dirty="0">
                <a:latin typeface="Comic Sans MS" pitchFamily="66" charset="0"/>
              </a:rPr>
              <a:t>направлен на то, чтобы воспитатели познакомили детей дошкольного возраста с основными понятиями живой и неживой природы через экспериментальную деятельность. Этот </a:t>
            </a:r>
            <a:r>
              <a:rPr lang="ru-RU" sz="6400" dirty="0" smtClean="0">
                <a:latin typeface="Comic Sans MS" pitchFamily="66" charset="0"/>
              </a:rPr>
              <a:t> этап </a:t>
            </a:r>
            <a:r>
              <a:rPr lang="ru-RU" sz="6400" dirty="0">
                <a:latin typeface="Comic Sans MS" pitchFamily="66" charset="0"/>
              </a:rPr>
              <a:t>можно назвать </a:t>
            </a:r>
            <a:r>
              <a:rPr lang="ru-RU" sz="6400" dirty="0" smtClean="0">
                <a:latin typeface="Comic Sans MS" pitchFamily="66" charset="0"/>
              </a:rPr>
              <a:t>«проект», </a:t>
            </a:r>
            <a:r>
              <a:rPr lang="ru-RU" sz="6400" dirty="0">
                <a:latin typeface="Comic Sans MS" pitchFamily="66" charset="0"/>
              </a:rPr>
              <a:t>так как именно эта форма организации работы с дошкольниками позволит привлечь к участию в исследовательской деятельности и родителей воспитанников. Темы проектов, как и вопросы, подлежащие исследованию, воспитатель подбирает индивидуально, с учетом подготовленности ребенка, его личностных качество, интересов, а так же пожеланий родителей. </a:t>
            </a:r>
            <a:br>
              <a:rPr lang="ru-RU" sz="6400" dirty="0">
                <a:latin typeface="Comic Sans MS" pitchFamily="66" charset="0"/>
              </a:rPr>
            </a:br>
            <a:r>
              <a:rPr lang="ru-RU" sz="6400" dirty="0">
                <a:latin typeface="Comic Sans MS" pitchFamily="66" charset="0"/>
              </a:rPr>
              <a:t/>
            </a:r>
            <a:br>
              <a:rPr lang="ru-RU" sz="6400" dirty="0">
                <a:latin typeface="Comic Sans MS" pitchFamily="66" charset="0"/>
              </a:rPr>
            </a:br>
            <a:r>
              <a:rPr lang="ru-RU" sz="6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4 этап </a:t>
            </a:r>
            <a:r>
              <a:rPr lang="ru-RU" sz="6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"Солнце, воздух и вода - наши лучшие друзья!" </a:t>
            </a:r>
            <a:r>
              <a:rPr lang="ru-RU" sz="6400" dirty="0">
                <a:latin typeface="Comic Sans MS" pitchFamily="66" charset="0"/>
              </a:rPr>
              <a:t/>
            </a:r>
            <a:br>
              <a:rPr lang="ru-RU" sz="6400" dirty="0">
                <a:latin typeface="Comic Sans MS" pitchFamily="66" charset="0"/>
              </a:rPr>
            </a:br>
            <a:r>
              <a:rPr lang="ru-RU" sz="6400" dirty="0">
                <a:latin typeface="Comic Sans MS" pitchFamily="66" charset="0"/>
              </a:rPr>
              <a:t/>
            </a:r>
            <a:br>
              <a:rPr lang="ru-RU" sz="6400" dirty="0">
                <a:latin typeface="Comic Sans MS" pitchFamily="66" charset="0"/>
              </a:rPr>
            </a:br>
            <a:r>
              <a:rPr lang="ru-RU" sz="6400" dirty="0">
                <a:latin typeface="Comic Sans MS" pitchFamily="66" charset="0"/>
              </a:rPr>
              <a:t>Этот </a:t>
            </a:r>
            <a:r>
              <a:rPr lang="ru-RU" sz="6400" dirty="0" smtClean="0">
                <a:latin typeface="Comic Sans MS" pitchFamily="66" charset="0"/>
              </a:rPr>
              <a:t> проект </a:t>
            </a:r>
            <a:r>
              <a:rPr lang="ru-RU" sz="6400" dirty="0">
                <a:latin typeface="Comic Sans MS" pitchFamily="66" charset="0"/>
              </a:rPr>
              <a:t>направлен на то, чтобы воспитатели познакомили детей дошкольного возраста с понятием быт, традиции. Здесь раскрывается понятие «экология души». Содержание данного </a:t>
            </a:r>
            <a:r>
              <a:rPr lang="ru-RU" sz="6400" dirty="0" smtClean="0">
                <a:latin typeface="Comic Sans MS" pitchFamily="66" charset="0"/>
              </a:rPr>
              <a:t>проекта предусматривает </a:t>
            </a:r>
            <a:r>
              <a:rPr lang="ru-RU" sz="6400" dirty="0">
                <a:latin typeface="Comic Sans MS" pitchFamily="66" charset="0"/>
              </a:rPr>
              <a:t>в доступной для детей дошкольного возраста форме, формировать не только представления о свойствах трех основных стихий (солнце, воздух и вода) и их влиянии на человека. В ходе занятий происходит ознакомление с традициями празднования Троицы, Яблочного Спаса -значимых не только православных, но и земледельческих праздников. Это позволяет детям дошкольного возраста формировать представления о связи между поколениями. Рекомендованы также такие виды работы, как: </a:t>
            </a:r>
          </a:p>
          <a:p>
            <a:pPr lvl="0"/>
            <a:r>
              <a:rPr lang="ru-RU" sz="6400" dirty="0">
                <a:latin typeface="Comic Sans MS" pitchFamily="66" charset="0"/>
              </a:rPr>
              <a:t>Экологическая акция "Наша клумба". </a:t>
            </a:r>
          </a:p>
          <a:p>
            <a:pPr lvl="0"/>
            <a:r>
              <a:rPr lang="ru-RU" sz="6400" dirty="0">
                <a:latin typeface="Comic Sans MS" pitchFamily="66" charset="0"/>
              </a:rPr>
              <a:t>Развлечение совместно с родителями "Берёзкины именины". </a:t>
            </a:r>
          </a:p>
          <a:p>
            <a:pPr lvl="0"/>
            <a:r>
              <a:rPr lang="ru-RU" sz="6400" dirty="0">
                <a:latin typeface="Comic Sans MS" pitchFamily="66" charset="0"/>
              </a:rPr>
              <a:t>Выпуск информационного буклета "Советы здоровья". </a:t>
            </a:r>
          </a:p>
          <a:p>
            <a:pPr lvl="0"/>
            <a:r>
              <a:rPr lang="ru-RU" sz="6400" dirty="0">
                <a:latin typeface="Comic Sans MS" pitchFamily="66" charset="0"/>
              </a:rPr>
              <a:t>Конкурс экологических рисунков-плакатов "Наш дом-планета Земля!". </a:t>
            </a:r>
          </a:p>
          <a:p>
            <a:pPr lvl="0"/>
            <a:r>
              <a:rPr lang="ru-RU" sz="6400" dirty="0">
                <a:latin typeface="Comic Sans MS" pitchFamily="66" charset="0"/>
              </a:rPr>
              <a:t>Экскурсия в храм для освящения яблок. </a:t>
            </a:r>
          </a:p>
          <a:p>
            <a:pPr lvl="0"/>
            <a:r>
              <a:rPr lang="ru-RU" sz="6400" dirty="0">
                <a:latin typeface="Comic Sans MS" pitchFamily="66" charset="0"/>
              </a:rPr>
              <a:t>"Семейный поход".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Методическое обеспечение.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1) Учебные и методические пособия по программе </a:t>
            </a:r>
            <a:br>
              <a:rPr lang="ru-RU" dirty="0"/>
            </a:br>
            <a:r>
              <a:rPr lang="ru-RU" dirty="0"/>
              <a:t>(см. список литературы). </a:t>
            </a:r>
            <a:br>
              <a:rPr lang="ru-RU" dirty="0"/>
            </a:br>
            <a:r>
              <a:rPr lang="ru-RU" dirty="0"/>
              <a:t>2) Материалы из опыта работы: </a:t>
            </a:r>
            <a:br>
              <a:rPr lang="ru-RU" dirty="0"/>
            </a:br>
            <a:r>
              <a:rPr lang="ru-RU" dirty="0" err="1"/>
              <a:t>a</a:t>
            </a:r>
            <a:r>
              <a:rPr lang="ru-RU" dirty="0"/>
              <a:t>) физкультминутки, загадки; </a:t>
            </a:r>
            <a:br>
              <a:rPr lang="ru-RU" dirty="0"/>
            </a:br>
            <a:r>
              <a:rPr lang="ru-RU" dirty="0"/>
              <a:t>б) конспекты занятий; </a:t>
            </a:r>
            <a:br>
              <a:rPr lang="ru-RU" dirty="0"/>
            </a:br>
            <a:r>
              <a:rPr lang="ru-RU" dirty="0"/>
              <a:t>в) экологические викторины; </a:t>
            </a:r>
            <a:br>
              <a:rPr lang="ru-RU" dirty="0"/>
            </a:br>
            <a:r>
              <a:rPr lang="ru-RU" dirty="0"/>
              <a:t>г) экологические досуги, праздники; </a:t>
            </a:r>
            <a:br>
              <a:rPr lang="ru-RU" dirty="0"/>
            </a:br>
            <a:r>
              <a:rPr lang="ru-RU" dirty="0" err="1"/>
              <a:t>д</a:t>
            </a:r>
            <a:r>
              <a:rPr lang="ru-RU" dirty="0"/>
              <a:t>) дидактические игры; </a:t>
            </a:r>
            <a:br>
              <a:rPr lang="ru-RU" dirty="0"/>
            </a:br>
            <a:r>
              <a:rPr lang="ru-RU" dirty="0"/>
              <a:t>е) диагностические карты, анкеты; </a:t>
            </a:r>
            <a:br>
              <a:rPr lang="ru-RU" dirty="0"/>
            </a:br>
            <a:r>
              <a:rPr lang="ru-RU" dirty="0"/>
              <a:t>ж) компьютерные презентации на темы: "Мой поселок", "Вода", "Воздух", "Заповедные места", "Песок", "Глина", "Советы здоровья" и др.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Comic Sans MS" pitchFamily="66" charset="0"/>
              </a:rPr>
              <a:t>1. Программа развития и воспитания детей в детском саду "Детство" Санкт-Петербург "Детство-пресс" 2010 г. под редакцией В.И. Логиновой, Т.И. Бабаевой, Н.А. </a:t>
            </a:r>
            <a:r>
              <a:rPr lang="ru-RU" dirty="0" err="1">
                <a:latin typeface="Comic Sans MS" pitchFamily="66" charset="0"/>
              </a:rPr>
              <a:t>Ноткиной</a:t>
            </a:r>
            <a:r>
              <a:rPr lang="ru-RU" dirty="0">
                <a:latin typeface="Comic Sans MS" pitchFamily="66" charset="0"/>
              </a:rPr>
              <a:t>. </a:t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2. Программа "Наш дом – природа" Блок занятий "Я и природа" ООО "Карапуз-дидактика" Москва 2005 </a:t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3. Программа "Наш дом – природа" Блок занятий "Волшебница вода" М., </a:t>
            </a:r>
            <a:r>
              <a:rPr lang="ru-RU" dirty="0" err="1">
                <a:latin typeface="Comic Sans MS" pitchFamily="66" charset="0"/>
              </a:rPr>
              <a:t>Линка-Пресс</a:t>
            </a:r>
            <a:r>
              <a:rPr lang="ru-RU" dirty="0">
                <a:latin typeface="Comic Sans MS" pitchFamily="66" charset="0"/>
              </a:rPr>
              <a:t>, 1997. </a:t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4. Программа "Наш дом – природа", Блок занятий "Воздух – невидимка" М., </a:t>
            </a:r>
            <a:r>
              <a:rPr lang="ru-RU" dirty="0" err="1">
                <a:latin typeface="Comic Sans MS" pitchFamily="66" charset="0"/>
              </a:rPr>
              <a:t>Линка-Пресс</a:t>
            </a:r>
            <a:r>
              <a:rPr lang="ru-RU" dirty="0">
                <a:latin typeface="Comic Sans MS" pitchFamily="66" charset="0"/>
              </a:rPr>
              <a:t>, 1997. </a:t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5. Программа "Наш дом – природа", "Что у нас под ногами" Блок занятий "Песок. Глина. Камни" ООО "Карапуз-дидактика" Москва 2005 </a:t>
            </a:r>
            <a:br>
              <a:rPr lang="ru-RU" dirty="0">
                <a:latin typeface="Comic Sans MS" pitchFamily="66" charset="0"/>
              </a:rPr>
            </a:br>
            <a:r>
              <a:rPr lang="ru-RU" dirty="0">
                <a:latin typeface="Comic Sans MS" pitchFamily="66" charset="0"/>
              </a:rPr>
              <a:t>6. Программа "Наш дом – природа", "Почва – живая земля", Блок занятий "Почва" ООО "Карапуз-дидактика" Москва 2005 </a:t>
            </a:r>
            <a:br>
              <a:rPr lang="ru-RU" dirty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2200" i="1" dirty="0"/>
              <a:t>“Любить природу – значит любить Родину” </a:t>
            </a:r>
            <a:br>
              <a:rPr lang="ru-RU" sz="2200" i="1" dirty="0"/>
            </a:br>
            <a:r>
              <a:rPr lang="ru-RU" sz="2200" i="1" dirty="0"/>
              <a:t>(М.Пришвин)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9129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Comic Sans MS" pitchFamily="66" charset="0"/>
              </a:rPr>
              <a:t>		Важно</a:t>
            </a:r>
            <a:r>
              <a:rPr lang="ru-RU" dirty="0">
                <a:latin typeface="Comic Sans MS" pitchFamily="66" charset="0"/>
              </a:rPr>
              <a:t>, чтобы первые детские ощущения были навеяны красотами родной природы, родным краем, родной страной. Хорошо, когда дети видят белоствольную берёзку и понимают, что это всё красиво и дорого, потому что это наше, родное. Через воспитание любви к природе проявляются самые высокие нравственные качества человека – в их числе любовь к Родине. Вот поэтому перед нами стоит ответственная задача: научить детей с раннего детства любить природу, любить Родину. Дети – будущее нашей Родины – им беречь и охранять её просторы, её красоты и богатства</a:t>
            </a:r>
            <a:r>
              <a:rPr lang="ru-RU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ru-RU" dirty="0">
                <a:latin typeface="Comic Sans MS" pitchFamily="66" charset="0"/>
              </a:rPr>
              <a:t/>
            </a:r>
            <a:br>
              <a:rPr lang="ru-RU" dirty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Новизна, актуальность, педагогическая целесообразность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		</a:t>
            </a:r>
            <a:r>
              <a:rPr lang="ru-RU" sz="1400" dirty="0" smtClean="0">
                <a:latin typeface="Comic Sans MS" pitchFamily="66" charset="0"/>
              </a:rPr>
              <a:t>От </a:t>
            </a:r>
            <a:r>
              <a:rPr lang="ru-RU" sz="1400" dirty="0">
                <a:latin typeface="Comic Sans MS" pitchFamily="66" charset="0"/>
              </a:rPr>
              <a:t>экологического состояния окружающей среды зависит качество жизни всех </a:t>
            </a:r>
            <a:r>
              <a:rPr lang="ru-RU" sz="1400" dirty="0" smtClean="0">
                <a:latin typeface="Comic Sans MS" pitchFamily="66" charset="0"/>
              </a:rPr>
              <a:t>жителей нашей </a:t>
            </a:r>
            <a:r>
              <a:rPr lang="ru-RU" sz="1400" dirty="0">
                <a:latin typeface="Comic Sans MS" pitchFamily="66" charset="0"/>
              </a:rPr>
              <a:t>планеты, наше настоящее и будущее. А дети и есть наше будущее! </a:t>
            </a:r>
            <a:endParaRPr lang="ru-RU" sz="1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400" dirty="0" smtClean="0">
                <a:latin typeface="Comic Sans MS" pitchFamily="66" charset="0"/>
              </a:rPr>
              <a:t>		Объективная </a:t>
            </a:r>
            <a:r>
              <a:rPr lang="ru-RU" sz="1400" dirty="0">
                <a:latin typeface="Comic Sans MS" pitchFamily="66" charset="0"/>
              </a:rPr>
              <a:t>необходимость создания </a:t>
            </a:r>
            <a:r>
              <a:rPr lang="ru-RU" sz="1400" dirty="0" smtClean="0">
                <a:latin typeface="Comic Sans MS" pitchFamily="66" charset="0"/>
              </a:rPr>
              <a:t>проекта состоит </a:t>
            </a:r>
            <a:r>
              <a:rPr lang="ru-RU" sz="1400" dirty="0">
                <a:latin typeface="Comic Sans MS" pitchFamily="66" charset="0"/>
              </a:rPr>
              <a:t>из двух аспектов: теоретического и практического. </a:t>
            </a:r>
            <a:br>
              <a:rPr lang="ru-RU" sz="1400" dirty="0">
                <a:latin typeface="Comic Sans MS" pitchFamily="66" charset="0"/>
              </a:rPr>
            </a:br>
            <a:r>
              <a:rPr lang="ru-RU" sz="1400" dirty="0" smtClean="0">
                <a:latin typeface="Comic Sans MS" pitchFamily="66" charset="0"/>
              </a:rPr>
              <a:t>	Теоретический </a:t>
            </a:r>
            <a:r>
              <a:rPr lang="ru-RU" sz="1400" dirty="0">
                <a:latin typeface="Comic Sans MS" pitchFamily="66" charset="0"/>
              </a:rPr>
              <a:t>аспект - это систематизация собственного методического опыта, экспериментальных данных, диагностического материала по экологическому воспитанию старших дошкольников, полученному в ходе эксперимента. </a:t>
            </a:r>
            <a:br>
              <a:rPr lang="ru-RU" sz="1400" dirty="0">
                <a:latin typeface="Comic Sans MS" pitchFamily="66" charset="0"/>
              </a:rPr>
            </a:br>
            <a:r>
              <a:rPr lang="ru-RU" sz="1400" dirty="0" smtClean="0">
                <a:latin typeface="Comic Sans MS" pitchFamily="66" charset="0"/>
              </a:rPr>
              <a:t>	</a:t>
            </a:r>
            <a:r>
              <a:rPr lang="ru-RU" sz="1400" b="1" dirty="0" smtClean="0">
                <a:latin typeface="Comic Sans MS" pitchFamily="66" charset="0"/>
              </a:rPr>
              <a:t>Практический </a:t>
            </a:r>
            <a:r>
              <a:rPr lang="ru-RU" sz="1400" b="1" dirty="0">
                <a:latin typeface="Comic Sans MS" pitchFamily="66" charset="0"/>
              </a:rPr>
              <a:t>аспект</a:t>
            </a:r>
            <a:r>
              <a:rPr lang="ru-RU" sz="1400" dirty="0">
                <a:latin typeface="Comic Sans MS" pitchFamily="66" charset="0"/>
              </a:rPr>
              <a:t> - это создание единого воспитательно-образовательного пространства по экологическому воспитанию в системе: ДОУ - семьи воспитанников- природоохранные организации. </a:t>
            </a:r>
            <a:endParaRPr lang="ru-RU" sz="1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400" dirty="0">
                <a:latin typeface="Comic Sans MS" pitchFamily="66" charset="0"/>
              </a:rPr>
              <a:t>	</a:t>
            </a:r>
            <a:r>
              <a:rPr lang="ru-RU" sz="1400" dirty="0" smtClean="0">
                <a:latin typeface="Comic Sans MS" pitchFamily="66" charset="0"/>
              </a:rPr>
              <a:t>	Вышеперечисленные </a:t>
            </a:r>
            <a:r>
              <a:rPr lang="ru-RU" sz="1400" dirty="0">
                <a:latin typeface="Comic Sans MS" pitchFamily="66" charset="0"/>
              </a:rPr>
              <a:t>условия позволяют говорить о сложившихся необходимых и достаточных причинах разработки авторской программы по экологическому воспитанию дошкольников в условиях конкретного ДОУ, её актуальности и педагогической целесообразности. </a:t>
            </a:r>
            <a:br>
              <a:rPr lang="ru-RU" sz="1400" dirty="0">
                <a:latin typeface="Comic Sans MS" pitchFamily="66" charset="0"/>
              </a:rPr>
            </a:br>
            <a:r>
              <a:rPr lang="ru-RU" sz="1400" dirty="0" smtClean="0">
                <a:latin typeface="Comic Sans MS" pitchFamily="66" charset="0"/>
              </a:rPr>
              <a:t>	Новизна проекта </a:t>
            </a:r>
            <a:r>
              <a:rPr lang="ru-RU" sz="1400" dirty="0">
                <a:latin typeface="Comic Sans MS" pitchFamily="66" charset="0"/>
              </a:rPr>
              <a:t>в том, что понятие экологического воспитание рассматривается через призму народных традиций и духовной культуры казачества. В основе построения </a:t>
            </a:r>
            <a:r>
              <a:rPr lang="ru-RU" sz="1400" dirty="0" smtClean="0">
                <a:latin typeface="Comic Sans MS" pitchFamily="66" charset="0"/>
              </a:rPr>
              <a:t>проекта, </a:t>
            </a:r>
            <a:r>
              <a:rPr lang="ru-RU" sz="1400" dirty="0">
                <a:latin typeface="Comic Sans MS" pitchFamily="66" charset="0"/>
              </a:rPr>
              <a:t>тематики занятий- годовой цикл народного календаря с использованием местных традиций празднования, наиболее почитаемых в народе православных и фольклорных праздников.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Цель проекта: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Comic Sans MS" pitchFamily="66" charset="0"/>
              </a:rPr>
              <a:t>		Формирование </a:t>
            </a:r>
            <a:r>
              <a:rPr lang="ru-RU" dirty="0">
                <a:latin typeface="Comic Sans MS" pitchFamily="66" charset="0"/>
              </a:rPr>
              <a:t>у старших дошкольников начал экологической культуры, подразумевающей сформированное экологическое сознание, экологически ориентированное поведение и деятельность в природе, природоохранное отношение, интерес к знаниям о родном крае, его традициям на основе толерантности и позитивного мировосприятия.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omic Sans MS" pitchFamily="66" charset="0"/>
              </a:rPr>
              <a:t>Задачи: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>
                <a:latin typeface="Comic Sans MS" pitchFamily="66" charset="0"/>
              </a:rPr>
              <a:t>Дать представление о взаимосвязи и взаимодействии живых организмов в природе, способствовать формированию понимания ребёнком того, что Земля – наш общий дом, а человек- часть природы. </a:t>
            </a:r>
          </a:p>
          <a:p>
            <a:pPr lvl="0"/>
            <a:r>
              <a:rPr lang="ru-RU" dirty="0">
                <a:latin typeface="Comic Sans MS" pitchFamily="66" charset="0"/>
              </a:rPr>
              <a:t>Развивать у детей эмоционально положительное отношение к живой природе, на красоту и совершенство живых форм. Знакомить с флорой и фауной </a:t>
            </a:r>
            <a:r>
              <a:rPr lang="ru-RU" dirty="0" err="1" smtClean="0">
                <a:latin typeface="Comic Sans MS" pitchFamily="66" charset="0"/>
              </a:rPr>
              <a:t>Иволгинского</a:t>
            </a:r>
            <a:r>
              <a:rPr lang="ru-RU" dirty="0" smtClean="0">
                <a:latin typeface="Comic Sans MS" pitchFamily="66" charset="0"/>
              </a:rPr>
              <a:t> района</a:t>
            </a:r>
            <a:r>
              <a:rPr lang="ru-RU" dirty="0">
                <a:latin typeface="Comic Sans MS" pitchFamily="66" charset="0"/>
              </a:rPr>
              <a:t>, как частицей природных богатств </a:t>
            </a:r>
            <a:r>
              <a:rPr lang="ru-RU" dirty="0" smtClean="0">
                <a:latin typeface="Comic Sans MS" pitchFamily="66" charset="0"/>
              </a:rPr>
              <a:t>Бурятии. </a:t>
            </a:r>
            <a:endParaRPr lang="ru-RU" dirty="0">
              <a:latin typeface="Comic Sans MS" pitchFamily="66" charset="0"/>
            </a:endParaRPr>
          </a:p>
          <a:p>
            <a:pPr lvl="0"/>
            <a:r>
              <a:rPr lang="ru-RU" dirty="0">
                <a:latin typeface="Comic Sans MS" pitchFamily="66" charset="0"/>
              </a:rPr>
              <a:t>Формировать у детей элементарные представления о работе своего организма и приобщение к ценностям здорового образа жизни. </a:t>
            </a:r>
          </a:p>
          <a:p>
            <a:pPr lvl="0"/>
            <a:r>
              <a:rPr lang="ru-RU" dirty="0">
                <a:latin typeface="Comic Sans MS" pitchFamily="66" charset="0"/>
              </a:rPr>
              <a:t>Воспитывать положительное отношение к самостоятельной деятельности детей по сохранению и улучшению окружающей среды. </a:t>
            </a:r>
          </a:p>
          <a:p>
            <a:pPr lvl="0"/>
            <a:r>
              <a:rPr lang="ru-RU" dirty="0">
                <a:latin typeface="Comic Sans MS" pitchFamily="66" charset="0"/>
              </a:rPr>
              <a:t>Использовать совместный труд родителей и детей на участках детского сада (уборка, строительство горок, посадка цветов, деревьев и т.д.), совместные турпоходы, организацию экологических, традиционных народных и православных праздников. </a:t>
            </a:r>
          </a:p>
          <a:p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Comic Sans MS" pitchFamily="66" charset="0"/>
              </a:rPr>
              <a:t>Проект ориентирован </a:t>
            </a:r>
            <a:r>
              <a:rPr lang="ru-RU" dirty="0">
                <a:latin typeface="Comic Sans MS" pitchFamily="66" charset="0"/>
              </a:rPr>
              <a:t>на системный, интегрированный подход в экологическом образовании и построена на принципах развивающего обучения. </a:t>
            </a:r>
            <a:br>
              <a:rPr lang="ru-RU" dirty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	Составленный проект </a:t>
            </a:r>
            <a:r>
              <a:rPr lang="ru-RU" dirty="0">
                <a:latin typeface="Comic Sans MS" pitchFamily="66" charset="0"/>
              </a:rPr>
              <a:t>для детей дошкольного возраста </a:t>
            </a:r>
            <a:r>
              <a:rPr lang="ru-RU" dirty="0" smtClean="0">
                <a:latin typeface="Comic Sans MS" pitchFamily="66" charset="0"/>
              </a:rPr>
              <a:t>предназначен </a:t>
            </a:r>
            <a:r>
              <a:rPr lang="ru-RU" dirty="0">
                <a:latin typeface="Comic Sans MS" pitchFamily="66" charset="0"/>
              </a:rPr>
              <a:t>для расширения знаний детей о родном крае, его обычаях, профессиях людей, для формирования основ духовного, экологического, нравственного и личностного отношения к малой родине. </a:t>
            </a:r>
            <a:r>
              <a:rPr lang="ru-RU" dirty="0" smtClean="0">
                <a:latin typeface="Comic Sans MS" pitchFamily="66" charset="0"/>
              </a:rPr>
              <a:t>Проект предусматривает </a:t>
            </a:r>
            <a:r>
              <a:rPr lang="ru-RU" dirty="0">
                <a:latin typeface="Comic Sans MS" pitchFamily="66" charset="0"/>
              </a:rPr>
              <a:t>возможность пробудить у ребенка гордость за традиции, успехи земляков и соотечественников, личное участие в решении существующих проблем, проявление заботы об окружающей среде в целом. Реализация </a:t>
            </a:r>
            <a:r>
              <a:rPr lang="ru-RU" dirty="0" smtClean="0">
                <a:latin typeface="Comic Sans MS" pitchFamily="66" charset="0"/>
              </a:rPr>
              <a:t>данного проекта </a:t>
            </a:r>
            <a:r>
              <a:rPr lang="ru-RU" dirty="0">
                <a:latin typeface="Comic Sans MS" pitchFamily="66" charset="0"/>
              </a:rPr>
              <a:t>помогает так организовать деятельность дошкольников, чтобы они лучше изучили свой край, глубже поняли особенности природы, культуры, истории, способствует формированию у детей интереса и привязанности к родному краю, развитию патриотических чувств.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Формирование </a:t>
            </a:r>
            <a:r>
              <a:rPr lang="ru-RU" dirty="0"/>
              <a:t>основ экологической культуры у детей — дошкольников происходит не только на занятиях по экологии, но и в играх, во время наблюдений, в повседневной жизни. Огромное значение играет отношение родителей к данной проблеме, их участие в процессе обучения детей, контакт с педагогами и воспитателями.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		</a:t>
            </a:r>
            <a:r>
              <a:rPr lang="ru-RU" sz="2800" dirty="0" smtClean="0">
                <a:latin typeface="Comic Sans MS" pitchFamily="66" charset="0"/>
              </a:rPr>
              <a:t>Данный проект направлен </a:t>
            </a:r>
            <a:r>
              <a:rPr lang="ru-RU" sz="2800" dirty="0">
                <a:latin typeface="Comic Sans MS" pitchFamily="66" charset="0"/>
              </a:rPr>
              <a:t>на поиск более интересных, познавательных, увлекательных для детей способов и методов усвоения, понимания и использования экологических знаний в повседневной жизни, которые помогут им выразить себя, проявить творчество, научат думать</a:t>
            </a:r>
            <a:r>
              <a:rPr lang="ru-RU" sz="2800" dirty="0" smtClean="0">
                <a:latin typeface="Comic Sans MS" pitchFamily="66" charset="0"/>
              </a:rPr>
              <a:t>.</a:t>
            </a: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>
                <a:latin typeface="Comic Sans MS" pitchFamily="66" charset="0"/>
              </a:rPr>
              <a:t/>
            </a:r>
            <a:br>
              <a:rPr lang="ru-RU" sz="2800" dirty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	Проект имеет </a:t>
            </a:r>
            <a:r>
              <a:rPr lang="ru-RU" sz="2800" dirty="0">
                <a:latin typeface="Comic Sans MS" pitchFamily="66" charset="0"/>
              </a:rPr>
              <a:t>теоретическое и экспериментальное обоснование, </a:t>
            </a:r>
            <a:r>
              <a:rPr lang="ru-RU" sz="2800" dirty="0" smtClean="0">
                <a:latin typeface="Comic Sans MS" pitchFamily="66" charset="0"/>
              </a:rPr>
              <a:t>сориентирован </a:t>
            </a:r>
            <a:r>
              <a:rPr lang="ru-RU" sz="2800" dirty="0">
                <a:latin typeface="Comic Sans MS" pitchFamily="66" charset="0"/>
              </a:rPr>
              <a:t>на личностный подход к ребенку и всестороннее его развитие.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Сроки реализации проекта: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Comic Sans MS" pitchFamily="66" charset="0"/>
              </a:rPr>
              <a:t>Проект рассчитан </a:t>
            </a:r>
            <a:r>
              <a:rPr lang="ru-RU" dirty="0">
                <a:latin typeface="Comic Sans MS" pitchFamily="66" charset="0"/>
              </a:rPr>
              <a:t>на один год и предполагает обобщение и систематизацию полученной дошкольником информации по основам экологических знаний. </a:t>
            </a:r>
            <a:br>
              <a:rPr lang="ru-RU" dirty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694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Муниципальное дошкольное образовательное учреждение Иволгинского района детский сад «Рябинка»</vt:lpstr>
      <vt:lpstr>“Любить природу – значит любить Родину”  (М.Пришвин)  </vt:lpstr>
      <vt:lpstr>Новизна, актуальность, педагогическая целесообразность</vt:lpstr>
      <vt:lpstr>Цель проекта:</vt:lpstr>
      <vt:lpstr>Задачи:</vt:lpstr>
      <vt:lpstr>Слайд 6</vt:lpstr>
      <vt:lpstr>Слайд 7</vt:lpstr>
      <vt:lpstr>Слайд 8</vt:lpstr>
      <vt:lpstr>Сроки реализации проекта:</vt:lpstr>
      <vt:lpstr>Ожидаемые результаты и способы их проверки.</vt:lpstr>
      <vt:lpstr>Этапы проекта:</vt:lpstr>
      <vt:lpstr>Слайд 12</vt:lpstr>
      <vt:lpstr>Слайд 13</vt:lpstr>
      <vt:lpstr>Слайд 14</vt:lpstr>
      <vt:lpstr>Литература: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Иволгинского района детский сад «Рябинка»</dc:title>
  <dc:creator>Admin</dc:creator>
  <cp:lastModifiedBy>Admin</cp:lastModifiedBy>
  <cp:revision>10</cp:revision>
  <dcterms:created xsi:type="dcterms:W3CDTF">2013-11-27T01:42:46Z</dcterms:created>
  <dcterms:modified xsi:type="dcterms:W3CDTF">2013-11-27T03:23:15Z</dcterms:modified>
</cp:coreProperties>
</file>