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9" r:id="rId4"/>
    <p:sldId id="261" r:id="rId5"/>
    <p:sldId id="264" r:id="rId6"/>
    <p:sldId id="262" r:id="rId7"/>
    <p:sldId id="270" r:id="rId8"/>
    <p:sldId id="267" r:id="rId9"/>
    <p:sldId id="269" r:id="rId10"/>
    <p:sldId id="268" r:id="rId11"/>
    <p:sldId id="273" r:id="rId12"/>
    <p:sldId id="272" r:id="rId13"/>
    <p:sldId id="271" r:id="rId14"/>
    <p:sldId id="27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903DF-4C6E-4CE8-9DE1-E675B44D7139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806D3-4D96-4C46-AA99-8A1CAD05CE5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806D3-4D96-4C46-AA99-8A1CAD05CE56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llustration_copy-1.jpg"/>
          <p:cNvPicPr>
            <a:picLocks noChangeAspect="1"/>
          </p:cNvPicPr>
          <p:nvPr/>
        </p:nvPicPr>
        <p:blipFill>
          <a:blip r:embed="rId3" cstate="print"/>
          <a:srcRect t="948" b="11737"/>
          <a:stretch>
            <a:fillRect/>
          </a:stretch>
        </p:blipFill>
        <p:spPr>
          <a:xfrm>
            <a:off x="539552" y="0"/>
            <a:ext cx="8136904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"/>
            <a:ext cx="8568952" cy="1556792"/>
          </a:xfrm>
        </p:spPr>
        <p:txBody>
          <a:bodyPr>
            <a:normAutofit fontScale="90000"/>
          </a:bodyPr>
          <a:lstStyle/>
          <a:p>
            <a:r>
              <a:rPr lang="ru-RU" sz="5300" b="1" dirty="0" smtClean="0">
                <a:solidFill>
                  <a:srgbClr val="FF0000"/>
                </a:solidFill>
              </a:rPr>
              <a:t>Синдром профессионального выгорания педагогов</a:t>
            </a:r>
            <a:r>
              <a:rPr lang="ru-RU" b="1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/>
              <a:t>Ресурсы противодействия профессиональному выгоранию.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ru-RU" sz="1800" b="1" dirty="0" smtClean="0"/>
              <a:t>                                                                    </a:t>
            </a:r>
            <a:r>
              <a:rPr lang="ru-RU" b="1" dirty="0" smtClean="0"/>
              <a:t>                                                               </a:t>
            </a:r>
            <a:r>
              <a:rPr lang="ru-RU" sz="1800" b="1" dirty="0" smtClean="0"/>
              <a:t>            </a:t>
            </a:r>
            <a:endParaRPr lang="ru-RU" sz="1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395535" y="1196752"/>
            <a:ext cx="8352929" cy="5111973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ru-RU" dirty="0" smtClean="0"/>
              <a:t>Физиологический уровень. </a:t>
            </a:r>
          </a:p>
          <a:p>
            <a:pPr lvl="0">
              <a:buNone/>
            </a:pPr>
            <a:r>
              <a:rPr lang="ru-RU" dirty="0" smtClean="0"/>
              <a:t> </a:t>
            </a:r>
          </a:p>
          <a:p>
            <a:endParaRPr lang="ru-RU" dirty="0"/>
          </a:p>
        </p:txBody>
      </p:sp>
      <p:pic>
        <p:nvPicPr>
          <p:cNvPr id="6" name="Рисунок 5" descr="2-z1-8e6acf6f-ed72-4b14-a2a8-e3506232e88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1844824"/>
            <a:ext cx="6266470" cy="5013176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/>
              <a:t>Ресурсы противодействия профессиональному выгоранию.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ru-RU" sz="1800" b="1" dirty="0" smtClean="0"/>
              <a:t>                                                                    </a:t>
            </a:r>
            <a:r>
              <a:rPr lang="ru-RU" b="1" dirty="0" smtClean="0"/>
              <a:t>                                                               </a:t>
            </a:r>
            <a:r>
              <a:rPr lang="ru-RU" sz="1800" b="1" dirty="0" smtClean="0"/>
              <a:t>            </a:t>
            </a:r>
            <a:endParaRPr lang="ru-RU" sz="1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395535" y="1196752"/>
            <a:ext cx="8352929" cy="5111973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ru-RU" dirty="0" smtClean="0"/>
              <a:t>Психологический уровень. </a:t>
            </a:r>
          </a:p>
          <a:p>
            <a:endParaRPr lang="ru-RU" dirty="0"/>
          </a:p>
        </p:txBody>
      </p:sp>
      <p:pic>
        <p:nvPicPr>
          <p:cNvPr id="5" name="Рисунок 4" descr="b0cf8d67bcf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4177" y="2132857"/>
            <a:ext cx="4311838" cy="432047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6" name="Рисунок 5" descr="73083523_00000000000000.jpg"/>
          <p:cNvPicPr>
            <a:picLocks noChangeAspect="1"/>
          </p:cNvPicPr>
          <p:nvPr/>
        </p:nvPicPr>
        <p:blipFill>
          <a:blip r:embed="rId3" cstate="print"/>
          <a:srcRect l="8618" t="3073" r="7022" b="6270"/>
          <a:stretch>
            <a:fillRect/>
          </a:stretch>
        </p:blipFill>
        <p:spPr>
          <a:xfrm>
            <a:off x="3923928" y="1988840"/>
            <a:ext cx="5051683" cy="432048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/>
              <a:t>Ресурсы противодействия профессиональному выгоранию.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ru-RU" sz="1800" b="1" dirty="0" smtClean="0"/>
              <a:t>                                                                    </a:t>
            </a:r>
            <a:r>
              <a:rPr lang="ru-RU" b="1" dirty="0" smtClean="0"/>
              <a:t>                                                               </a:t>
            </a:r>
            <a:r>
              <a:rPr lang="ru-RU" sz="1800" b="1" dirty="0" smtClean="0"/>
              <a:t>            </a:t>
            </a:r>
            <a:endParaRPr lang="ru-RU" sz="1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395535" y="1196752"/>
            <a:ext cx="8352929" cy="5111973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ru-RU" dirty="0" smtClean="0"/>
              <a:t>Социальный уровень. </a:t>
            </a:r>
          </a:p>
          <a:p>
            <a:endParaRPr lang="ru-RU" dirty="0"/>
          </a:p>
        </p:txBody>
      </p:sp>
      <p:pic>
        <p:nvPicPr>
          <p:cNvPr id="5" name="Рисунок 4" descr="Social_media_image_6042-604x414-tt-width-604-height-4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1844824"/>
            <a:ext cx="7313908" cy="5013176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/>
              <a:t>Ресурсы противодействия профессиональному выгоранию.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ru-RU" sz="1800" b="1" dirty="0" smtClean="0"/>
              <a:t>                                                                    </a:t>
            </a:r>
            <a:r>
              <a:rPr lang="ru-RU" b="1" dirty="0" smtClean="0"/>
              <a:t>                                                               </a:t>
            </a:r>
            <a:r>
              <a:rPr lang="ru-RU" sz="1800" b="1" dirty="0" smtClean="0"/>
              <a:t>            </a:t>
            </a:r>
            <a:endParaRPr lang="ru-RU" sz="1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395535" y="1268760"/>
            <a:ext cx="8352929" cy="5039965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ru-RU" dirty="0" smtClean="0"/>
              <a:t>Духовный уровень. </a:t>
            </a:r>
          </a:p>
          <a:p>
            <a:endParaRPr lang="ru-RU" dirty="0"/>
          </a:p>
        </p:txBody>
      </p:sp>
      <p:pic>
        <p:nvPicPr>
          <p:cNvPr id="5" name="Рисунок 4" descr="200007-omag-reverence-600x4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65308" y="1916832"/>
            <a:ext cx="7213384" cy="4941168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8136904" cy="3240360"/>
          </a:xfrm>
        </p:spPr>
        <p:txBody>
          <a:bodyPr>
            <a:prstTxWarp prst="textDeflateInflate">
              <a:avLst/>
            </a:prstTxWarp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Во всем можно найти</a:t>
            </a:r>
            <a:b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светлую сторону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716016" y="4077072"/>
            <a:ext cx="3992488" cy="100811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Э.М. Ремарк</a:t>
            </a:r>
            <a:endParaRPr lang="ru-RU" sz="3600" dirty="0"/>
          </a:p>
        </p:txBody>
      </p:sp>
      <p:pic>
        <p:nvPicPr>
          <p:cNvPr id="6" name="Рисунок 5" descr="b0cf8d67bcfa.jpg"/>
          <p:cNvPicPr>
            <a:picLocks noChangeAspect="1"/>
          </p:cNvPicPr>
          <p:nvPr/>
        </p:nvPicPr>
        <p:blipFill>
          <a:blip r:embed="rId2" cstate="print"/>
          <a:srcRect t="15980" r="9434"/>
          <a:stretch>
            <a:fillRect/>
          </a:stretch>
        </p:blipFill>
        <p:spPr>
          <a:xfrm rot="16429304">
            <a:off x="241432" y="3420087"/>
            <a:ext cx="3456384" cy="321297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(28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3294112"/>
            <a:ext cx="3563888" cy="3563888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264696"/>
          </a:xfrm>
        </p:spPr>
        <p:txBody>
          <a:bodyPr/>
          <a:lstStyle/>
          <a:p>
            <a:pPr algn="ctr"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Эмоциональное выгорание</a:t>
            </a:r>
            <a:r>
              <a:rPr lang="ru-RU" sz="4400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ru-RU" sz="3600" dirty="0" smtClean="0"/>
              <a:t>-  </a:t>
            </a:r>
            <a:r>
              <a:rPr lang="ru-RU" dirty="0" smtClean="0"/>
              <a:t>это </a:t>
            </a:r>
            <a:r>
              <a:rPr lang="ru-RU" dirty="0" smtClean="0"/>
              <a:t>состояние физического, эмоционального, умственного истощения; </a:t>
            </a:r>
            <a:endParaRPr lang="ru-RU" sz="3600" dirty="0" smtClean="0"/>
          </a:p>
          <a:p>
            <a:pPr>
              <a:buFontTx/>
              <a:buChar char="-"/>
            </a:pPr>
            <a:r>
              <a:rPr lang="ru-RU" dirty="0" smtClean="0"/>
              <a:t>это выработанный  личностью механизм психологической защиты в форме полного или частичного исключения  </a:t>
            </a:r>
          </a:p>
          <a:p>
            <a:pPr>
              <a:buNone/>
            </a:pPr>
            <a:r>
              <a:rPr lang="ru-RU" dirty="0" smtClean="0"/>
              <a:t>    эмоций в ответ на </a:t>
            </a:r>
          </a:p>
          <a:p>
            <a:pPr>
              <a:buNone/>
            </a:pPr>
            <a:r>
              <a:rPr lang="ru-RU" dirty="0" smtClean="0"/>
              <a:t>     психотравмирующие </a:t>
            </a:r>
          </a:p>
          <a:p>
            <a:pPr>
              <a:buNone/>
            </a:pPr>
            <a:r>
              <a:rPr lang="ru-RU" dirty="0" smtClean="0"/>
              <a:t>     воздействия.</a:t>
            </a:r>
            <a:endParaRPr lang="ru-RU" sz="3600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ru-RU" b="1" dirty="0" smtClean="0"/>
              <a:t>Модель синдрома выгорания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1214422"/>
          <a:ext cx="8712969" cy="5422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4323"/>
                <a:gridCol w="2904323"/>
                <a:gridCol w="2904323"/>
              </a:tblGrid>
              <a:tr h="1188169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Эмоциональная истощенность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Деперсонализация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Сокращенная профессиональная реализация</a:t>
                      </a:r>
                      <a:endParaRPr lang="ru-RU" dirty="0"/>
                    </a:p>
                  </a:txBody>
                  <a:tcPr/>
                </a:tc>
              </a:tr>
              <a:tr h="1040898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latin typeface="Calibri"/>
                          <a:ea typeface="Times New Roman"/>
                          <a:cs typeface="Times New Roman"/>
                        </a:rPr>
                        <a:t>Уменьшение ощущения ценности своей деятельности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latin typeface="Calibri"/>
                          <a:ea typeface="Times New Roman"/>
                          <a:cs typeface="Times New Roman"/>
                        </a:rPr>
                        <a:t>Окружающие представляются в негативном свете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latin typeface="Calibri"/>
                          <a:ea typeface="Times New Roman"/>
                          <a:cs typeface="Times New Roman"/>
                        </a:rPr>
                        <a:t>Ощущение, что плохо работает</a:t>
                      </a:r>
                    </a:p>
                  </a:txBody>
                  <a:tcPr marL="68580" marR="68580" marT="0" marB="0"/>
                </a:tc>
              </a:tr>
              <a:tr h="163190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latin typeface="Calibri"/>
                          <a:ea typeface="Times New Roman"/>
                          <a:cs typeface="Times New Roman"/>
                        </a:rPr>
                        <a:t>Постоянное чувство усталости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latin typeface="Calibri"/>
                          <a:ea typeface="Times New Roman"/>
                          <a:cs typeface="Times New Roman"/>
                        </a:rPr>
                        <a:t>Человек дистанцируется, ожидая от воспитанников самого худшего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latin typeface="Calibri"/>
                          <a:ea typeface="Times New Roman"/>
                          <a:cs typeface="Times New Roman"/>
                        </a:rPr>
                        <a:t>Мало достиг в профессии</a:t>
                      </a:r>
                    </a:p>
                  </a:txBody>
                  <a:tcPr marL="68580" marR="68580" marT="0" marB="0"/>
                </a:tc>
              </a:tr>
              <a:tr h="1561345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latin typeface="Calibri"/>
                          <a:ea typeface="Times New Roman"/>
                          <a:cs typeface="Times New Roman"/>
                        </a:rPr>
                        <a:t>Развивающиеся безразличие и апатия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latin typeface="Calibri"/>
                          <a:ea typeface="Times New Roman"/>
                          <a:cs typeface="Times New Roman"/>
                        </a:rPr>
                        <a:t>Человек начинает страдать от чувства вины (как к себе, так и  к ученику)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latin typeface="Calibri"/>
                          <a:ea typeface="Times New Roman"/>
                          <a:cs typeface="Times New Roman"/>
                        </a:rPr>
                        <a:t>Негативное оценивание себя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936104"/>
          </a:xfrm>
        </p:spPr>
        <p:txBody>
          <a:bodyPr>
            <a:noAutofit/>
          </a:bodyPr>
          <a:lstStyle/>
          <a:p>
            <a:r>
              <a:rPr lang="ru-RU" sz="4000" b="1" dirty="0"/>
              <a:t>Экспресс-оценка «выгорания».</a:t>
            </a:r>
            <a:br>
              <a:rPr lang="ru-RU" sz="4000" b="1" dirty="0"/>
            </a:b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073427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sz="2400" dirty="0"/>
              <a:t>Когда в воскресенье в полдень я вспоминаю о том, что завтра снова идти на работу. То остаток выходных  уже испорчен.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400" dirty="0"/>
              <a:t>Если бы у меня была возможность уйти на пенсию (по выслуге лет, по инвалидности), я сделал(а) бы это без промедления.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400" dirty="0"/>
              <a:t>Коллеги по работе раздражают меня: невозможно терпеть их одни и те же разговоры.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400" dirty="0"/>
              <a:t>То, насколько меня раздражают коллеги, еще мелочи по сравнению с тем, как выводят меня из равновесия клиенты ( ученики, родители и т.д.)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400" dirty="0"/>
              <a:t>На протяжении последних трех месяцев я отказывался (отказывалась) от курсов повышения квалификации , от участия в конференциях и т.д.</a:t>
            </a:r>
          </a:p>
          <a:p>
            <a:pPr marL="514350" indent="-514350">
              <a:buFont typeface="+mj-lt"/>
              <a:buAutoNum type="arabicPeriod"/>
            </a:pPr>
            <a:endParaRPr lang="ru-RU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64096"/>
          </a:xfrm>
        </p:spPr>
        <p:txBody>
          <a:bodyPr>
            <a:noAutofit/>
          </a:bodyPr>
          <a:lstStyle/>
          <a:p>
            <a:r>
              <a:rPr lang="ru-RU" sz="4000" b="1" dirty="0"/>
              <a:t>Экспресс-оценка «выгорания».</a:t>
            </a:r>
            <a:br>
              <a:rPr lang="ru-RU" sz="4000" b="1" dirty="0"/>
            </a:b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96752"/>
            <a:ext cx="8568952" cy="5400600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 startAt="6"/>
            </a:pPr>
            <a:r>
              <a:rPr lang="ru-RU" sz="2400" dirty="0" smtClean="0"/>
              <a:t>Коллегам </a:t>
            </a:r>
            <a:r>
              <a:rPr lang="ru-RU" sz="2400" dirty="0"/>
              <a:t>(</a:t>
            </a:r>
            <a:r>
              <a:rPr lang="ru-RU" sz="2400" dirty="0" smtClean="0"/>
              <a:t>ученикам</a:t>
            </a:r>
            <a:r>
              <a:rPr lang="ru-RU" sz="2400" dirty="0"/>
              <a:t>, родителям и т.д.) я </a:t>
            </a:r>
            <a:r>
              <a:rPr lang="ru-RU" sz="2400" dirty="0" smtClean="0"/>
              <a:t>придумал(а</a:t>
            </a:r>
            <a:r>
              <a:rPr lang="ru-RU" sz="2400" dirty="0"/>
              <a:t>) обидные прозвища (например, «</a:t>
            </a:r>
            <a:r>
              <a:rPr lang="ru-RU" sz="2400" dirty="0" err="1"/>
              <a:t>идиоты</a:t>
            </a:r>
            <a:r>
              <a:rPr lang="ru-RU" sz="2400" dirty="0"/>
              <a:t>»), которые использую мысленно .</a:t>
            </a:r>
          </a:p>
          <a:p>
            <a:pPr marL="514350" lvl="0" indent="-514350">
              <a:buFont typeface="+mj-lt"/>
              <a:buAutoNum type="arabicPeriod" startAt="6"/>
            </a:pPr>
            <a:r>
              <a:rPr lang="ru-RU" sz="2400" dirty="0"/>
              <a:t>С делами по службе я справляюсь одной левой. Нет ничего такого, что могло бы удивить меня в ней своей новизной.</a:t>
            </a:r>
          </a:p>
          <a:p>
            <a:pPr marL="514350" lvl="0" indent="-514350">
              <a:buFont typeface="+mj-lt"/>
              <a:buAutoNum type="arabicPeriod" startAt="6"/>
            </a:pPr>
            <a:r>
              <a:rPr lang="ru-RU" sz="2400" dirty="0"/>
              <a:t>О моей работе мне едва ли кто скажет что-нибудь новое.</a:t>
            </a:r>
          </a:p>
          <a:p>
            <a:pPr marL="514350" lvl="0" indent="-514350">
              <a:buFont typeface="+mj-lt"/>
              <a:buAutoNum type="arabicPeriod" startAt="6"/>
            </a:pPr>
            <a:r>
              <a:rPr lang="ru-RU" sz="2400" dirty="0"/>
              <a:t>Стоит мне только вспомнить о своей работе, как хочется взять и послать ее ко всем чертям.</a:t>
            </a:r>
          </a:p>
          <a:p>
            <a:pPr marL="514350" lvl="0" indent="-514350">
              <a:buFont typeface="+mj-lt"/>
              <a:buAutoNum type="arabicPeriod" startAt="6"/>
            </a:pPr>
            <a:r>
              <a:rPr lang="ru-RU" sz="2400" dirty="0"/>
              <a:t>За последние три месяца мне не попала в руки ни одна специальная книга, из которой я почерпнул (а) бы что-нибудь новенькое.</a:t>
            </a:r>
          </a:p>
          <a:p>
            <a:pPr marL="514350" indent="-514350">
              <a:buFont typeface="+mj-lt"/>
              <a:buAutoNum type="arabicPeriod" startAt="6"/>
            </a:pPr>
            <a:endParaRPr lang="ru-RU" sz="1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/>
              <a:t>Оценка результатов:    </a:t>
            </a:r>
            <a:endParaRPr lang="ru-RU" b="1" dirty="0" smtClean="0"/>
          </a:p>
          <a:p>
            <a:r>
              <a:rPr lang="ru-RU" b="1" dirty="0" smtClean="0"/>
              <a:t>  </a:t>
            </a:r>
            <a:r>
              <a:rPr lang="ru-RU" dirty="0"/>
              <a:t>0-1 балл – синдром выгорания вам не грозит.</a:t>
            </a:r>
          </a:p>
          <a:p>
            <a:r>
              <a:rPr lang="ru-RU" dirty="0"/>
              <a:t>2-6 баллов – вам необходимо взять отпуск, </a:t>
            </a:r>
            <a:r>
              <a:rPr lang="ru-RU" dirty="0" smtClean="0"/>
              <a:t>отключиться </a:t>
            </a:r>
            <a:r>
              <a:rPr lang="ru-RU" dirty="0"/>
              <a:t>от рабочих дел.</a:t>
            </a:r>
          </a:p>
          <a:p>
            <a:r>
              <a:rPr lang="ru-RU" dirty="0"/>
              <a:t>7-9 </a:t>
            </a:r>
            <a:r>
              <a:rPr lang="ru-RU" dirty="0" smtClean="0"/>
              <a:t>баллов </a:t>
            </a:r>
            <a:r>
              <a:rPr lang="ru-RU" dirty="0"/>
              <a:t>– пришло время решить: либо сменить работу, либо стиль жизни.</a:t>
            </a:r>
          </a:p>
          <a:p>
            <a:r>
              <a:rPr lang="ru-RU" dirty="0"/>
              <a:t>10 </a:t>
            </a:r>
            <a:r>
              <a:rPr lang="ru-RU" dirty="0" smtClean="0"/>
              <a:t>баллов </a:t>
            </a:r>
            <a:r>
              <a:rPr lang="ru-RU" dirty="0"/>
              <a:t>– положение весьма серьезное, но, возможно в вас еще теплится огонек; нужно, чтобы он не погас.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/>
              <a:t>Ресурсы противодействия профессиональному выгоранию.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Autofit/>
          </a:bodyPr>
          <a:lstStyle/>
          <a:p>
            <a:pPr lvl="0" algn="ctr">
              <a:buNone/>
            </a:pPr>
            <a:r>
              <a:rPr lang="ru-RU" dirty="0" smtClean="0"/>
              <a:t>Сфера </a:t>
            </a:r>
            <a:r>
              <a:rPr lang="ru-RU" dirty="0"/>
              <a:t>профессиональной деятельности  </a:t>
            </a:r>
          </a:p>
        </p:txBody>
      </p:sp>
      <p:pic>
        <p:nvPicPr>
          <p:cNvPr id="4" name="Рисунок 3" descr="childr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1835442"/>
            <a:ext cx="6696744" cy="5022558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/>
              <a:t>Ресурсы противодействия профессиональному выгоранию.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Autofit/>
          </a:bodyPr>
          <a:lstStyle/>
          <a:p>
            <a:pPr lvl="0" algn="ctr">
              <a:buNone/>
            </a:pPr>
            <a:r>
              <a:rPr lang="ru-RU" dirty="0" smtClean="0"/>
              <a:t>Сфера </a:t>
            </a:r>
            <a:r>
              <a:rPr lang="ru-RU" dirty="0"/>
              <a:t>семейной жизни.</a:t>
            </a:r>
          </a:p>
          <a:p>
            <a:pPr>
              <a:buNone/>
            </a:pPr>
            <a:r>
              <a:rPr lang="ru-RU" b="1" dirty="0" smtClean="0"/>
              <a:t>                                                               </a:t>
            </a:r>
            <a:r>
              <a:rPr lang="ru-RU" sz="1800" b="1" dirty="0" smtClean="0"/>
              <a:t>            </a:t>
            </a:r>
            <a:endParaRPr lang="ru-RU" sz="1800" dirty="0"/>
          </a:p>
        </p:txBody>
      </p:sp>
      <p:pic>
        <p:nvPicPr>
          <p:cNvPr id="5" name="Рисунок 4" descr="258819family fiel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1857375"/>
            <a:ext cx="6667500" cy="5000625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/>
              <a:t>Ресурсы противодействия профессиональному выгоранию.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pPr lvl="0" algn="ctr">
              <a:buNone/>
            </a:pPr>
            <a:r>
              <a:rPr lang="ru-RU" dirty="0" smtClean="0"/>
              <a:t>Сфера </a:t>
            </a:r>
            <a:r>
              <a:rPr lang="ru-RU" dirty="0"/>
              <a:t>свободного </a:t>
            </a:r>
            <a:r>
              <a:rPr lang="ru-RU" dirty="0" smtClean="0"/>
              <a:t>времени.</a:t>
            </a:r>
            <a:endParaRPr lang="ru-RU" dirty="0"/>
          </a:p>
          <a:p>
            <a:pPr>
              <a:buNone/>
            </a:pPr>
            <a:r>
              <a:rPr lang="ru-RU" b="1" dirty="0" smtClean="0"/>
              <a:t>                                                               </a:t>
            </a:r>
            <a:r>
              <a:rPr lang="ru-RU" sz="1800" b="1" dirty="0" smtClean="0"/>
              <a:t>            </a:t>
            </a:r>
            <a:endParaRPr lang="ru-RU" sz="1800" dirty="0"/>
          </a:p>
        </p:txBody>
      </p:sp>
      <p:pic>
        <p:nvPicPr>
          <p:cNvPr id="4" name="Рисунок 3" descr="ab40824c0fa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772816"/>
            <a:ext cx="4370141" cy="316835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5" name="Рисунок 4" descr="09937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51512" y="1772817"/>
            <a:ext cx="4140968" cy="319682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6" name="Рисунок 5" descr="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55776" y="2681536"/>
            <a:ext cx="4176464" cy="41764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</TotalTime>
  <Words>459</Words>
  <Application>Microsoft Office PowerPoint</Application>
  <PresentationFormat>Экран (4:3)</PresentationFormat>
  <Paragraphs>61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Синдром профессионального выгорания педагогов.</vt:lpstr>
      <vt:lpstr>Слайд 2</vt:lpstr>
      <vt:lpstr>Модель синдрома выгорания.</vt:lpstr>
      <vt:lpstr>Экспресс-оценка «выгорания». </vt:lpstr>
      <vt:lpstr>Экспресс-оценка «выгорания». </vt:lpstr>
      <vt:lpstr>Слайд 6</vt:lpstr>
      <vt:lpstr>Ресурсы противодействия профессиональному выгоранию. </vt:lpstr>
      <vt:lpstr>Ресурсы противодействия профессиональному выгоранию. </vt:lpstr>
      <vt:lpstr>Ресурсы противодействия профессиональному выгоранию. </vt:lpstr>
      <vt:lpstr>Ресурсы противодействия профессиональному выгоранию. </vt:lpstr>
      <vt:lpstr>Ресурсы противодействия профессиональному выгоранию. </vt:lpstr>
      <vt:lpstr>Ресурсы противодействия профессиональному выгоранию. </vt:lpstr>
      <vt:lpstr>Ресурсы противодействия профессиональному выгоранию. </vt:lpstr>
      <vt:lpstr>Во всем можно найти  светлую сторону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Синдром профессионального выгорания педагогов.</dc:title>
  <cp:lastModifiedBy>Светлана</cp:lastModifiedBy>
  <cp:revision>19</cp:revision>
  <dcterms:modified xsi:type="dcterms:W3CDTF">2014-03-28T19:20:51Z</dcterms:modified>
</cp:coreProperties>
</file>