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62" r:id="rId3"/>
    <p:sldId id="263" r:id="rId4"/>
    <p:sldId id="257" r:id="rId5"/>
    <p:sldId id="259" r:id="rId6"/>
    <p:sldId id="265" r:id="rId7"/>
    <p:sldId id="258" r:id="rId8"/>
    <p:sldId id="264" r:id="rId9"/>
    <p:sldId id="261" r:id="rId10"/>
    <p:sldId id="266" r:id="rId11"/>
    <p:sldId id="267" r:id="rId12"/>
    <p:sldId id="268" r:id="rId13"/>
    <p:sldId id="281" r:id="rId14"/>
    <p:sldId id="289" r:id="rId15"/>
    <p:sldId id="269" r:id="rId16"/>
    <p:sldId id="270" r:id="rId17"/>
    <p:sldId id="275" r:id="rId18"/>
    <p:sldId id="271" r:id="rId19"/>
    <p:sldId id="273" r:id="rId20"/>
    <p:sldId id="311" r:id="rId21"/>
    <p:sldId id="312" r:id="rId22"/>
    <p:sldId id="313" r:id="rId23"/>
    <p:sldId id="276" r:id="rId24"/>
    <p:sldId id="290" r:id="rId25"/>
    <p:sldId id="291" r:id="rId26"/>
    <p:sldId id="292" r:id="rId27"/>
    <p:sldId id="293" r:id="rId28"/>
    <p:sldId id="283" r:id="rId29"/>
    <p:sldId id="294" r:id="rId30"/>
    <p:sldId id="278" r:id="rId31"/>
    <p:sldId id="296" r:id="rId32"/>
    <p:sldId id="297" r:id="rId33"/>
    <p:sldId id="299" r:id="rId34"/>
    <p:sldId id="302" r:id="rId35"/>
    <p:sldId id="303" r:id="rId36"/>
    <p:sldId id="304" r:id="rId37"/>
    <p:sldId id="306" r:id="rId38"/>
    <p:sldId id="307" r:id="rId39"/>
    <p:sldId id="309" r:id="rId40"/>
    <p:sldId id="310" r:id="rId41"/>
    <p:sldId id="308" r:id="rId42"/>
    <p:sldId id="279" r:id="rId43"/>
    <p:sldId id="280" r:id="rId44"/>
    <p:sldId id="295" r:id="rId45"/>
    <p:sldId id="282" r:id="rId46"/>
    <p:sldId id="284" r:id="rId47"/>
    <p:sldId id="285" r:id="rId48"/>
    <p:sldId id="286" r:id="rId49"/>
    <p:sldId id="287" r:id="rId50"/>
    <p:sldId id="288" r:id="rId51"/>
    <p:sldId id="314" r:id="rId52"/>
    <p:sldId id="315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0D3A-15D1-4943-81D4-A8DE37ED0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0E7D-440E-43DF-B5CD-E247E8125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E94C-739E-41FE-99EB-D82F70C63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2339-7852-4ABA-BCC0-81BAF6D1E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5B14-EE75-4CF1-9A8E-4827C243A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1563-5559-47EE-948C-D523390F3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F12D-5817-45EC-BE47-EABAAE820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243E-30B9-43DC-913C-722671D7D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E3D9-3A41-4A19-ACC4-4A36C8B42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D5AC-948E-4ECE-AF45-B4F433E5BB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3B6B-A50D-49CC-93B8-F0840E23A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1CCB66B-4D0C-4068-8E6D-B4E98949D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9" r:id="rId2"/>
    <p:sldLayoutId id="2147483848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9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lib.ru/Books/5/0178/index.shtml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www.mgimo.ru/files/35232/35232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5port.ru/morozov_v_p/" TargetMode="External"/><Relationship Id="rId5" Type="http://schemas.openxmlformats.org/officeDocument/2006/relationships/hyperlink" Target="http://psylist.net/hrestomati/00008.htm" TargetMode="External"/><Relationship Id="rId4" Type="http://schemas.openxmlformats.org/officeDocument/2006/relationships/hyperlink" Target="http://kniga-free.ru/2010/neverbalnye-komponenty-kommunikacii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229225"/>
            <a:ext cx="5486400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z="2800" smtClean="0"/>
              <a:t>Тема №3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640960" cy="4752528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</a:t>
            </a:r>
            <a:r>
              <a:rPr lang="ru-RU" alt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сихологические </a:t>
            </a:r>
            <a:r>
              <a:rPr lang="ru-RU" altLang="ru-RU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особенности протекания </a:t>
            </a:r>
            <a:r>
              <a:rPr lang="ru-RU" alt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ru-RU" altLang="ru-RU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молодости в условиях села, районного центра, города </a:t>
            </a:r>
          </a:p>
        </p:txBody>
      </p:sp>
      <p:pic>
        <p:nvPicPr>
          <p:cNvPr id="13315" name="Picture 4" descr="83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6449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684213" y="4371975"/>
            <a:ext cx="8208962" cy="20097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Повышенная экзальтированность сельской молодежи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7316788" cy="3475037"/>
          </a:xfrm>
        </p:spPr>
        <p:txBody>
          <a:bodyPr/>
          <a:lstStyle/>
          <a:p>
            <a:pPr eaLnBrk="1" hangingPunct="1"/>
            <a:r>
              <a:rPr lang="ru-RU" smtClean="0"/>
              <a:t>Повышенная экзальтированность приводит к тому, что юноши и девушки из сельской местности переоценивают значение эмоциональной окраски  межличностных взаимоотношений. Если им улыбаются, называют ласково, то они рассчитывают на дополнительные бонусы лично для себя и  в условиях города обречены на разочарования. Общаться на строго формальной, деловой основе они не привыкли.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827088" y="4371975"/>
            <a:ext cx="7921625" cy="20812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Повышенная экзальтированность сельской молодежи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Студентам из сельской местности необходимо особо четко объяснять функциональные обязанности коменданта общежития, куратора, преподавателя, директора колледжа и т.п., чтобы в случае возникновения проблем они могли их разрешить на должном или более высоком функциональном уровне.  Они должны хорошо знать свои права и обязанности.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1042988" y="3933825"/>
            <a:ext cx="7416800" cy="20161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rgbClr val="660066"/>
                </a:solidFill>
                <a:effectLst/>
              </a:rPr>
              <a:t>Особенности оценок других людей и самооценки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836613"/>
            <a:ext cx="6400800" cy="3475037"/>
          </a:xfrm>
        </p:spPr>
        <p:txBody>
          <a:bodyPr/>
          <a:lstStyle/>
          <a:p>
            <a:pPr eaLnBrk="1" hangingPunct="1"/>
            <a:r>
              <a:rPr lang="ru-RU" smtClean="0"/>
              <a:t>Девушки и юноши из районного центра, а тем более из небольшой деревни, привыкли жить и добиваться успеха  в социальном окружении с меньшей степенью конкуренции, чем это бывает в областном центре или крупном мегаполисе.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/>
          </p:cNvSpPr>
          <p:nvPr>
            <p:ph type="title"/>
          </p:nvPr>
        </p:nvSpPr>
        <p:spPr bwMode="auto">
          <a:xfrm>
            <a:off x="755650" y="4371975"/>
            <a:ext cx="8137525" cy="1504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rgbClr val="660066"/>
                </a:solidFill>
                <a:effectLst/>
              </a:rPr>
              <a:t> Особенности оценок других людей и самооценки</a:t>
            </a:r>
          </a:p>
        </p:txBody>
      </p:sp>
      <p:sp>
        <p:nvSpPr>
          <p:cNvPr id="2560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1403350" y="731838"/>
            <a:ext cx="6140450" cy="347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Для многих населенных пунктов нашей области характерны небольшая численность населения, низкий уровень транспортного и других видов сообщения. Малочисленные школы с числом учащихся менее 100 человек составляют более 70% от общего числа сельских школ.  Основной недостаток обучения в таких школах – малочисленность классов и коллектива преподавателей. Это уменьшает вариативность методов обучения, ограничивает круг общения, развитие коммуникативных умений и адаптационных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424862" cy="15779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200" smtClean="0">
                <a:solidFill>
                  <a:srgbClr val="660066"/>
                </a:solidFill>
                <a:effectLst/>
              </a:rPr>
              <a:t>Особенности оценок других людей и самооценки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Ограниченный круг общения приводит к тому, что многие поведенческие проявления людей из новой городской социокультурной среды воспринимаются как слишком странные и даже ненормальные.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468313" y="4365625"/>
            <a:ext cx="8340725" cy="19431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rgbClr val="660066"/>
                </a:solidFill>
                <a:effectLst/>
              </a:rPr>
              <a:t>Особенности оценок других людей и самооценки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Меньшая конкуренция вызвана не повышенной толерантностью или доброжелательностью, а просто меньшим количеством потенциальных конкурентов. Поэтому человек, ставший победителем районной олимпиады, может в городской школе не стать даже победителем на уровне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1187450" y="4941888"/>
            <a:ext cx="7189788" cy="15827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660066"/>
                </a:solidFill>
                <a:effectLst/>
              </a:rPr>
              <a:t>Особенности самооценки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Синдром «первого парня на деревне» делает самооценку неадекватно завышенной, а это приводит к расслаблению при подготовке к первому (городскому) выступлению, к соревнованию, конкурсу и т.п. Получив первую оценку в условиях более высокой конкуренции, многие молодые люди этого типа прекращают участвовать в подобных мероприятиях, чтобы сохранить свою завышенную самооценку.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probl_m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764704"/>
            <a:ext cx="6047953" cy="32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764704"/>
            <a:ext cx="8208912" cy="3672408"/>
          </a:xfrm>
        </p:spPr>
        <p:txBody>
          <a:bodyPr/>
          <a:lstStyle/>
          <a:p>
            <a:pPr eaLnBrk="1" hangingPunct="1"/>
            <a:r>
              <a:rPr lang="ru-RU" b="1" dirty="0" err="1"/>
              <a:t>Люберы</a:t>
            </a:r>
            <a:r>
              <a:rPr lang="ru-RU" b="1" dirty="0"/>
              <a:t> </a:t>
            </a:r>
            <a:r>
              <a:rPr lang="ru-RU" dirty="0"/>
              <a:t>— одна из молодежных групп криминального </a:t>
            </a:r>
            <a:r>
              <a:rPr lang="ru-RU" dirty="0" smtClean="0"/>
              <a:t>характера как модель </a:t>
            </a:r>
            <a:r>
              <a:rPr lang="ru-RU" dirty="0"/>
              <a:t>агрессивного поведения молодежи в условиях социальной </a:t>
            </a:r>
            <a:r>
              <a:rPr lang="ru-RU" dirty="0">
                <a:solidFill>
                  <a:schemeClr val="accent1"/>
                </a:solidFill>
              </a:rPr>
              <a:t>аномии</a:t>
            </a:r>
            <a:r>
              <a:rPr lang="ru-RU" dirty="0"/>
              <a:t>. </a:t>
            </a:r>
            <a:r>
              <a:rPr lang="ru-RU" dirty="0" smtClean="0"/>
              <a:t>Особенностью </a:t>
            </a:r>
            <a:r>
              <a:rPr lang="ru-RU" dirty="0" err="1" smtClean="0"/>
              <a:t>люберов</a:t>
            </a:r>
            <a:r>
              <a:rPr lang="ru-RU" dirty="0" smtClean="0"/>
              <a:t> </a:t>
            </a:r>
            <a:r>
              <a:rPr lang="ru-RU" dirty="0"/>
              <a:t>является </a:t>
            </a:r>
            <a:r>
              <a:rPr lang="ru-RU" dirty="0" smtClean="0"/>
              <a:t>установки </a:t>
            </a:r>
            <a:r>
              <a:rPr lang="ru-RU" dirty="0"/>
              <a:t>на здоровый образ жизни и </a:t>
            </a:r>
            <a:r>
              <a:rPr lang="ru-RU" dirty="0" smtClean="0"/>
              <a:t>агрессивный ответ </a:t>
            </a:r>
            <a:r>
              <a:rPr lang="ru-RU" dirty="0"/>
              <a:t>на жизненную неустроенность и повсеместное нарушение социальной </a:t>
            </a:r>
            <a:r>
              <a:rPr lang="ru-RU" dirty="0" smtClean="0"/>
              <a:t>с начала </a:t>
            </a:r>
            <a:r>
              <a:rPr lang="ru-RU" dirty="0"/>
              <a:t>«перестройки</a:t>
            </a:r>
            <a:r>
              <a:rPr lang="ru-RU" dirty="0" smtClean="0"/>
              <a:t>». Они практикуют </a:t>
            </a:r>
            <a:r>
              <a:rPr lang="ru-RU" dirty="0"/>
              <a:t>«</a:t>
            </a:r>
            <a:r>
              <a:rPr lang="ru-RU" dirty="0" smtClean="0"/>
              <a:t>ремонт» и «</a:t>
            </a:r>
            <a:r>
              <a:rPr lang="ru-RU" dirty="0"/>
              <a:t>оздоровлению» </a:t>
            </a:r>
            <a:r>
              <a:rPr lang="ru-RU" dirty="0" smtClean="0"/>
              <a:t>общества (преследуют бомжей</a:t>
            </a:r>
            <a:r>
              <a:rPr lang="ru-RU" dirty="0"/>
              <a:t>, проституток, алкоголиков и т. д. в качестве «меры перевоспитания</a:t>
            </a:r>
            <a:r>
              <a:rPr lang="ru-RU" dirty="0" smtClean="0"/>
              <a:t>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731838"/>
            <a:ext cx="7848872" cy="3475037"/>
          </a:xfrm>
        </p:spPr>
        <p:txBody>
          <a:bodyPr/>
          <a:lstStyle/>
          <a:p>
            <a:r>
              <a:rPr lang="ru-RU" b="1" dirty="0"/>
              <a:t>Сообщества футбольных фанатов </a:t>
            </a:r>
            <a:r>
              <a:rPr lang="ru-RU" dirty="0"/>
              <a:t>— одна из наиболее распространенных форм </a:t>
            </a:r>
            <a:r>
              <a:rPr lang="ru-RU" dirty="0" err="1"/>
              <a:t>субкультурной</a:t>
            </a:r>
            <a:r>
              <a:rPr lang="ru-RU" dirty="0"/>
              <a:t> молодежной активности в современной </a:t>
            </a:r>
            <a:r>
              <a:rPr lang="ru-RU" dirty="0" smtClean="0"/>
              <a:t>России. Возникла практика </a:t>
            </a:r>
            <a:r>
              <a:rPr lang="ru-RU" dirty="0"/>
              <a:t>организованных выездов фанатов для поддержки команды на играх в </a:t>
            </a:r>
            <a:r>
              <a:rPr lang="ru-RU" dirty="0" smtClean="0"/>
              <a:t>других городах. У них  ситуативная идентификация, </a:t>
            </a:r>
            <a:r>
              <a:rPr lang="ru-RU" dirty="0"/>
              <a:t>что требует от участников минимума усилий и не затрагивает глубоко образ жизни. </a:t>
            </a:r>
            <a:r>
              <a:rPr lang="ru-RU" dirty="0" smtClean="0"/>
              <a:t>Объединяет желание эмоциональной </a:t>
            </a:r>
            <a:r>
              <a:rPr lang="ru-RU" dirty="0"/>
              <a:t>разрядки, </a:t>
            </a:r>
            <a:r>
              <a:rPr lang="ru-RU" dirty="0" smtClean="0"/>
              <a:t>возможность </a:t>
            </a:r>
            <a:r>
              <a:rPr lang="ru-RU" dirty="0"/>
              <a:t>«оторваться», проявлять свои чувства в полной мере (орать, буянить).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550" y="115888"/>
            <a:ext cx="6337300" cy="20891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i="1" smtClean="0">
                <a:solidFill>
                  <a:schemeClr val="tx1"/>
                </a:solidFill>
                <a:effectLst/>
                <a:latin typeface="Arial" charset="0"/>
              </a:rPr>
              <a:t>План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2565400"/>
            <a:ext cx="6284912" cy="2735263"/>
          </a:xfrm>
        </p:spPr>
        <p:txBody>
          <a:bodyPr/>
          <a:lstStyle/>
          <a:p>
            <a:pPr marL="604838" indent="-558800" eaLnBrk="1" hangingPunct="1">
              <a:buFont typeface="Georgia" pitchFamily="18" charset="0"/>
              <a:buAutoNum type="romanUcPeriod"/>
            </a:pPr>
            <a:r>
              <a:rPr lang="ru-RU" smtClean="0"/>
              <a:t>Психологические особенности молодежи села и районного центра.</a:t>
            </a:r>
          </a:p>
          <a:p>
            <a:pPr marL="604838" indent="-558800" eaLnBrk="1" hangingPunct="1">
              <a:buFont typeface="Georgia" pitchFamily="18" charset="0"/>
              <a:buAutoNum type="romanUcPeriod"/>
            </a:pPr>
            <a:r>
              <a:rPr lang="ru-RU" smtClean="0"/>
              <a:t>Молодежные субкультуры в условиях города.</a:t>
            </a:r>
          </a:p>
          <a:p>
            <a:pPr marL="604838" indent="-558800" eaLnBrk="1" hangingPunct="1">
              <a:buFont typeface="Georgia" pitchFamily="18" charset="0"/>
              <a:buAutoNum type="romanUcPeriod"/>
            </a:pPr>
            <a:r>
              <a:rPr lang="ru-RU" smtClean="0"/>
              <a:t>Невербальный язык в общении с молодежью из разных социокультурных слоев.</a:t>
            </a:r>
          </a:p>
          <a:p>
            <a:pPr marL="604838" indent="-558800" eaLnBrk="1" hangingPunct="1">
              <a:buFont typeface="Georgia" pitchFamily="18" charset="0"/>
              <a:buAutoNum type="romanU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404664"/>
            <a:ext cx="8352928" cy="3802211"/>
          </a:xfrm>
        </p:spPr>
        <p:txBody>
          <a:bodyPr/>
          <a:lstStyle/>
          <a:p>
            <a:pPr eaLnBrk="1" hangingPunct="1"/>
            <a:r>
              <a:rPr lang="ru-RU" b="1" dirty="0" smtClean="0"/>
              <a:t>Байкеры</a:t>
            </a:r>
            <a:r>
              <a:rPr lang="ru-RU" dirty="0" smtClean="0"/>
              <a:t>. </a:t>
            </a:r>
            <a:r>
              <a:rPr lang="ru-RU" dirty="0"/>
              <a:t>По своему происхождению они — слепок с западных байкеров, но </a:t>
            </a:r>
            <a:r>
              <a:rPr lang="ru-RU" dirty="0" smtClean="0"/>
              <a:t>с иной социальной подоплекой. </a:t>
            </a:r>
            <a:r>
              <a:rPr lang="ru-RU" dirty="0"/>
              <a:t>В России подражать западным байкерам могут преимущественно состоятельные люди. Имея особые мотоциклы </a:t>
            </a:r>
            <a:r>
              <a:rPr lang="ru-RU" dirty="0" smtClean="0"/>
              <a:t>(недоступные </a:t>
            </a:r>
            <a:r>
              <a:rPr lang="ru-RU" dirty="0"/>
              <a:t>по цене даже для «среднего класса») и другие культовые знаки </a:t>
            </a:r>
            <a:r>
              <a:rPr lang="ru-RU" dirty="0" err="1"/>
              <a:t>байкерства</a:t>
            </a:r>
            <a:r>
              <a:rPr lang="ru-RU" dirty="0"/>
              <a:t>, российские байкеры чаще всего лишь потребители определенного культурного ассортимента. По экспертным оценкам, большинство из них не способны исправить даже простые поломки в мотоцикле, по любому поводу обращаются на станции технического обслуживания.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11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404664"/>
            <a:ext cx="8352928" cy="3802211"/>
          </a:xfrm>
        </p:spPr>
        <p:txBody>
          <a:bodyPr/>
          <a:lstStyle/>
          <a:p>
            <a:r>
              <a:rPr lang="ru-RU" b="1" dirty="0"/>
              <a:t>Хип-хоп культура.</a:t>
            </a:r>
            <a:r>
              <a:rPr lang="ru-RU" dirty="0"/>
              <a:t> </a:t>
            </a:r>
            <a:r>
              <a:rPr lang="ru-RU" dirty="0" smtClean="0"/>
              <a:t>Хип-хоп </a:t>
            </a:r>
            <a:r>
              <a:rPr lang="ru-RU" dirty="0"/>
              <a:t>— «уличная культура», получившая широкое распространение с середины 1970-х годов в США, а затем во многих странах мира как одна из </a:t>
            </a:r>
            <a:r>
              <a:rPr lang="ru-RU" dirty="0" err="1"/>
              <a:t>субкультурных</a:t>
            </a:r>
            <a:r>
              <a:rPr lang="ru-RU" dirty="0"/>
              <a:t> форм освоения молодежью социальной </a:t>
            </a:r>
            <a:r>
              <a:rPr lang="ru-RU" dirty="0" err="1"/>
              <a:t>субъектности</a:t>
            </a:r>
            <a:r>
              <a:rPr lang="ru-RU" dirty="0"/>
              <a:t> через создание, освоение, распространение, развитие четырех основных направлений: брейк-данс, рэп, граффити и </a:t>
            </a:r>
            <a:r>
              <a:rPr lang="ru-RU" dirty="0" err="1"/>
              <a:t>ди-джеинг</a:t>
            </a:r>
            <a:r>
              <a:rPr lang="ru-RU" dirty="0"/>
              <a:t>. В составе элементов хип-хоп культуры рассматриваются также </a:t>
            </a:r>
            <a:r>
              <a:rPr lang="ru-RU" dirty="0" err="1"/>
              <a:t>стритбол</a:t>
            </a:r>
            <a:r>
              <a:rPr lang="ru-RU" dirty="0"/>
              <a:t> (уличный футбол), </a:t>
            </a:r>
            <a:r>
              <a:rPr lang="ru-RU" dirty="0" err="1"/>
              <a:t>роллинг</a:t>
            </a:r>
            <a:r>
              <a:rPr lang="ru-RU" dirty="0"/>
              <a:t> (определенная техника катания на роликах) и др.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73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611188" y="4371975"/>
            <a:ext cx="8281987" cy="1649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Молодежные субкультуры в условиях города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404664"/>
            <a:ext cx="8352928" cy="3802211"/>
          </a:xfrm>
        </p:spPr>
        <p:txBody>
          <a:bodyPr/>
          <a:lstStyle/>
          <a:p>
            <a:pPr eaLnBrk="1" hangingPunct="1"/>
            <a:r>
              <a:rPr lang="ru-RU" b="1" dirty="0" smtClean="0"/>
              <a:t>Романтическая </a:t>
            </a:r>
            <a:r>
              <a:rPr lang="ru-RU" b="1" dirty="0"/>
              <a:t>компенсация повседневной </a:t>
            </a:r>
            <a:r>
              <a:rPr lang="ru-RU" b="1" dirty="0" smtClean="0"/>
              <a:t>рутины</a:t>
            </a:r>
            <a:r>
              <a:rPr lang="ru-RU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ru-RU" dirty="0" smtClean="0"/>
              <a:t>группы экстремальных видов спорта;</a:t>
            </a:r>
            <a:r>
              <a:rPr lang="ru-RU" dirty="0"/>
              <a:t> </a:t>
            </a:r>
            <a:endParaRPr lang="ru-RU" dirty="0" smtClean="0"/>
          </a:p>
          <a:p>
            <a:pPr eaLnBrk="1" hangingPunct="1">
              <a:buFontTx/>
              <a:buChar char="-"/>
            </a:pPr>
            <a:r>
              <a:rPr lang="ru-RU" dirty="0" smtClean="0"/>
              <a:t>диггеры </a:t>
            </a:r>
            <a:r>
              <a:rPr lang="ru-RU" dirty="0"/>
              <a:t>— исследователи подземных </a:t>
            </a:r>
            <a:r>
              <a:rPr lang="ru-RU" dirty="0" smtClean="0"/>
              <a:t>коммуникаций;</a:t>
            </a:r>
          </a:p>
          <a:p>
            <a:pPr eaLnBrk="1" hangingPunct="1">
              <a:buFontTx/>
              <a:buChar char="-"/>
            </a:pPr>
            <a:r>
              <a:rPr lang="ru-RU" dirty="0" err="1" smtClean="0"/>
              <a:t>толкинисты</a:t>
            </a:r>
            <a:r>
              <a:rPr lang="ru-RU" dirty="0" smtClean="0"/>
              <a:t> и т.п.;</a:t>
            </a:r>
          </a:p>
          <a:p>
            <a:pPr eaLnBrk="1" hangingPunct="1">
              <a:buFontTx/>
              <a:buChar char="-"/>
            </a:pPr>
            <a:r>
              <a:rPr lang="ru-RU" dirty="0"/>
              <a:t>г</a:t>
            </a:r>
            <a:r>
              <a:rPr lang="ru-RU" dirty="0" smtClean="0"/>
              <a:t>руппы, воспроизводящие некоторые черты советского прошлого.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77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003366"/>
                </a:solidFill>
                <a:effectLst/>
              </a:rPr>
              <a:t>Виды общения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5" descr="6_s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6121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712967" cy="1584176"/>
          </a:xfrm>
        </p:spPr>
        <p:txBody>
          <a:bodyPr/>
          <a:lstStyle/>
          <a:p>
            <a:r>
              <a:rPr lang="ru-RU" sz="4800" dirty="0">
                <a:solidFill>
                  <a:srgbClr val="003366"/>
                </a:solidFill>
                <a:effectLst/>
              </a:rPr>
              <a:t>Виды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3417560"/>
          </a:xfrm>
        </p:spPr>
        <p:txBody>
          <a:bodyPr/>
          <a:lstStyle/>
          <a:p>
            <a:r>
              <a:rPr lang="ru-RU" sz="2400" dirty="0"/>
              <a:t>Общение, будучи сложным социально-психологическим процессом взаимопонимания между людьми, осуществляется по следующим основным каналам: речевой (вербальный – от латинского слова устный, словесный) и неречевой (невербальный) каналы общения. Речь, как средство общения, одновременно выступает и как источник информации, и как способ взаимодействия  на 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36468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371974"/>
            <a:ext cx="8496943" cy="1577305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Структура </a:t>
            </a:r>
            <a:r>
              <a:rPr lang="ru-RU" dirty="0">
                <a:solidFill>
                  <a:schemeClr val="accent6"/>
                </a:solidFill>
              </a:rPr>
              <a:t>речевого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/>
          <a:lstStyle/>
          <a:p>
            <a:r>
              <a:rPr lang="ru-RU" dirty="0"/>
              <a:t>В структуру речевого общения входят:</a:t>
            </a:r>
          </a:p>
          <a:p>
            <a:r>
              <a:rPr lang="ru-RU" dirty="0"/>
              <a:t>1. Значение и смысл слов, фраз.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Речевые звуковые </a:t>
            </a:r>
            <a:r>
              <a:rPr lang="ru-RU" dirty="0" smtClean="0"/>
              <a:t>явления.</a:t>
            </a:r>
            <a:endParaRPr lang="ru-RU" dirty="0"/>
          </a:p>
          <a:p>
            <a:r>
              <a:rPr lang="ru-RU" dirty="0"/>
              <a:t>3. Выразительные качества </a:t>
            </a:r>
            <a:r>
              <a:rPr lang="ru-RU" dirty="0" smtClean="0"/>
              <a:t>голоса.</a:t>
            </a:r>
            <a:endParaRPr lang="ru-RU" dirty="0"/>
          </a:p>
          <a:p>
            <a:pPr marL="46037" indent="0">
              <a:buNone/>
            </a:pPr>
            <a:r>
              <a:rPr lang="ru-RU" dirty="0"/>
              <a:t>Исследования показывают, что в среднем ежедневном акте коммуникации человека слова составляют 7%, звуки и интонации 38%, неречевое взаимодействие 53%. </a:t>
            </a:r>
            <a:r>
              <a:rPr lang="ru-RU" dirty="0" err="1"/>
              <a:t>Публиций</a:t>
            </a:r>
            <a:r>
              <a:rPr lang="ru-RU" dirty="0"/>
              <a:t> справедливо заметил: «Говорим голосом, беседуем всем телом».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4"/>
            <a:ext cx="7026597" cy="1649313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Структура речевого общения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«Разум человека проявляется в ясности его речи». Играет важную роль точность употребления слова, его выразительность и доступность, правильность построения фразы и ее доходчивость, правильность произношения звуков, слов, выразительность и смысл интонации.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558336" cy="172132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Задание для самостоятельной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3633584"/>
          </a:xfrm>
        </p:spPr>
        <p:txBody>
          <a:bodyPr/>
          <a:lstStyle/>
          <a:p>
            <a:pPr marL="46037" indent="0">
              <a:buNone/>
            </a:pPr>
            <a:r>
              <a:rPr lang="ru-RU" dirty="0" smtClean="0"/>
              <a:t>1. Дайте </a:t>
            </a:r>
            <a:r>
              <a:rPr lang="ru-RU" dirty="0" err="1" smtClean="0"/>
              <a:t>видо</a:t>
            </a:r>
            <a:r>
              <a:rPr lang="ru-RU" dirty="0" smtClean="0"/>
              <a:t>-родовое </a:t>
            </a:r>
            <a:r>
              <a:rPr lang="ru-RU" dirty="0" smtClean="0"/>
              <a:t>определение следующим понятиям: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глаза – это…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ветер – это…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этаж – это…</a:t>
            </a:r>
          </a:p>
          <a:p>
            <a:pPr marL="46037" indent="0">
              <a:buNone/>
            </a:pPr>
            <a:r>
              <a:rPr lang="ru-RU" dirty="0" smtClean="0"/>
              <a:t>2. Передайте смысл фразы «Девочка гуляла по улице с книгой в руках», используя другие слова.</a:t>
            </a:r>
          </a:p>
          <a:p>
            <a:pPr marL="46037" indent="0">
              <a:buNone/>
            </a:pPr>
            <a:r>
              <a:rPr lang="ru-RU" dirty="0" smtClean="0"/>
              <a:t>3. Изобразите с помощью кругов Эйлера соотношение понятий «женщина», «мать».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9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>
          <a:xfrm>
            <a:off x="468313" y="4508500"/>
            <a:ext cx="8496300" cy="2079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003366"/>
                </a:solidFill>
                <a:effectLst/>
              </a:rPr>
              <a:t>Невербальный язык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Невербальный язык мы распознаем на интуитивном уровне. </a:t>
            </a:r>
          </a:p>
        </p:txBody>
      </p:sp>
      <p:pic>
        <p:nvPicPr>
          <p:cNvPr id="32771" name="Picture 4" descr="язык общения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3071813" y="2060575"/>
            <a:ext cx="300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7488832" cy="1143000"/>
          </a:xfrm>
        </p:spPr>
        <p:txBody>
          <a:bodyPr/>
          <a:lstStyle/>
          <a:p>
            <a:r>
              <a:rPr lang="ru-RU" sz="4800" dirty="0">
                <a:solidFill>
                  <a:srgbClr val="003366"/>
                </a:solidFill>
                <a:effectLst/>
              </a:rPr>
              <a:t>Невербальный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568952" cy="4680520"/>
          </a:xfrm>
        </p:spPr>
        <p:txBody>
          <a:bodyPr/>
          <a:lstStyle/>
          <a:p>
            <a:pPr lvl="0"/>
            <a:r>
              <a:rPr lang="ru-RU" b="1" i="1" dirty="0" err="1"/>
              <a:t>Кинестика</a:t>
            </a:r>
            <a:r>
              <a:rPr lang="ru-RU" dirty="0"/>
              <a:t> изучает внешние проявления человеческих чувств и </a:t>
            </a:r>
            <a:r>
              <a:rPr lang="ru-RU" dirty="0" smtClean="0"/>
              <a:t>эмоций (совокупность телодвижений).</a:t>
            </a:r>
            <a:endParaRPr lang="ru-RU" dirty="0"/>
          </a:p>
          <a:p>
            <a:pPr lvl="0"/>
            <a:r>
              <a:rPr lang="ru-RU" b="1" i="1" dirty="0"/>
              <a:t>Мимика</a:t>
            </a:r>
            <a:r>
              <a:rPr lang="ru-RU" dirty="0"/>
              <a:t> изучает движения мышц лица.</a:t>
            </a:r>
          </a:p>
          <a:p>
            <a:pPr lvl="0"/>
            <a:r>
              <a:rPr lang="ru-RU" b="1" i="1" dirty="0" err="1"/>
              <a:t>Жестика</a:t>
            </a:r>
            <a:r>
              <a:rPr lang="ru-RU" dirty="0"/>
              <a:t> исследует жестовые движения отдельных частей тела.</a:t>
            </a:r>
          </a:p>
          <a:p>
            <a:pPr lvl="0"/>
            <a:r>
              <a:rPr lang="ru-RU" b="1" i="1" dirty="0"/>
              <a:t>Пантомимика</a:t>
            </a:r>
            <a:r>
              <a:rPr lang="ru-RU" dirty="0"/>
              <a:t> изучает моторику всего тела: позы, осанку, поклоны, походку.</a:t>
            </a:r>
          </a:p>
          <a:p>
            <a:pPr lvl="0"/>
            <a:r>
              <a:rPr lang="ru-RU" b="1" i="1" dirty="0" err="1"/>
              <a:t>Такесика</a:t>
            </a:r>
            <a:r>
              <a:rPr lang="ru-RU" dirty="0"/>
              <a:t> изучает прикосновения в ситуации общения: рукопожатия, поцелуи, </a:t>
            </a:r>
            <a:r>
              <a:rPr lang="ru-RU" dirty="0" err="1"/>
              <a:t>дотрагивания</a:t>
            </a:r>
            <a:r>
              <a:rPr lang="ru-RU" dirty="0"/>
              <a:t>, поглаживания, отталкивания и пр.</a:t>
            </a:r>
          </a:p>
          <a:p>
            <a:pPr lvl="0"/>
            <a:r>
              <a:rPr lang="ru-RU" b="1" i="1" dirty="0" err="1"/>
              <a:t>Проксемика</a:t>
            </a:r>
            <a:r>
              <a:rPr lang="ru-RU" dirty="0"/>
              <a:t> исследует расположение людей в пространстве при общении.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4149725"/>
            <a:ext cx="8424862" cy="22320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168400" indent="-1168400" eaLnBrk="1" hangingPunct="1">
              <a:buFont typeface="Georgia" pitchFamily="18" charset="0"/>
              <a:buNone/>
            </a:pPr>
            <a:r>
              <a:rPr lang="ru-RU" sz="4200" smtClean="0">
                <a:solidFill>
                  <a:schemeClr val="tx2"/>
                </a:solidFill>
                <a:effectLst/>
              </a:rPr>
              <a:t>Психологические особенности молодежи села и районного центра</a:t>
            </a:r>
            <a:r>
              <a:rPr lang="ru-RU" sz="4200" smtClean="0">
                <a:solidFill>
                  <a:schemeClr val="tx1"/>
                </a:solidFill>
                <a:effectLst/>
              </a:rPr>
              <a:t/>
            </a:r>
            <a:br>
              <a:rPr lang="ru-RU" sz="4200" smtClean="0">
                <a:solidFill>
                  <a:schemeClr val="tx1"/>
                </a:solidFill>
                <a:effectLst/>
              </a:rPr>
            </a:br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731838"/>
            <a:ext cx="5040312" cy="3475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000" smtClean="0"/>
              <a:t>Жизнь в районном центре и в сельской местности отличается определенной самобытностью, особым социальным укладом. Молодежь сел и районных центров характеризуется большей степенью социокультурной депривации, повышенной экзальтированностью и особенностями оценок других людей  и самооценки, вызванными меньшей конкуренцией в социальном окружении.</a:t>
            </a:r>
          </a:p>
        </p:txBody>
      </p:sp>
      <p:pic>
        <p:nvPicPr>
          <p:cNvPr id="15363" name="Picture 4" descr="image8360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77900"/>
            <a:ext cx="33845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Жест открытых ладоней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Он свидетельствует об открытости человека, который не стремится что-либо скрывать в данный момент.</a:t>
            </a:r>
            <a:endParaRPr lang="ru-RU" dirty="0"/>
          </a:p>
        </p:txBody>
      </p:sp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>
          <a:xfrm>
            <a:off x="179512" y="4869160"/>
            <a:ext cx="8712967" cy="1440159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i="1" dirty="0" err="1" smtClean="0">
                <a:solidFill>
                  <a:schemeClr val="accent5">
                    <a:lumMod val="75000"/>
                  </a:schemeClr>
                </a:solidFill>
                <a:effectLst/>
              </a:rPr>
              <a:t>Жестика</a:t>
            </a:r>
            <a:endParaRPr lang="ru-RU" sz="4000" i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35843" name="Picture 4" descr="64804_html_3c9e0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620713"/>
            <a:ext cx="35020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11560" y="116632"/>
            <a:ext cx="3960441" cy="4248472"/>
          </a:xfrm>
        </p:spPr>
        <p:txBody>
          <a:bodyPr/>
          <a:lstStyle/>
          <a:p>
            <a:r>
              <a:rPr lang="ru-RU" sz="2000" b="1" dirty="0" smtClean="0"/>
              <a:t>Пальцы </a:t>
            </a:r>
            <a:r>
              <a:rPr lang="ru-RU" sz="2000" b="1" dirty="0"/>
              <a:t>рук сцеплены</a:t>
            </a:r>
            <a:r>
              <a:rPr lang="ru-RU" sz="2000" dirty="0"/>
              <a:t>. Возможно три варианта: скрещенные пальцы рук подняты на уровне лица, лежат на столе, лежат на коленях. Этот жест обозначает разочарование и желание собеседника скрыть свое отрицательное </a:t>
            </a:r>
            <a:r>
              <a:rPr lang="ru-RU" sz="2000" dirty="0" smtClean="0"/>
              <a:t>отношение.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Жестика</a:t>
            </a:r>
            <a:endParaRPr lang="ru-RU" dirty="0"/>
          </a:p>
        </p:txBody>
      </p:sp>
      <p:pic>
        <p:nvPicPr>
          <p:cNvPr id="2050" name="Picture 2" descr="F:\Колледж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8803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Жестика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97352" cy="3633584"/>
          </a:xfrm>
        </p:spPr>
        <p:txBody>
          <a:bodyPr/>
          <a:lstStyle/>
          <a:p>
            <a:r>
              <a:rPr lang="ru-RU" b="1" dirty="0" smtClean="0"/>
              <a:t>Жесты лжи</a:t>
            </a:r>
          </a:p>
          <a:p>
            <a:pPr>
              <a:buFontTx/>
              <a:buChar char="-"/>
            </a:pPr>
            <a:r>
              <a:rPr lang="ru-RU" b="1" dirty="0" smtClean="0"/>
              <a:t>защита </a:t>
            </a:r>
            <a:r>
              <a:rPr lang="ru-RU" b="1" dirty="0"/>
              <a:t>рта рукой </a:t>
            </a:r>
            <a:r>
              <a:rPr lang="ru-RU" dirty="0"/>
              <a:t>(это могут быть только несколько пальцев или кулак). Данный жест обозначает, что слушающий чувствует, как вы лжете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b="1" dirty="0"/>
              <a:t>оттягивание воротничка</a:t>
            </a:r>
            <a:r>
              <a:rPr lang="ru-RU" dirty="0"/>
              <a:t>. Этот жест используется тогда, когда человек разгневан или расстроен. Может использоваться и в том случае, когда человек солгал и заподозрил, что его обман </a:t>
            </a:r>
            <a:r>
              <a:rPr lang="ru-RU" dirty="0" smtClean="0"/>
              <a:t>раскрыт.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Жесты нетерпеливости:</a:t>
            </a:r>
          </a:p>
          <a:p>
            <a:pPr>
              <a:buFontTx/>
              <a:buChar char="-"/>
            </a:pPr>
            <a:r>
              <a:rPr lang="ru-RU" b="1" dirty="0" smtClean="0"/>
              <a:t>почесывание </a:t>
            </a:r>
            <a:r>
              <a:rPr lang="ru-RU" b="1" dirty="0"/>
              <a:t>и потирание уха</a:t>
            </a:r>
            <a:r>
              <a:rPr lang="ru-RU" dirty="0"/>
              <a:t>. Этот жест говорит о том, что человек наслушался вдоволь и хочет высказаться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человек, стремящийся закончить беседу, </a:t>
            </a:r>
            <a:r>
              <a:rPr lang="ru-RU" b="1" dirty="0"/>
              <a:t>опускает веки</a:t>
            </a:r>
            <a:r>
              <a:rPr lang="ru-RU" dirty="0"/>
              <a:t>. Если ваш собеседник носит очки, то он снимет очки и отложит их в </a:t>
            </a:r>
            <a:r>
              <a:rPr lang="ru-RU" dirty="0" smtClean="0"/>
              <a:t>сторону.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6037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64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755577" y="116632"/>
            <a:ext cx="3168352" cy="3056874"/>
          </a:xfrm>
        </p:spPr>
        <p:txBody>
          <a:bodyPr/>
          <a:lstStyle/>
          <a:p>
            <a:r>
              <a:rPr lang="ru-RU" sz="2400" b="1" dirty="0" smtClean="0"/>
              <a:t>Пальцы </a:t>
            </a:r>
            <a:r>
              <a:rPr lang="ru-RU" sz="2400" b="1" dirty="0"/>
              <a:t>во рту</a:t>
            </a:r>
            <a:r>
              <a:rPr lang="ru-RU" sz="2400" dirty="0"/>
              <a:t>. Данный жест говорит о внутренней потребности в одобрении и </a:t>
            </a:r>
            <a:r>
              <a:rPr lang="ru-RU" sz="2400" dirty="0" smtClean="0"/>
              <a:t>поддержке.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dirty="0"/>
          </a:p>
        </p:txBody>
      </p:sp>
      <p:pic>
        <p:nvPicPr>
          <p:cNvPr id="4098" name="Picture 2" descr="http://aveliks.com/wp-content/uploads/2013/05/62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7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err="1" smtClean="0"/>
              <a:t>Подпирание</a:t>
            </a:r>
            <a:r>
              <a:rPr lang="ru-RU" b="1" dirty="0" smtClean="0"/>
              <a:t> </a:t>
            </a:r>
            <a:r>
              <a:rPr lang="ru-RU" b="1" dirty="0"/>
              <a:t>ладонью щеки</a:t>
            </a:r>
            <a:r>
              <a:rPr lang="ru-RU" dirty="0"/>
              <a:t>. Жест свидетельствует о том, что собеседнику стало </a:t>
            </a:r>
            <a:r>
              <a:rPr lang="ru-RU" dirty="0" smtClean="0"/>
              <a:t>скучно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dirty="0"/>
          </a:p>
        </p:txBody>
      </p:sp>
      <p:pic>
        <p:nvPicPr>
          <p:cNvPr id="3074" name="Picture 2" descr="http://rudocs.exdat.com/pars_docs/tw_refs/395/394312/394312_html_m6c1d59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b="14976"/>
          <a:stretch>
            <a:fillRect/>
          </a:stretch>
        </p:blipFill>
        <p:spPr bwMode="auto">
          <a:xfrm>
            <a:off x="4572000" y="1052736"/>
            <a:ext cx="4114800" cy="36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Указательный </a:t>
            </a:r>
            <a:r>
              <a:rPr lang="ru-RU" b="1" dirty="0"/>
              <a:t>палец направлен вертикально к виску, а большой палец поддерживает подбородок</a:t>
            </a:r>
            <a:r>
              <a:rPr lang="ru-RU" dirty="0"/>
              <a:t>. Жест указывает на то, что собеседник негативно или критически относится к тому, что слышит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JAAkAMBIgACEQEDEQH/xAAbAAACAgMBAAAAAAAAAAAAAAAEBQMGAAECB//EADgQAAEDAgQCBwYFBAMAAAAAAAEAAgMEEQUSITFBUQYTIjJhcYEUI1KhscFCYpHR8AckM+FTY3L/xAAZAQADAQEBAAAAAAAAAAAAAAACAwQBAAX/xAAgEQACAgMBAAMBAQAAAAAAAAAAAQIRAyExEiJBUQRh/9oADAMBAAIRAxEAPwBvPE4P7IO6yNpG6bVcFy7KNuKXkZTvuvJlGmezGXpE0N9NbItp1HghYmu00RbRtcLEDIm6zQLBM4uuNlC924/RZEDxRAUMYJnOIsmUb9NSlVK2xR8ZACdBiJo1irPaKCTJYuYMwuFWP6cVgqGiFpI6upe3Xh+LRWpk0bSQ4gX5qo4BhT8J6cuijJ9lqXGWOx0GhP7pqfyFPh6cFu64WXVROd3WXXN1l1xxjihqk9hTlDVXcWHCUSdoqRj9UMNypIzqhDFuIDxsb8AlUoAOh2RlXUNLi0u14gICQtOrV589np4+E0Em2qYx2c24SmNuoO6YUslrN38UtBTRqQWepom3XD+1dSNjcRYX/ZGhb4dyVsFK0ukeAGi5CUzdJWTS9VSO6w/C3dLsaMLpXQNb10p3JOg/2lebEqDEW0UEcFMCwOMlhexB1+XijjbBkktl7w6nnnbnqGiPjvr5I4xijrKKYt7Aky3+G4skmCtxR0rS97KmAWcJ2jI7ytxCsVcw1GHzNGhyZh4EahMhoRk/wfLFxE7PEx3xNBXasJDFixYsOMJQtWfdlFISr7hXM4Qg6lSRlRDcruM6oAzyfEscrruMcMm+pDD9kpZj2IRS+8cWD82n1RTqarrZJPbZaiCOxyNsc2uxNtBxSeLo5VPFVG6jjLpRlbNK4HLYgkjS9yB4bqeMY/ZZN5L+JYKbpVKCGSysb5nUp5h+ONkIcyXM4cAvPa3AZYnsvKRkaG9ltgbeCedF6R3WAszFvlZDOEWrixuOc7qSPSMGk66UF7tb8VYK2G1I4Rizy3dV6khFO+N9rk2VnjPXU7TxHNBBdQOXto87iwuX2syPlfI/Nq65aB5AKxUWG08sjJJ2F72aBz23I/VNZcODHZ4tATqFthMehHquSa6a8npDKHKyIBot6rqIXzDgeCEjkLnAcEVHcBOi7JpKhrELRMA2AAXajgdeFnku7hVraJmbWLVwsutow2hKzuHyRN0LWdw+SE1CK2pXcQ1WtlJFugCZV8UY/OTlba57wsk0hksQLNB+FP5oGdaTkF78rn9Sh3wRxkucC4n4lBLp6sXSK5JhTql15DZp4qwYXhDKdjQ1ulgB4KKZ3WOaNGtB2CdQSjKy3HZHDYM7R3VMtTsIHdTLCJQ6HKd0HLFenc1c4VMI35fFFVSsVuUBvUOAagXPJIFij5crmZgL3Satkmgc4huYLsmtgY1YdA7tI+I5mqv0mIRzWGic08l1kJo3JBro0pZ2OHVg6tRF0krZPZpKaVn4+yfsj4qkPAF9VbF6oiYYsuhevdewWPqAxzWvO6KwQoFC1p92fJThyGrT7s+SBs1IS3U0O6hKmhQJhMUVTmR3yN9bJVPKXcN1PiExDyEA113AqHJLZ62OOgepkewEtRnRiV9cZzK4nqiLWQtY9gBY3UoXC6p+F1r542ExSi0jW+GxWY2vWw5q1ou8pDI3Zr2txSqGTLP6pTW9I43OLB1pHMN0XVFO6V7ZGHM0o5y2KhClsvFC8GLtd3iVDUOZJITHYjbzQoqWMpxEHAyO3AOwUtMLkC10xS9Kidqti6fDg95kgOSXew2cmGFSOfH2xrx8ELXYi2nqzC1jyWkBzuAKPom2ZmsAXapSSUtBSbcdhuJw9dh7QN8uiFoKgPhYXEA7HwKbyjPTC/AKuR3p690R7kmrbnQFXPREtlhgAQOL3FjfYqelkDgACFFiQzMOi18MXSbDagTRBpPaHFTTxukblG6S0rzFJcX8QOCeRvErMwtfiFypo5qhPPDJEe02w5hbgKbkgizm3Hio3UcTjmj7JPBc4Gejz2unDnONkv6++jTYcyETDTVFTRPqXNb2JC17WnUeNuSGFNn0B+a8yS3s9qL0RkglY5tm3t8kDXxVcTi6JwFvwkaFSUtY97AJKZ+a27HAj5o1oy2Y+LM65Nk6weEQwuczv5UrFTk1NJIfHLdFUtVWOd/a0j2k7bfutds3zaGeDxPFTIZNI7blWOkJkBEJ0G70hwxtVWG1UWxtIsWx7keas0QZDC2OMBrW6BoTIxS2yfLrQJNA15OgN3aophDTGwbvOULA25QTqnNj9PTAi0Tcz7czt8h80MV8hT2qLMyz6dp5hKcUo+uZ2dHNNwU1pf8AAG8tFHM2+6uq0RLTK7JXvpZYZCxzWucGP00BTLEJPdiQXLXDhwWV9AKmB7WCziNPFDjOcNDJT22d5BwKweOQZtfRNKGctdbdJmjVdUsnvLEkC42K5OgmrRZzZzbqKKQslsduSHhqCGG+tlvrBmzeKZYsSy4WKDEZZKW3s84s9h/CeBH84qs4tRyUsplgbmYTqBuFcmTCqw2mqBr1kAcfMJZXsGYOtpxUf9EUnou/mm/sp4qGzsuXZgobBkhezS+4UfSl7MJlZWRNIhkeGytHC/FQxVTZgHxuzNKm8tbLU0NG1LQ3UaqekqGE3N7NOuiAibn4KVtO1riXPLfVGmzrLFRVTr+7GVump3KcQnNqTqqthdQwPtG18gHwturLSSg7gtI4HRErJsgeS1jC97rNaLk8gFUOi9aa+slxE7VNQ57P/GzfkApv6hYp7B0YqI4ifaKz+2iynXtbn0F1D0bgbTNo4GCwY0ADyCNL7FfTPRKQ3iB53XUo0KioDeD1+qnkF2q36IvsGBQ1ez+3lLRqQPVTk2d/PRdGzmnMLjisOK6x24O9/uoWuyyAfzdHYjTGmeHNHYcbHwN0uqN7t5/dLaHR2OYjeMkcj9VJJJluOOv2QNDNmjePylTC8lSG/mP2RIBqmU+kxvE46alo6OJjoKWYtqb95zCdLct1YKkuEYvd1tzZV2ni9n6SVNOdGVLDbzGytE4Ps2ZwsPNJzqx+J0yp9KKOKvwueJzb5mHzuvP8OqJaI2e4uj4OH3XouITANeOB0VYwropiOIV0gga1lI4k9e89kC+1uJ8EnG7TiyvJcakFYVUunkayG8j3d1o1JVuw7AGuImxH3jtxFfsjz5/RGYLgFFgsOWlivIR25n6ud+w8ExLtdNFnmhbyto6a0MsGgADYAWCKhYyobknBPwu4jyUTGki52UoljpxmkcABuSbIk0hLt8KJ0rwmtnx6M1zWmCEgUjW3IINruPinOE05FbCHDjb5KwVzafEqeNzSHOjfmY4fNDUkAZJnGzHXuU5RT2gXNpUxnhlVTmP2cTM61hylpOtwUc7ZVSeDq4C5os83NxzOqjj6UTULDHWQumaNA5p1TfddEeb4WKTdSNOgvx+qqj+m1FfWlnzcrDTmuo+mMJIApJbm1iXBd6RvhlkrIG1EDo3a8rcxsq7JE+NxjeNQf17SaR4s2SESNidaxtqOCGnq2VZflhLSx3ePK65mrQBSvMRcObCm9D7yoe/gA77JRM3LM235vqmtA7JSyScrfRDE2XCu43TFtfBUs77JD9U+qIi+ICwv4lcSQiZzTYGzjf8AVEaa8ghyoOArZgUUk3WTvzN+AaD1TWNkcLBHE1rGAWAC0JAGnkhTM6Rxy80l1FDvUpdCHOvoVBNU09N/leAeDeJUrWOc2zm3Ckjp2N7sbGk7kNCBpsy0hb7XX1py0sBgi/5JhqR4D90XTYa24dUvdO8a3edB5DZFmMNU0XktS/THP8NRsLXDXsj8PgtSRhri0CwNifEKd8kcffcAtSFrnBzeICfj/EJmBVbexlAVaxSG8Z9forTUhI69l2HRHJGR0VOWACa3ijWQ2ZmG4W5Y/fDzCPpo84sRvZCNGGGS+6A8/qmAY1ue25zfZJ6VpjH85f6TYPzXHHX6XRJi5EE7TmNuDnfZG02lGRwc8A+hUcsYJJ8T9FNky0V/+zT1C1LYL4f/2Q==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4735349" y="1340768"/>
            <a:ext cx="3854625" cy="29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JAAkAMBIgACEQEDEQH/xAAbAAACAgMBAAAAAAAAAAAAAAAEBQMGAAECB//EADgQAAEDAgQCBwYFBAMAAAAAAAEAAgMEEQUSITFBUQYTIjJhcYEUI1KhscFCYpHR8AckM+FTY3L/xAAZAQADAQEBAAAAAAAAAAAAAAACAwQBAAX/xAAgEQACAgMBAAMBAQAAAAAAAAAAAQIRAyExEiJBUQRh/9oADAMBAAIRAxEAPwBvPE4P7IO6yNpG6bVcFy7KNuKXkZTvuvJlGmezGXpE0N9NbItp1HghYmu00RbRtcLEDIm6zQLBM4uuNlC924/RZEDxRAUMYJnOIsmUb9NSlVK2xR8ZACdBiJo1irPaKCTJYuYMwuFWP6cVgqGiFpI6upe3Xh+LRWpk0bSQ4gX5qo4BhT8J6cuijJ9lqXGWOx0GhP7pqfyFPh6cFu64WXVROd3WXXN1l1xxjihqk9hTlDVXcWHCUSdoqRj9UMNypIzqhDFuIDxsb8AlUoAOh2RlXUNLi0u14gICQtOrV589np4+E0Em2qYx2c24SmNuoO6YUslrN38UtBTRqQWepom3XD+1dSNjcRYX/ZGhb4dyVsFK0ukeAGi5CUzdJWTS9VSO6w/C3dLsaMLpXQNb10p3JOg/2lebEqDEW0UEcFMCwOMlhexB1+XijjbBkktl7w6nnnbnqGiPjvr5I4xijrKKYt7Aky3+G4skmCtxR0rS97KmAWcJ2jI7ytxCsVcw1GHzNGhyZh4EahMhoRk/wfLFxE7PEx3xNBXasJDFixYsOMJQtWfdlFISr7hXM4Qg6lSRlRDcruM6oAzyfEscrruMcMm+pDD9kpZj2IRS+8cWD82n1RTqarrZJPbZaiCOxyNsc2uxNtBxSeLo5VPFVG6jjLpRlbNK4HLYgkjS9yB4bqeMY/ZZN5L+JYKbpVKCGSysb5nUp5h+ONkIcyXM4cAvPa3AZYnsvKRkaG9ltgbeCedF6R3WAszFvlZDOEWrixuOc7qSPSMGk66UF7tb8VYK2G1I4Rizy3dV6khFO+N9rk2VnjPXU7TxHNBBdQOXto87iwuX2syPlfI/Nq65aB5AKxUWG08sjJJ2F72aBz23I/VNZcODHZ4tATqFthMehHquSa6a8npDKHKyIBot6rqIXzDgeCEjkLnAcEVHcBOi7JpKhrELRMA2AAXajgdeFnku7hVraJmbWLVwsutow2hKzuHyRN0LWdw+SE1CK2pXcQ1WtlJFugCZV8UY/OTlba57wsk0hksQLNB+FP5oGdaTkF78rn9Sh3wRxkucC4n4lBLp6sXSK5JhTql15DZp4qwYXhDKdjQ1ulgB4KKZ3WOaNGtB2CdQSjKy3HZHDYM7R3VMtTsIHdTLCJQ6HKd0HLFenc1c4VMI35fFFVSsVuUBvUOAagXPJIFij5crmZgL3Satkmgc4huYLsmtgY1YdA7tI+I5mqv0mIRzWGic08l1kJo3JBro0pZ2OHVg6tRF0krZPZpKaVn4+yfsj4qkPAF9VbF6oiYYsuhevdewWPqAxzWvO6KwQoFC1p92fJThyGrT7s+SBs1IS3U0O6hKmhQJhMUVTmR3yN9bJVPKXcN1PiExDyEA113AqHJLZ62OOgepkewEtRnRiV9cZzK4nqiLWQtY9gBY3UoXC6p+F1r542ExSi0jW+GxWY2vWw5q1ou8pDI3Zr2txSqGTLP6pTW9I43OLB1pHMN0XVFO6V7ZGHM0o5y2KhClsvFC8GLtd3iVDUOZJITHYjbzQoqWMpxEHAyO3AOwUtMLkC10xS9Kidqti6fDg95kgOSXew2cmGFSOfH2xrx8ELXYi2nqzC1jyWkBzuAKPom2ZmsAXapSSUtBSbcdhuJw9dh7QN8uiFoKgPhYXEA7HwKbyjPTC/AKuR3p690R7kmrbnQFXPREtlhgAQOL3FjfYqelkDgACFFiQzMOi18MXSbDagTRBpPaHFTTxukblG6S0rzFJcX8QOCeRvErMwtfiFypo5qhPPDJEe02w5hbgKbkgizm3Hio3UcTjmj7JPBc4Gejz2unDnONkv6++jTYcyETDTVFTRPqXNb2JC17WnUeNuSGFNn0B+a8yS3s9qL0RkglY5tm3t8kDXxVcTi6JwFvwkaFSUtY97AJKZ+a27HAj5o1oy2Y+LM65Nk6weEQwuczv5UrFTk1NJIfHLdFUtVWOd/a0j2k7bfutds3zaGeDxPFTIZNI7blWOkJkBEJ0G70hwxtVWG1UWxtIsWx7keas0QZDC2OMBrW6BoTIxS2yfLrQJNA15OgN3aophDTGwbvOULA25QTqnNj9PTAi0Tcz7czt8h80MV8hT2qLMyz6dp5hKcUo+uZ2dHNNwU1pf8AAG8tFHM2+6uq0RLTK7JXvpZYZCxzWucGP00BTLEJPdiQXLXDhwWV9AKmB7WCziNPFDjOcNDJT22d5BwKweOQZtfRNKGctdbdJmjVdUsnvLEkC42K5OgmrRZzZzbqKKQslsduSHhqCGG+tlvrBmzeKZYsSy4WKDEZZKW3s84s9h/CeBH84qs4tRyUsplgbmYTqBuFcmTCqw2mqBr1kAcfMJZXsGYOtpxUf9EUnou/mm/sp4qGzsuXZgobBkhezS+4UfSl7MJlZWRNIhkeGytHC/FQxVTZgHxuzNKm8tbLU0NG1LQ3UaqekqGE3N7NOuiAibn4KVtO1riXPLfVGmzrLFRVTr+7GVump3KcQnNqTqqthdQwPtG18gHwturLSSg7gtI4HRErJsgeS1jC97rNaLk8gFUOi9aa+slxE7VNQ57P/GzfkApv6hYp7B0YqI4ifaKz+2iynXtbn0F1D0bgbTNo4GCwY0ADyCNL7FfTPRKQ3iB53XUo0KioDeD1+qnkF2q36IvsGBQ1ez+3lLRqQPVTk2d/PRdGzmnMLjisOK6x24O9/uoWuyyAfzdHYjTGmeHNHYcbHwN0uqN7t5/dLaHR2OYjeMkcj9VJJJluOOv2QNDNmjePylTC8lSG/mP2RIBqmU+kxvE46alo6OJjoKWYtqb95zCdLct1YKkuEYvd1tzZV2ni9n6SVNOdGVLDbzGytE4Ps2ZwsPNJzqx+J0yp9KKOKvwueJzb5mHzuvP8OqJaI2e4uj4OH3XouITANeOB0VYwropiOIV0gga1lI4k9e89kC+1uJ8EnG7TiyvJcakFYVUunkayG8j3d1o1JVuw7AGuImxH3jtxFfsjz5/RGYLgFFgsOWlivIR25n6ud+w8ExLtdNFnmhbyto6a0MsGgADYAWCKhYyobknBPwu4jyUTGki52UoljpxmkcABuSbIk0hLt8KJ0rwmtnx6M1zWmCEgUjW3IINruPinOE05FbCHDjb5KwVzafEqeNzSHOjfmY4fNDUkAZJnGzHXuU5RT2gXNpUxnhlVTmP2cTM61hylpOtwUc7ZVSeDq4C5os83NxzOqjj6UTULDHWQumaNA5p1TfddEeb4WKTdSNOgvx+qqj+m1FfWlnzcrDTmuo+mMJIApJbm1iXBd6RvhlkrIG1EDo3a8rcxsq7JE+NxjeNQf17SaR4s2SESNidaxtqOCGnq2VZflhLSx3ePK65mrQBSvMRcObCm9D7yoe/gA77JRM3LM235vqmtA7JSyScrfRDE2XCu43TFtfBUs77JD9U+qIi+ICwv4lcSQiZzTYGzjf8AVEaa8ghyoOArZgUUk3WTvzN+AaD1TWNkcLBHE1rGAWAC0JAGnkhTM6Rxy80l1FDvUpdCHOvoVBNU09N/leAeDeJUrWOc2zm3Ckjp2N7sbGk7kNCBpsy0hb7XX1py0sBgi/5JhqR4D90XTYa24dUvdO8a3edB5DZFmMNU0XktS/THP8NRsLXDXsj8PgtSRhri0CwNifEKd8kcffcAtSFrnBzeICfj/EJmBVbexlAVaxSG8Z9forTUhI69l2HRHJGR0VOWACa3ijWQ2ZmG4W5Y/fDzCPpo84sRvZCNGGGS+6A8/qmAY1ue25zfZJ6VpjH85f6TYPzXHHX6XRJi5EE7TmNuDnfZG02lGRwc8A+hUcsYJJ8T9FNky0V/+zT1C1LYL4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F:\Колледж\Zh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88" y="588056"/>
            <a:ext cx="2498096" cy="31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5796136" y="1556792"/>
            <a:ext cx="2793838" cy="2714014"/>
          </a:xfrm>
        </p:spPr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95536" y="116633"/>
            <a:ext cx="4176465" cy="3959348"/>
          </a:xfrm>
        </p:spPr>
        <p:txBody>
          <a:bodyPr/>
          <a:lstStyle/>
          <a:p>
            <a:r>
              <a:rPr lang="ru-RU" b="1" dirty="0" smtClean="0"/>
              <a:t>Скрещенные </a:t>
            </a:r>
            <a:r>
              <a:rPr lang="ru-RU" b="1" dirty="0"/>
              <a:t>на груди руки </a:t>
            </a:r>
            <a:r>
              <a:rPr lang="ru-RU" dirty="0"/>
              <a:t>собеседника сигнализируют о том, что лучше разговор закончить или перейти на другую тему.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собеседник скрестил руки и сжал ладони в кулак, то это означает, что он настроен крайне враждебно. Необходимо как можно скорее закончить разговор. Если собеседник при скрещивании рук обхватывает плечи, то это означает, что он уже готов перейти </a:t>
            </a:r>
            <a:r>
              <a:rPr lang="ru-RU" dirty="0" smtClean="0"/>
              <a:t>врукопашную.</a:t>
            </a:r>
            <a:r>
              <a:rPr lang="ru-RU" dirty="0"/>
              <a:t>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F:\Колледж\0009-010-Ruki-v-kachestve-bar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14997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3744417" cy="2624826"/>
          </a:xfrm>
        </p:spPr>
        <p:txBody>
          <a:bodyPr/>
          <a:lstStyle/>
          <a:p>
            <a:r>
              <a:rPr lang="ru-RU" sz="2000" dirty="0" smtClean="0"/>
              <a:t>Жест </a:t>
            </a:r>
            <a:r>
              <a:rPr lang="ru-RU" sz="2000" dirty="0"/>
              <a:t>«пощипывание переносицы»,</a:t>
            </a:r>
            <a:r>
              <a:rPr lang="ru-RU" sz="2000" b="1" dirty="0"/>
              <a:t> </a:t>
            </a:r>
            <a:r>
              <a:rPr lang="ru-RU" sz="2000" dirty="0"/>
              <a:t>поза «мыслителя», когда подпирают рукой щеку — это </a:t>
            </a:r>
            <a:r>
              <a:rPr lang="ru-RU" sz="2000" b="1" dirty="0"/>
              <a:t>жесты размышления и </a:t>
            </a:r>
            <a:r>
              <a:rPr lang="ru-RU" sz="2000" b="1" dirty="0" smtClean="0"/>
              <a:t>оценки.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Колледж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528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816425" cy="2624826"/>
          </a:xfrm>
        </p:spPr>
        <p:txBody>
          <a:bodyPr/>
          <a:lstStyle/>
          <a:p>
            <a:r>
              <a:rPr lang="ru-RU" dirty="0" smtClean="0"/>
              <a:t>Если </a:t>
            </a:r>
            <a:r>
              <a:rPr lang="ru-RU" dirty="0"/>
              <a:t>ваш собеседник </a:t>
            </a:r>
            <a:r>
              <a:rPr lang="ru-RU" b="1" dirty="0"/>
              <a:t>покусывает дужки очков </a:t>
            </a:r>
            <a:r>
              <a:rPr lang="ru-RU" dirty="0"/>
              <a:t>или постоянно снимает и надевает очки, это значит, что он затягивает время для принятия решения. В этом случае вам необходимо помочь вашему собеседнику и дать необходимое ему время на обдумывание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dirty="0"/>
          </a:p>
        </p:txBody>
      </p:sp>
      <p:pic>
        <p:nvPicPr>
          <p:cNvPr id="5122" name="Picture 2" descr="Симпатичная брюнетка покусывает дужку очков на бел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4365625"/>
            <a:ext cx="7242175" cy="20161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chemeClr val="tx1"/>
                </a:solidFill>
                <a:effectLst/>
              </a:rPr>
              <a:t>Социокультурная депривация молодежи сел и районных центров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971550" y="908050"/>
            <a:ext cx="7697788" cy="331311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1800" b="1" smtClean="0"/>
              <a:t>Деприва́ция</a:t>
            </a:r>
            <a:r>
              <a:rPr lang="ru-RU" sz="1800" smtClean="0"/>
              <a:t> (</a:t>
            </a:r>
            <a:r>
              <a:rPr lang="ru-RU" sz="1800" smtClean="0">
                <a:solidFill>
                  <a:schemeClr val="accent1"/>
                </a:solidFill>
              </a:rPr>
              <a:t>лат.</a:t>
            </a:r>
            <a:r>
              <a:rPr lang="ru-RU" sz="1800" smtClean="0"/>
              <a:t> </a:t>
            </a:r>
            <a:r>
              <a:rPr lang="ru-RU" sz="1800" i="1" smtClean="0"/>
              <a:t>deprivatio</a:t>
            </a:r>
            <a:r>
              <a:rPr lang="ru-RU" sz="1800" smtClean="0"/>
              <a:t> — потеря, лишение) — </a:t>
            </a:r>
            <a:r>
              <a:rPr lang="ru-RU" sz="1800" smtClean="0">
                <a:solidFill>
                  <a:schemeClr val="accent1"/>
                </a:solidFill>
              </a:rPr>
              <a:t>психическое состояние</a:t>
            </a:r>
            <a:r>
              <a:rPr lang="ru-RU" sz="1800" smtClean="0"/>
              <a:t> вызванное лишением самых необходимых жизненных потребностей или вызванное лишением благ, к которым человек был привычен очень долгое время. Э</a:t>
            </a:r>
            <a:r>
              <a:rPr lang="ru-RU" sz="1800" b="1" smtClean="0"/>
              <a:t>то лишение человека чего-то сущностно ему необходимого, обязательно влекущее за собой некое искажение (разрушение, опустошение) жизни данного человека.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smtClean="0"/>
              <a:t>Круг явлений, подпадающих под понятие депривации, достаточно широк. Существует пищевая, двигательная, сенсорная, социальная, культурная, эмоциональная и многие другие виды деприваций.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Жестика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6912768" cy="3273544"/>
          </a:xfrm>
        </p:spPr>
        <p:txBody>
          <a:bodyPr/>
          <a:lstStyle/>
          <a:p>
            <a:r>
              <a:rPr lang="ru-RU" b="1" dirty="0" smtClean="0"/>
              <a:t>Жесты сомнения</a:t>
            </a:r>
          </a:p>
          <a:p>
            <a:pPr marL="46037" indent="0">
              <a:buNone/>
            </a:pPr>
            <a:r>
              <a:rPr lang="ru-RU" b="1" dirty="0"/>
              <a:t>почесывание указательным пальцем правой руки места под мочкой уха или боковой части шеи</a:t>
            </a:r>
            <a:r>
              <a:rPr lang="ru-RU" dirty="0"/>
              <a:t>, потирание указательным пальцем носа — это жесты сомнения, которые свидетельствуют о том, что в разговоре собеседнику что-то </a:t>
            </a:r>
            <a:r>
              <a:rPr lang="ru-RU" dirty="0" smtClean="0"/>
              <a:t>неясно;</a:t>
            </a:r>
          </a:p>
          <a:p>
            <a:pPr marL="46037" indent="0">
              <a:buNone/>
            </a:pPr>
            <a:r>
              <a:rPr lang="ru-RU" b="1" dirty="0"/>
              <a:t>почесывание шеи</a:t>
            </a:r>
            <a:r>
              <a:rPr lang="ru-RU" dirty="0"/>
              <a:t>. Такой жест свидетельствует о сомнении и неуверенности </a:t>
            </a:r>
            <a:r>
              <a:rPr lang="ru-RU" dirty="0" smtClean="0"/>
              <a:t>человека.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6037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75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Пантомимика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Обиженный </a:t>
            </a:r>
            <a:r>
              <a:rPr lang="ru-RU" dirty="0"/>
              <a:t>человек чаще всего принимает следующую позу. Он приподнимает плечи и опускает голову. Если собеседник принял именно такую позу, то тему разговора следует </a:t>
            </a:r>
            <a:r>
              <a:rPr lang="ru-RU" dirty="0" smtClean="0"/>
              <a:t>поменять.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>
          <a:xfrm>
            <a:off x="395288" y="4371975"/>
            <a:ext cx="8748712" cy="20812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003366"/>
                </a:solidFill>
                <a:effectLst/>
              </a:rPr>
              <a:t>Невербальный язык в общении с молодежью из разных социокультурных слоев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 обучении важное значение имеют позы активного слушания, позы боязни публичного ответа позы дистанции и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>
          <a:xfrm>
            <a:off x="395288" y="4371975"/>
            <a:ext cx="8748712" cy="20812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solidFill>
                  <a:srgbClr val="003366"/>
                </a:solidFill>
                <a:effectLst/>
              </a:rPr>
              <a:t>Невербальный язык в общении с молодежью из разных социокультурных слоев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 общении с молодежью из разных социокультурных слоев большое значение имеет правильное использование пространственных зон 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9" y="5229200"/>
            <a:ext cx="7622232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Специфика зон общения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5148064" y="116632"/>
            <a:ext cx="3995936" cy="4608512"/>
          </a:xfrm>
        </p:spPr>
        <p:txBody>
          <a:bodyPr/>
          <a:lstStyle/>
          <a:p>
            <a:r>
              <a:rPr lang="ru-RU" dirty="0"/>
              <a:t>Для жителей мегаполиса расстояние до собеседника в 50 </a:t>
            </a:r>
            <a:r>
              <a:rPr lang="ru-RU" dirty="0" smtClean="0"/>
              <a:t>см</a:t>
            </a:r>
            <a:r>
              <a:rPr lang="ru-RU" dirty="0"/>
              <a:t>  при </a:t>
            </a:r>
            <a:r>
              <a:rPr lang="ru-RU" dirty="0" smtClean="0"/>
              <a:t>беседе </a:t>
            </a:r>
            <a:r>
              <a:rPr lang="ru-RU" dirty="0"/>
              <a:t>считается вполне нормальным. В то время как люди малонаселенных </a:t>
            </a:r>
            <a:r>
              <a:rPr lang="ru-RU" dirty="0" smtClean="0"/>
              <a:t>районов </a:t>
            </a:r>
            <a:r>
              <a:rPr lang="ru-RU" dirty="0"/>
              <a:t>будут чувствовать себя в таком положении крайне неуютно. У него складывается впечатление, что на него давят.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4"/>
            <a:ext cx="4896544" cy="42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468313" y="4508500"/>
            <a:ext cx="8675687" cy="19446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solidFill>
                  <a:srgbClr val="003366"/>
                </a:solidFill>
                <a:effectLst/>
              </a:rPr>
              <a:t>Невербальный язык в общении с молодежью из разных социокультурных слоев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Расположение за столом имеет большое значение для эффективности общения</a:t>
            </a:r>
          </a:p>
        </p:txBody>
      </p:sp>
      <p:pic>
        <p:nvPicPr>
          <p:cNvPr id="36867" name="Picture 4" descr="SUmy5fdAScEcWgz0_Qch5Q-arti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3705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Расположение за столом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1"/>
                </a:solidFill>
              </a:rPr>
              <a:t>Оптимальное расположение для делового взаимодействия, конструктивного обсуждения</a:t>
            </a:r>
          </a:p>
        </p:txBody>
      </p:sp>
      <p:pic>
        <p:nvPicPr>
          <p:cNvPr id="37891" name="Picture 4" descr="загруженное (1)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692275" y="2349500"/>
            <a:ext cx="2663825" cy="1511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Расположение за столом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1"/>
                </a:solidFill>
              </a:rPr>
              <a:t>Оптимальное расположение для дружеской беседы, интимного общения</a:t>
            </a:r>
          </a:p>
        </p:txBody>
      </p:sp>
      <p:pic>
        <p:nvPicPr>
          <p:cNvPr id="38915" name="Picture 5" descr="загруженное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2808288" cy="172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16" name="Picture 6" descr="загруженное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2808288" cy="172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1331913" y="4371975"/>
            <a:ext cx="7200900" cy="1504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 smtClean="0">
                <a:solidFill>
                  <a:schemeClr val="accent1"/>
                </a:solidFill>
                <a:effectLst/>
              </a:rPr>
              <a:t>Расположение за столом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1"/>
                </a:solidFill>
              </a:rPr>
              <a:t>Конфронтация, расположение при конфликтных взаимоотношениях</a:t>
            </a:r>
          </a:p>
        </p:txBody>
      </p:sp>
      <p:pic>
        <p:nvPicPr>
          <p:cNvPr id="39939" name="Picture 5" descr="загруженное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708275"/>
            <a:ext cx="2160587" cy="1419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>
          <a:xfrm>
            <a:off x="1619250" y="4797425"/>
            <a:ext cx="6769100" cy="14398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Расположение за столом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1"/>
                </a:solidFill>
              </a:rPr>
              <a:t>Дистанцирование, нежелание или выход из общения</a:t>
            </a:r>
          </a:p>
        </p:txBody>
      </p:sp>
      <p:pic>
        <p:nvPicPr>
          <p:cNvPr id="40963" name="Picture 5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2667000"/>
            <a:ext cx="1933575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3860800"/>
            <a:ext cx="7550150" cy="23050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Социокультурная депривация молодежи сел и районных центров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259632" y="731839"/>
            <a:ext cx="6480720" cy="327322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Социокультурная депривация</a:t>
            </a:r>
            <a:r>
              <a:rPr lang="ru-RU" sz="1800" dirty="0" smtClean="0"/>
              <a:t> — снижение или отсутствие у индивида возможности общаться с другими людьми, — жить, функционально и культурно взаимодействуя с социумом. Формы социокультурной депривации различны не только по степени её жёсткости, но и по тому, кто является её инициатором: кто именно задает </a:t>
            </a:r>
            <a:r>
              <a:rPr lang="ru-RU" sz="1800" dirty="0" err="1" smtClean="0"/>
              <a:t>депривационный</a:t>
            </a:r>
            <a:r>
              <a:rPr lang="ru-RU" sz="1800" dirty="0" smtClean="0"/>
              <a:t> характер отношений личности (группы) с широким социумом — она сама или же общество, целенаправленно создавая для решения определённых задач в той или иной мере закрытое от других  человеческих сообществ объединение людей.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>
          <a:xfrm>
            <a:off x="1547813" y="4371975"/>
            <a:ext cx="6757987" cy="14335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Расположение за столом</a:t>
            </a:r>
          </a:p>
        </p:txBody>
      </p:sp>
      <p:pic>
        <p:nvPicPr>
          <p:cNvPr id="41987" name="Picture 4" descr="загружен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770485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954589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Ситуация для анализа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208912" cy="3801576"/>
          </a:xfrm>
        </p:spPr>
        <p:txBody>
          <a:bodyPr/>
          <a:lstStyle/>
          <a:p>
            <a:pPr marL="46037" indent="0">
              <a:buNone/>
            </a:pPr>
            <a:r>
              <a:rPr lang="ru-RU" dirty="0" smtClean="0"/>
              <a:t>На </a:t>
            </a:r>
            <a:r>
              <a:rPr lang="ru-RU" dirty="0"/>
              <a:t>метеорологической лаборатории работает 11 сотрудниц. Их рабочие места находятся в одной комнате. Коллектив был очень дружен. Семьи сотрудниц собирались вместе на выходных и в праздники. Все были доброжелательны, помогали друг другу в работе и вне службы. Однажды женщины решили, что они общаются недостаточно интенсивно, и переставили рабочие столы в лаборатории в форме каре, сев лицом друг к другу. Через 2 месяца лаборатория раскололась на несколько враждующих группировок. Дружелюбие исчезло, время от времени стали вспыхивать ссоры.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16632"/>
            <a:ext cx="4968552" cy="4248472"/>
          </a:xfrm>
        </p:spPr>
        <p:txBody>
          <a:bodyPr/>
          <a:lstStyle/>
          <a:p>
            <a:r>
              <a:rPr lang="ru-RU" sz="1400" dirty="0" err="1" smtClean="0">
                <a:solidFill>
                  <a:schemeClr val="tx1"/>
                </a:solidFill>
                <a:hlinkClick r:id="rId2"/>
              </a:rPr>
              <a:t>Багдасарова</a:t>
            </a:r>
            <a:r>
              <a:rPr lang="ru-RU" sz="14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ru-RU" sz="1400" dirty="0">
                <a:solidFill>
                  <a:schemeClr val="tx1"/>
                </a:solidFill>
                <a:hlinkClick r:id="rId2"/>
              </a:rPr>
              <a:t>Н. А.: Невербальные формы выражения эмоций в контексте разных культур: универсальное и национальное</a:t>
            </a:r>
            <a:r>
              <a:rPr lang="ru-RU" sz="1400" dirty="0">
                <a:solidFill>
                  <a:srgbClr val="000000"/>
                </a:solidFill>
              </a:rPr>
              <a:t> // Материалы межвузовского семинара по </a:t>
            </a:r>
            <a:r>
              <a:rPr lang="ru-RU" sz="1400" dirty="0" err="1">
                <a:solidFill>
                  <a:srgbClr val="000000"/>
                </a:solidFill>
              </a:rPr>
              <a:t>лингвострановедению</a:t>
            </a:r>
            <a:r>
              <a:rPr lang="ru-RU" sz="1400" dirty="0">
                <a:solidFill>
                  <a:srgbClr val="000000"/>
                </a:solidFill>
              </a:rPr>
              <a:t>. МГИМОМИД РФ, 2006. — МГИМО-Университет, 2006.</a:t>
            </a:r>
          </a:p>
          <a:p>
            <a:r>
              <a:rPr lang="ru-RU" sz="1400" dirty="0" err="1">
                <a:solidFill>
                  <a:srgbClr val="000000"/>
                </a:solidFill>
                <a:hlinkClick r:id="rId3"/>
              </a:rPr>
              <a:t>Биркенбил</a:t>
            </a:r>
            <a:r>
              <a:rPr lang="ru-RU" sz="1400" dirty="0">
                <a:solidFill>
                  <a:srgbClr val="000000"/>
                </a:solidFill>
                <a:hlinkClick r:id="rId3"/>
              </a:rPr>
              <a:t> В.: Язык интонации, мимики, жестов. — С.-П.: «Питер», 1997. — 176 c.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  <a:hlinkClick r:id="rId4"/>
              </a:rPr>
              <a:t>Горелов </a:t>
            </a:r>
            <a:r>
              <a:rPr lang="ru-RU" sz="1400" dirty="0">
                <a:solidFill>
                  <a:srgbClr val="000000"/>
                </a:solidFill>
                <a:hlinkClick r:id="rId4"/>
              </a:rPr>
              <a:t>И. Н.: Невербальные компоненты коммуникации.</a:t>
            </a:r>
            <a:r>
              <a:rPr lang="ru-RU" sz="1400" dirty="0">
                <a:solidFill>
                  <a:srgbClr val="000000"/>
                </a:solidFill>
              </a:rPr>
              <a:t> — М.: «Наука», 1980. — 238 с.</a:t>
            </a:r>
          </a:p>
          <a:p>
            <a:r>
              <a:rPr lang="ru-RU" sz="1400" dirty="0" err="1" smtClean="0">
                <a:solidFill>
                  <a:srgbClr val="000000"/>
                </a:solidFill>
                <a:hlinkClick r:id="rId5"/>
              </a:rPr>
              <a:t>Лабунская</a:t>
            </a:r>
            <a:r>
              <a:rPr lang="ru-RU" sz="1400" dirty="0" smtClean="0">
                <a:solidFill>
                  <a:srgbClr val="000000"/>
                </a:solidFill>
                <a:hlinkClick r:id="rId5"/>
              </a:rPr>
              <a:t> </a:t>
            </a:r>
            <a:r>
              <a:rPr lang="ru-RU" sz="1400" dirty="0">
                <a:solidFill>
                  <a:srgbClr val="000000"/>
                </a:solidFill>
                <a:hlinkClick r:id="rId5"/>
              </a:rPr>
              <a:t>В. А.: Невербальное поведение (социально-перцептивный подход)</a:t>
            </a:r>
            <a:r>
              <a:rPr lang="ru-RU" sz="1400" dirty="0">
                <a:solidFill>
                  <a:srgbClr val="000000"/>
                </a:solidFill>
              </a:rPr>
              <a:t>. — Ростов-на-Дону: «Феникс», 1988. — 246 с.</a:t>
            </a:r>
          </a:p>
          <a:p>
            <a:r>
              <a:rPr lang="ru-RU" sz="1400" u="sng" dirty="0" smtClean="0">
                <a:solidFill>
                  <a:srgbClr val="000000"/>
                </a:solidFill>
                <a:hlinkClick r:id="rId6"/>
              </a:rPr>
              <a:t>Морозов </a:t>
            </a:r>
            <a:r>
              <a:rPr lang="ru-RU" sz="1400" u="sng" dirty="0">
                <a:solidFill>
                  <a:srgbClr val="000000"/>
                </a:solidFill>
                <a:hlinkClick r:id="rId6"/>
              </a:rPr>
              <a:t>В. П.: Искусство и наука общения: невербальная коммуникация</a:t>
            </a:r>
            <a:r>
              <a:rPr lang="ru-RU" sz="1400" dirty="0">
                <a:solidFill>
                  <a:srgbClr val="000000"/>
                </a:solidFill>
              </a:rPr>
              <a:t>. — М.: ИП РАН, Центр «Искусство и наука», 1998. — 189 с.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25144"/>
            <a:ext cx="6480720" cy="1359024"/>
          </a:xfrm>
        </p:spPr>
        <p:txBody>
          <a:bodyPr/>
          <a:lstStyle/>
          <a:p>
            <a:r>
              <a:rPr lang="ru-RU" sz="4800" dirty="0">
                <a:solidFill>
                  <a:schemeClr val="accent4"/>
                </a:solidFill>
              </a:rPr>
              <a:t>Литература:</a:t>
            </a:r>
            <a:br>
              <a:rPr lang="ru-RU" sz="4800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5220071" y="1484784"/>
            <a:ext cx="3369903" cy="2786022"/>
          </a:xfrm>
        </p:spPr>
      </p:sp>
      <p:pic>
        <p:nvPicPr>
          <p:cNvPr id="1028" name="Picture 4" descr="Новый язык телодвижений: Расширенная версия Пиз Аллан и Барба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54" y="1196752"/>
            <a:ext cx="2767770" cy="32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xfrm>
            <a:off x="827088" y="4371975"/>
            <a:ext cx="8066087" cy="20812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chemeClr val="tx1"/>
                </a:solidFill>
                <a:effectLst/>
              </a:rPr>
              <a:t>Социокультурная депривация молодежи сел и районных центров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5373688" cy="347503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sz="1800" b="1" smtClean="0"/>
              <a:t>Причинами повышенной социокультурной депривации сельской молодежи являются</a:t>
            </a:r>
            <a:r>
              <a:rPr lang="ru-RU" sz="1800" smtClean="0"/>
              <a:t>:</a:t>
            </a:r>
          </a:p>
          <a:p>
            <a:pPr eaLnBrk="1" hangingPunct="1"/>
            <a:r>
              <a:rPr lang="ru-RU" sz="1800" smtClean="0"/>
              <a:t>Разрыв в уровне материальной обеспеченности  между городом и селом;</a:t>
            </a:r>
          </a:p>
          <a:p>
            <a:pPr eaLnBrk="1" hangingPunct="1"/>
            <a:r>
              <a:rPr lang="ru-RU" sz="1800" smtClean="0"/>
              <a:t>Разрыв в уровне образования у сельских и городских жителей;</a:t>
            </a:r>
          </a:p>
          <a:p>
            <a:pPr eaLnBrk="1" hangingPunct="1"/>
            <a:r>
              <a:rPr lang="ru-RU" sz="1800" smtClean="0"/>
              <a:t>Недостаточная инфраструктура, в том числе и  для современных информационных технологий, в сельской местности, что увеличивает вынужденную изоляцию</a:t>
            </a:r>
          </a:p>
        </p:txBody>
      </p:sp>
      <p:pic>
        <p:nvPicPr>
          <p:cNvPr id="18435" name="Picture 4" descr="selskaya-molodez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916113"/>
            <a:ext cx="21605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4371975"/>
            <a:ext cx="7921625" cy="20812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chemeClr val="tx1"/>
                </a:solidFill>
                <a:effectLst/>
              </a:rPr>
              <a:t>Социокультурная депривация молодежи сел и районных центров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461250" cy="3475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Депривация может вызвать агрессию. Вектор агрессии может быть направлен наружу (часто, на объект, который создаёт относительную депривацию (очень богатые люди, знаменитости), либо на совершенно не относящиеся к ситуации, случайные объекты — предметы, животные, люди). Тот же вектор агрессии может быть направлен и внутрь, на самого человека, который испытывает депривацию. Это иногда может привести к суициду, в самоповреждениях без цели суицида, а также в скрытых формах аутоагрессии — соматических болезнях, алкоголизме, наркоманиях, курении.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900113" y="3933825"/>
            <a:ext cx="7405687" cy="20161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smtClean="0">
                <a:solidFill>
                  <a:schemeClr val="tx1"/>
                </a:solidFill>
                <a:effectLst/>
              </a:rPr>
              <a:t>Социокультурная депривация молодежи сел и районных центров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1187624" y="731839"/>
            <a:ext cx="7488064" cy="312921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 медицинской точки зрения , если человек лишен возможности безнаказанно выплеснуть агрессию наружу, то агрессия направится вовнутрь, вызовет изменения в парасимпатической иннервации гладкомышечных органов. Вначале повышенная конфликтность, раздражительность, бессонница, депрессии, далее следует качественный скачок и появятся гипертония, инфаркт, инсульт, астма, выкидыши и т. д. Поражаются все гладкомышечные органы, имеющие парасимпатическую иннервацию.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4581525"/>
            <a:ext cx="8064500" cy="20161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200" i="1" smtClean="0">
                <a:solidFill>
                  <a:schemeClr val="accent1"/>
                </a:solidFill>
                <a:effectLst/>
              </a:rPr>
              <a:t>Повышенная экзальтированность сельской молодежи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250825" y="404813"/>
            <a:ext cx="5184775" cy="3946525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Экзальтация</a:t>
            </a:r>
            <a:r>
              <a:rPr lang="ru-RU" sz="2000" dirty="0" smtClean="0"/>
              <a:t> (</a:t>
            </a:r>
            <a:r>
              <a:rPr lang="ru-RU" sz="2000" dirty="0" smtClean="0">
                <a:solidFill>
                  <a:schemeClr val="accent1"/>
                </a:solidFill>
              </a:rPr>
              <a:t>лат</a:t>
            </a:r>
            <a:r>
              <a:rPr lang="ru-RU" sz="2000" dirty="0" smtClean="0"/>
              <a:t>. </a:t>
            </a:r>
            <a:r>
              <a:rPr lang="ru-RU" sz="2000" i="1" dirty="0" err="1" smtClean="0"/>
              <a:t>exaltatio</a:t>
            </a:r>
            <a:r>
              <a:rPr lang="ru-RU" sz="2000" dirty="0" smtClean="0"/>
              <a:t> — подъём, воодушевление) — </a:t>
            </a:r>
            <a:r>
              <a:rPr lang="ru-RU" sz="2000" dirty="0" smtClean="0">
                <a:solidFill>
                  <a:schemeClr val="accent1"/>
                </a:solidFill>
              </a:rPr>
              <a:t>повышенное настроение</a:t>
            </a:r>
            <a:r>
              <a:rPr lang="ru-RU" sz="2000" dirty="0" smtClean="0"/>
              <a:t> с оттенком восторженности. В высокой степени усиленное раздражение психической сферы проявляется то в виде мечтательного настроения, то безграничного воодушевления. Для сельской молодежи свойственны более бурные эмоциональные реакции и менее сдержанное, иногда преувеличенное, их проявление.</a:t>
            </a:r>
          </a:p>
        </p:txBody>
      </p:sp>
      <p:pic>
        <p:nvPicPr>
          <p:cNvPr id="21507" name="Picture 5" descr="SAM_3206"/>
          <p:cNvPicPr>
            <a:picLocks noChangeAspect="1" noChangeArrowheads="1"/>
          </p:cNvPicPr>
          <p:nvPr/>
        </p:nvPicPr>
        <p:blipFill>
          <a:blip r:embed="rId2"/>
          <a:srcRect l="1909" t="11806"/>
          <a:stretch>
            <a:fillRect/>
          </a:stretch>
        </p:blipFill>
        <p:spPr bwMode="auto">
          <a:xfrm>
            <a:off x="5508625" y="260350"/>
            <a:ext cx="33924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1689</Words>
  <Application>Microsoft Office PowerPoint</Application>
  <PresentationFormat>Экран (4:3)</PresentationFormat>
  <Paragraphs>137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Воздушный поток</vt:lpstr>
      <vt:lpstr>Психологические особенности протекания   молодости в условиях села, районного центра, города </vt:lpstr>
      <vt:lpstr>План</vt:lpstr>
      <vt:lpstr>Психологические особенности молодежи села и районного центра </vt:lpstr>
      <vt:lpstr>Социокультурная депривация молодежи сел и районных центров</vt:lpstr>
      <vt:lpstr>Социокультурная депривация молодежи сел и районных центров</vt:lpstr>
      <vt:lpstr>Социокультурная депривация молодежи сел и районных центров</vt:lpstr>
      <vt:lpstr>Социокультурная депривация молодежи сел и районных центров</vt:lpstr>
      <vt:lpstr>Социокультурная депривация молодежи сел и районных центров</vt:lpstr>
      <vt:lpstr>Повышенная экзальтированность сельской молодежи</vt:lpstr>
      <vt:lpstr>Повышенная экзальтированность сельской молодежи</vt:lpstr>
      <vt:lpstr>Повышенная экзальтированность сельской молодежи</vt:lpstr>
      <vt:lpstr>Особенности оценок других людей и самооценки</vt:lpstr>
      <vt:lpstr> Особенности оценок других людей и самооценки</vt:lpstr>
      <vt:lpstr>Особенности оценок других людей и самооценки</vt:lpstr>
      <vt:lpstr>Особенности оценок других людей и самооценки</vt:lpstr>
      <vt:lpstr>Особенности самооценки</vt:lpstr>
      <vt:lpstr>Молодежные субкультуры в условиях города</vt:lpstr>
      <vt:lpstr>Молодежные субкультуры в условиях города</vt:lpstr>
      <vt:lpstr>Молодежные субкультуры в условиях города</vt:lpstr>
      <vt:lpstr>Молодежные субкультуры в условиях города</vt:lpstr>
      <vt:lpstr>Молодежные субкультуры в условиях города</vt:lpstr>
      <vt:lpstr>Молодежные субкультуры в условиях города</vt:lpstr>
      <vt:lpstr>Виды общения</vt:lpstr>
      <vt:lpstr>Виды общения</vt:lpstr>
      <vt:lpstr>Структура речевого общения</vt:lpstr>
      <vt:lpstr>Структура речевого общения</vt:lpstr>
      <vt:lpstr>Задание для самостоятельной работы</vt:lpstr>
      <vt:lpstr>Невербальный язык</vt:lpstr>
      <vt:lpstr>Невербальный язык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Жестика</vt:lpstr>
      <vt:lpstr>Пантомимика</vt:lpstr>
      <vt:lpstr>Невербальный язык в общении с молодежью из разных социокультурных слоев</vt:lpstr>
      <vt:lpstr>Невербальный язык в общении с молодежью из разных социокультурных слоев</vt:lpstr>
      <vt:lpstr>Специфика зон общения</vt:lpstr>
      <vt:lpstr>Невербальный язык в общении с молодежью из разных социокультурных слоев</vt:lpstr>
      <vt:lpstr>Расположение за столом</vt:lpstr>
      <vt:lpstr>Расположение за столом</vt:lpstr>
      <vt:lpstr>Расположение за столом</vt:lpstr>
      <vt:lpstr>Расположение за столом</vt:lpstr>
      <vt:lpstr>Расположение за столом</vt:lpstr>
      <vt:lpstr>Ситуация для анализа</vt:lpstr>
      <vt:lpstr>Литература: </vt:lpstr>
    </vt:vector>
  </TitlesOfParts>
  <Company>Лицей №8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протекания юности и молодости в условиях села, районного центра, города</dc:title>
  <dc:creator>ryabovaae</dc:creator>
  <cp:lastModifiedBy>Мама</cp:lastModifiedBy>
  <cp:revision>80</cp:revision>
  <dcterms:created xsi:type="dcterms:W3CDTF">2013-10-14T09:32:59Z</dcterms:created>
  <dcterms:modified xsi:type="dcterms:W3CDTF">2014-03-19T16:13:02Z</dcterms:modified>
</cp:coreProperties>
</file>