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5" r:id="rId4"/>
    <p:sldId id="266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2674" autoAdjust="0"/>
  </p:normalViewPr>
  <p:slideViewPr>
    <p:cSldViewPr>
      <p:cViewPr>
        <p:scale>
          <a:sx n="51" d="100"/>
          <a:sy n="51" d="100"/>
        </p:scale>
        <p:origin x="-128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dd/mmm">
                  <c:v>12.5</c:v>
                </c:pt>
                <c:pt idx="1">
                  <c:v>12.5</c:v>
                </c:pt>
                <c:pt idx="2">
                  <c:v>12.5</c:v>
                </c:pt>
                <c:pt idx="3" formatCode="dd/mmm">
                  <c:v>12.5</c:v>
                </c:pt>
                <c:pt idx="4">
                  <c:v>12.5</c:v>
                </c:pt>
                <c:pt idx="5">
                  <c:v>12.5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677E1-3190-4FE9-9195-31FBBDA8A250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E7D30-B7EC-4BA8-8E6C-07819C925279}">
      <dgm:prSet phldrT="[Текст]"/>
      <dgm:spPr/>
      <dgm:t>
        <a:bodyPr/>
        <a:lstStyle/>
        <a:p>
          <a:r>
            <a:rPr lang="ru-RU" dirty="0" smtClean="0"/>
            <a:t>Технология развивающегося обучения</a:t>
          </a:r>
          <a:endParaRPr lang="ru-RU" dirty="0"/>
        </a:p>
      </dgm:t>
    </dgm:pt>
    <dgm:pt modelId="{86A41CD6-C06C-4DDA-A870-BEC6E572BE8A}" type="parTrans" cxnId="{1288D460-1626-4C4E-8613-087A8F237BB6}">
      <dgm:prSet/>
      <dgm:spPr/>
      <dgm:t>
        <a:bodyPr/>
        <a:lstStyle/>
        <a:p>
          <a:endParaRPr lang="ru-RU"/>
        </a:p>
      </dgm:t>
    </dgm:pt>
    <dgm:pt modelId="{F718AFE8-7B30-4C25-88FB-9A6C1A275CDC}" type="sibTrans" cxnId="{1288D460-1626-4C4E-8613-087A8F237BB6}">
      <dgm:prSet/>
      <dgm:spPr/>
      <dgm:t>
        <a:bodyPr/>
        <a:lstStyle/>
        <a:p>
          <a:endParaRPr lang="ru-RU"/>
        </a:p>
      </dgm:t>
    </dgm:pt>
    <dgm:pt modelId="{93CBF794-2108-48E8-BD71-594C872C80C9}">
      <dgm:prSet phldrT="[Текст]"/>
      <dgm:spPr/>
      <dgm:t>
        <a:bodyPr/>
        <a:lstStyle/>
        <a:p>
          <a:r>
            <a:rPr lang="ru-RU" dirty="0" smtClean="0"/>
            <a:t>Модульная технология</a:t>
          </a:r>
          <a:endParaRPr lang="ru-RU" dirty="0"/>
        </a:p>
      </dgm:t>
    </dgm:pt>
    <dgm:pt modelId="{3D682BA2-F348-4484-BCB0-74122ACAFA71}" type="parTrans" cxnId="{47124886-0EE1-4C75-8D78-7B449B5EE1BB}">
      <dgm:prSet/>
      <dgm:spPr/>
      <dgm:t>
        <a:bodyPr/>
        <a:lstStyle/>
        <a:p>
          <a:endParaRPr lang="ru-RU"/>
        </a:p>
      </dgm:t>
    </dgm:pt>
    <dgm:pt modelId="{C4D1CE96-BE45-4FA9-9DF3-ACC6656AB34B}" type="sibTrans" cxnId="{47124886-0EE1-4C75-8D78-7B449B5EE1BB}">
      <dgm:prSet/>
      <dgm:spPr/>
      <dgm:t>
        <a:bodyPr/>
        <a:lstStyle/>
        <a:p>
          <a:endParaRPr lang="ru-RU"/>
        </a:p>
      </dgm:t>
    </dgm:pt>
    <dgm:pt modelId="{760DE827-57CD-4C88-963C-A23285C71461}">
      <dgm:prSet phldrT="[Текст]"/>
      <dgm:spPr/>
      <dgm:t>
        <a:bodyPr/>
        <a:lstStyle/>
        <a:p>
          <a:r>
            <a:rPr lang="ru-RU" dirty="0" smtClean="0"/>
            <a:t>Дискуссионные технологии</a:t>
          </a:r>
          <a:endParaRPr lang="ru-RU" dirty="0"/>
        </a:p>
      </dgm:t>
    </dgm:pt>
    <dgm:pt modelId="{1904A44E-2EC6-42EC-A856-675A06280AB0}" type="parTrans" cxnId="{B3CA21E0-4C58-4FD2-B7A9-973E517481D4}">
      <dgm:prSet/>
      <dgm:spPr/>
      <dgm:t>
        <a:bodyPr/>
        <a:lstStyle/>
        <a:p>
          <a:endParaRPr lang="ru-RU"/>
        </a:p>
      </dgm:t>
    </dgm:pt>
    <dgm:pt modelId="{41D76560-DE58-420D-9B01-88FCC61B87C8}" type="sibTrans" cxnId="{B3CA21E0-4C58-4FD2-B7A9-973E517481D4}">
      <dgm:prSet/>
      <dgm:spPr/>
      <dgm:t>
        <a:bodyPr/>
        <a:lstStyle/>
        <a:p>
          <a:endParaRPr lang="ru-RU"/>
        </a:p>
      </dgm:t>
    </dgm:pt>
    <dgm:pt modelId="{A69BD51D-855D-433F-9972-078B82585F07}">
      <dgm:prSet phldrT="[Текст]"/>
      <dgm:spPr/>
      <dgm:t>
        <a:bodyPr/>
        <a:lstStyle/>
        <a:p>
          <a:r>
            <a:rPr lang="ru-RU" dirty="0" smtClean="0"/>
            <a:t>Технология проблемного обучения</a:t>
          </a:r>
          <a:endParaRPr lang="ru-RU" dirty="0"/>
        </a:p>
      </dgm:t>
    </dgm:pt>
    <dgm:pt modelId="{3DD567BD-ACC7-4F39-83C7-959ECB383ACB}" type="parTrans" cxnId="{1D5CD3D1-7A7E-4D71-B124-E4EA74B6E34F}">
      <dgm:prSet/>
      <dgm:spPr/>
      <dgm:t>
        <a:bodyPr/>
        <a:lstStyle/>
        <a:p>
          <a:endParaRPr lang="ru-RU"/>
        </a:p>
      </dgm:t>
    </dgm:pt>
    <dgm:pt modelId="{DDF633D7-B6AB-42FE-A4EA-92A9B8C74EC0}" type="sibTrans" cxnId="{1D5CD3D1-7A7E-4D71-B124-E4EA74B6E34F}">
      <dgm:prSet/>
      <dgm:spPr/>
      <dgm:t>
        <a:bodyPr/>
        <a:lstStyle/>
        <a:p>
          <a:endParaRPr lang="ru-RU"/>
        </a:p>
      </dgm:t>
    </dgm:pt>
    <dgm:pt modelId="{37CD8E55-15AC-4EA1-BE9B-682A3B013B4B}">
      <dgm:prSet phldrT="[Текст]"/>
      <dgm:spPr/>
      <dgm:t>
        <a:bodyPr/>
        <a:lstStyle/>
        <a:p>
          <a:r>
            <a:rPr lang="ru-RU" dirty="0" smtClean="0"/>
            <a:t>Технология коллоквиума</a:t>
          </a:r>
          <a:endParaRPr lang="ru-RU" dirty="0"/>
        </a:p>
      </dgm:t>
    </dgm:pt>
    <dgm:pt modelId="{17B7F2FB-4A92-4BB3-8433-3EBC2BD5E1C9}" type="parTrans" cxnId="{8ECF0F3E-E2A7-40BE-9D2E-0E75BDCC7482}">
      <dgm:prSet/>
      <dgm:spPr/>
      <dgm:t>
        <a:bodyPr/>
        <a:lstStyle/>
        <a:p>
          <a:endParaRPr lang="ru-RU"/>
        </a:p>
      </dgm:t>
    </dgm:pt>
    <dgm:pt modelId="{8E81F330-B848-49D8-ABEB-6FB9A421A27D}" type="sibTrans" cxnId="{8ECF0F3E-E2A7-40BE-9D2E-0E75BDCC7482}">
      <dgm:prSet/>
      <dgm:spPr/>
      <dgm:t>
        <a:bodyPr/>
        <a:lstStyle/>
        <a:p>
          <a:endParaRPr lang="ru-RU"/>
        </a:p>
      </dgm:t>
    </dgm:pt>
    <dgm:pt modelId="{55A6F520-FA70-4C25-9C1F-9D947AC4340A}" type="pres">
      <dgm:prSet presAssocID="{405677E1-3190-4FE9-9195-31FBBDA8A2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6373A-0D26-433C-AED2-9D3FB05208A8}" type="pres">
      <dgm:prSet presAssocID="{083E7D30-B7EC-4BA8-8E6C-07819C925279}" presName="node" presStyleLbl="node1" presStyleIdx="0" presStyleCnt="5" custLinFactNeighborX="-26" custLinFactNeighborY="3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F0925-C220-474E-A0A6-7CD673C90B03}" type="pres">
      <dgm:prSet presAssocID="{F718AFE8-7B30-4C25-88FB-9A6C1A275CDC}" presName="sibTrans" presStyleCnt="0"/>
      <dgm:spPr/>
    </dgm:pt>
    <dgm:pt modelId="{735CB459-EB9D-47F3-9CDD-B31B834F6891}" type="pres">
      <dgm:prSet presAssocID="{93CBF794-2108-48E8-BD71-594C872C80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ACC7D-A91D-4BB7-9A91-44901EADD6D8}" type="pres">
      <dgm:prSet presAssocID="{C4D1CE96-BE45-4FA9-9DF3-ACC6656AB34B}" presName="sibTrans" presStyleCnt="0"/>
      <dgm:spPr/>
    </dgm:pt>
    <dgm:pt modelId="{427FF21E-A7A8-468D-BA23-562348228257}" type="pres">
      <dgm:prSet presAssocID="{760DE827-57CD-4C88-963C-A23285C714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2BD25-EA28-4CF1-9EBF-92CA009EBC57}" type="pres">
      <dgm:prSet presAssocID="{41D76560-DE58-420D-9B01-88FCC61B87C8}" presName="sibTrans" presStyleCnt="0"/>
      <dgm:spPr/>
    </dgm:pt>
    <dgm:pt modelId="{BFFB9FF7-6C7E-407A-A8CA-B8F3DE7BD61D}" type="pres">
      <dgm:prSet presAssocID="{A69BD51D-855D-433F-9972-078B82585F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E038A-478E-4952-B990-10DDD4571C1D}" type="pres">
      <dgm:prSet presAssocID="{DDF633D7-B6AB-42FE-A4EA-92A9B8C74EC0}" presName="sibTrans" presStyleCnt="0"/>
      <dgm:spPr/>
    </dgm:pt>
    <dgm:pt modelId="{F263BB0C-76C0-4F73-A42B-3702112AB0BA}" type="pres">
      <dgm:prSet presAssocID="{37CD8E55-15AC-4EA1-BE9B-682A3B013B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E5899-C3FE-4BBE-964C-5958AD311885}" type="presOf" srcId="{93CBF794-2108-48E8-BD71-594C872C80C9}" destId="{735CB459-EB9D-47F3-9CDD-B31B834F6891}" srcOrd="0" destOrd="0" presId="urn:microsoft.com/office/officeart/2005/8/layout/default#1"/>
    <dgm:cxn modelId="{E0E6E999-3F93-411C-A312-E11205F12B2A}" type="presOf" srcId="{405677E1-3190-4FE9-9195-31FBBDA8A250}" destId="{55A6F520-FA70-4C25-9C1F-9D947AC4340A}" srcOrd="0" destOrd="0" presId="urn:microsoft.com/office/officeart/2005/8/layout/default#1"/>
    <dgm:cxn modelId="{1288D460-1626-4C4E-8613-087A8F237BB6}" srcId="{405677E1-3190-4FE9-9195-31FBBDA8A250}" destId="{083E7D30-B7EC-4BA8-8E6C-07819C925279}" srcOrd="0" destOrd="0" parTransId="{86A41CD6-C06C-4DDA-A870-BEC6E572BE8A}" sibTransId="{F718AFE8-7B30-4C25-88FB-9A6C1A275CDC}"/>
    <dgm:cxn modelId="{B3CA21E0-4C58-4FD2-B7A9-973E517481D4}" srcId="{405677E1-3190-4FE9-9195-31FBBDA8A250}" destId="{760DE827-57CD-4C88-963C-A23285C71461}" srcOrd="2" destOrd="0" parTransId="{1904A44E-2EC6-42EC-A856-675A06280AB0}" sibTransId="{41D76560-DE58-420D-9B01-88FCC61B87C8}"/>
    <dgm:cxn modelId="{0D8D3F97-48CF-454E-9280-7D6C3FDB045B}" type="presOf" srcId="{A69BD51D-855D-433F-9972-078B82585F07}" destId="{BFFB9FF7-6C7E-407A-A8CA-B8F3DE7BD61D}" srcOrd="0" destOrd="0" presId="urn:microsoft.com/office/officeart/2005/8/layout/default#1"/>
    <dgm:cxn modelId="{6BD3A7AA-3580-40D9-B961-5ECF5AF60B85}" type="presOf" srcId="{083E7D30-B7EC-4BA8-8E6C-07819C925279}" destId="{1BB6373A-0D26-433C-AED2-9D3FB05208A8}" srcOrd="0" destOrd="0" presId="urn:microsoft.com/office/officeart/2005/8/layout/default#1"/>
    <dgm:cxn modelId="{8ECF0F3E-E2A7-40BE-9D2E-0E75BDCC7482}" srcId="{405677E1-3190-4FE9-9195-31FBBDA8A250}" destId="{37CD8E55-15AC-4EA1-BE9B-682A3B013B4B}" srcOrd="4" destOrd="0" parTransId="{17B7F2FB-4A92-4BB3-8433-3EBC2BD5E1C9}" sibTransId="{8E81F330-B848-49D8-ABEB-6FB9A421A27D}"/>
    <dgm:cxn modelId="{753EF69B-58A2-4EC1-B74A-CB2C2E03E7FC}" type="presOf" srcId="{760DE827-57CD-4C88-963C-A23285C71461}" destId="{427FF21E-A7A8-468D-BA23-562348228257}" srcOrd="0" destOrd="0" presId="urn:microsoft.com/office/officeart/2005/8/layout/default#1"/>
    <dgm:cxn modelId="{47124886-0EE1-4C75-8D78-7B449B5EE1BB}" srcId="{405677E1-3190-4FE9-9195-31FBBDA8A250}" destId="{93CBF794-2108-48E8-BD71-594C872C80C9}" srcOrd="1" destOrd="0" parTransId="{3D682BA2-F348-4484-BCB0-74122ACAFA71}" sibTransId="{C4D1CE96-BE45-4FA9-9DF3-ACC6656AB34B}"/>
    <dgm:cxn modelId="{1D5CD3D1-7A7E-4D71-B124-E4EA74B6E34F}" srcId="{405677E1-3190-4FE9-9195-31FBBDA8A250}" destId="{A69BD51D-855D-433F-9972-078B82585F07}" srcOrd="3" destOrd="0" parTransId="{3DD567BD-ACC7-4F39-83C7-959ECB383ACB}" sibTransId="{DDF633D7-B6AB-42FE-A4EA-92A9B8C74EC0}"/>
    <dgm:cxn modelId="{87D8B773-E1F0-428C-8503-9DB26A0DF189}" type="presOf" srcId="{37CD8E55-15AC-4EA1-BE9B-682A3B013B4B}" destId="{F263BB0C-76C0-4F73-A42B-3702112AB0BA}" srcOrd="0" destOrd="0" presId="urn:microsoft.com/office/officeart/2005/8/layout/default#1"/>
    <dgm:cxn modelId="{DA70565F-DE6E-418D-88A7-268B560F6C93}" type="presParOf" srcId="{55A6F520-FA70-4C25-9C1F-9D947AC4340A}" destId="{1BB6373A-0D26-433C-AED2-9D3FB05208A8}" srcOrd="0" destOrd="0" presId="urn:microsoft.com/office/officeart/2005/8/layout/default#1"/>
    <dgm:cxn modelId="{6E9DDCC7-E37D-4099-96F7-9C5E2AF746C1}" type="presParOf" srcId="{55A6F520-FA70-4C25-9C1F-9D947AC4340A}" destId="{9A5F0925-C220-474E-A0A6-7CD673C90B03}" srcOrd="1" destOrd="0" presId="urn:microsoft.com/office/officeart/2005/8/layout/default#1"/>
    <dgm:cxn modelId="{2D19FBA2-CBC2-406E-8A0C-8B30AD8472E0}" type="presParOf" srcId="{55A6F520-FA70-4C25-9C1F-9D947AC4340A}" destId="{735CB459-EB9D-47F3-9CDD-B31B834F6891}" srcOrd="2" destOrd="0" presId="urn:microsoft.com/office/officeart/2005/8/layout/default#1"/>
    <dgm:cxn modelId="{811805DC-C7F6-41E0-B207-1495AECDBFFE}" type="presParOf" srcId="{55A6F520-FA70-4C25-9C1F-9D947AC4340A}" destId="{7FCACC7D-A91D-4BB7-9A91-44901EADD6D8}" srcOrd="3" destOrd="0" presId="urn:microsoft.com/office/officeart/2005/8/layout/default#1"/>
    <dgm:cxn modelId="{C55BBAF6-9C82-409B-97CA-6174E9875CA1}" type="presParOf" srcId="{55A6F520-FA70-4C25-9C1F-9D947AC4340A}" destId="{427FF21E-A7A8-468D-BA23-562348228257}" srcOrd="4" destOrd="0" presId="urn:microsoft.com/office/officeart/2005/8/layout/default#1"/>
    <dgm:cxn modelId="{9B1B9303-E5A3-4999-96C1-946F5F8E8759}" type="presParOf" srcId="{55A6F520-FA70-4C25-9C1F-9D947AC4340A}" destId="{EFD2BD25-EA28-4CF1-9EBF-92CA009EBC57}" srcOrd="5" destOrd="0" presId="urn:microsoft.com/office/officeart/2005/8/layout/default#1"/>
    <dgm:cxn modelId="{2269A6A3-F37B-428B-AFAD-FC7082DC0C58}" type="presParOf" srcId="{55A6F520-FA70-4C25-9C1F-9D947AC4340A}" destId="{BFFB9FF7-6C7E-407A-A8CA-B8F3DE7BD61D}" srcOrd="6" destOrd="0" presId="urn:microsoft.com/office/officeart/2005/8/layout/default#1"/>
    <dgm:cxn modelId="{9020AEA7-3BC3-4059-A247-46B3DA18E512}" type="presParOf" srcId="{55A6F520-FA70-4C25-9C1F-9D947AC4340A}" destId="{13CE038A-478E-4952-B990-10DDD4571C1D}" srcOrd="7" destOrd="0" presId="urn:microsoft.com/office/officeart/2005/8/layout/default#1"/>
    <dgm:cxn modelId="{3AC272C7-1FAB-44D4-9541-6385C02145B7}" type="presParOf" srcId="{55A6F520-FA70-4C25-9C1F-9D947AC4340A}" destId="{F263BB0C-76C0-4F73-A42B-3702112AB0B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B6373A-0D26-433C-AED2-9D3FB05208A8}">
      <dsp:nvSpPr>
        <dsp:cNvPr id="0" name=""/>
        <dsp:cNvSpPr/>
      </dsp:nvSpPr>
      <dsp:spPr>
        <a:xfrm>
          <a:off x="0" y="1080117"/>
          <a:ext cx="1508370" cy="905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Технология развивающегося обучения</a:t>
          </a:r>
          <a:endParaRPr lang="ru-RU" sz="1400" kern="1200" dirty="0"/>
        </a:p>
      </dsp:txBody>
      <dsp:txXfrm>
        <a:off x="0" y="1080117"/>
        <a:ext cx="1508370" cy="905022"/>
      </dsp:txXfrm>
    </dsp:sp>
    <dsp:sp modelId="{735CB459-EB9D-47F3-9CDD-B31B834F6891}">
      <dsp:nvSpPr>
        <dsp:cNvPr id="0" name=""/>
        <dsp:cNvSpPr/>
      </dsp:nvSpPr>
      <dsp:spPr>
        <a:xfrm>
          <a:off x="1659594" y="1046387"/>
          <a:ext cx="1508370" cy="905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Модульная технология</a:t>
          </a:r>
          <a:endParaRPr lang="ru-RU" sz="1400" kern="1200" dirty="0"/>
        </a:p>
      </dsp:txBody>
      <dsp:txXfrm>
        <a:off x="1659594" y="1046387"/>
        <a:ext cx="1508370" cy="905022"/>
      </dsp:txXfrm>
    </dsp:sp>
    <dsp:sp modelId="{427FF21E-A7A8-468D-BA23-562348228257}">
      <dsp:nvSpPr>
        <dsp:cNvPr id="0" name=""/>
        <dsp:cNvSpPr/>
      </dsp:nvSpPr>
      <dsp:spPr>
        <a:xfrm>
          <a:off x="386" y="2102247"/>
          <a:ext cx="1508370" cy="905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Дискуссионные технологии</a:t>
          </a:r>
          <a:endParaRPr lang="ru-RU" sz="1400" kern="1200" dirty="0"/>
        </a:p>
      </dsp:txBody>
      <dsp:txXfrm>
        <a:off x="386" y="2102247"/>
        <a:ext cx="1508370" cy="905022"/>
      </dsp:txXfrm>
    </dsp:sp>
    <dsp:sp modelId="{BFFB9FF7-6C7E-407A-A8CA-B8F3DE7BD61D}">
      <dsp:nvSpPr>
        <dsp:cNvPr id="0" name=""/>
        <dsp:cNvSpPr/>
      </dsp:nvSpPr>
      <dsp:spPr>
        <a:xfrm>
          <a:off x="1659594" y="2102247"/>
          <a:ext cx="1508370" cy="905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Технология проблемного обучения</a:t>
          </a:r>
          <a:endParaRPr lang="ru-RU" sz="1400" kern="1200" dirty="0"/>
        </a:p>
      </dsp:txBody>
      <dsp:txXfrm>
        <a:off x="1659594" y="2102247"/>
        <a:ext cx="1508370" cy="905022"/>
      </dsp:txXfrm>
    </dsp:sp>
    <dsp:sp modelId="{F263BB0C-76C0-4F73-A42B-3702112AB0BA}">
      <dsp:nvSpPr>
        <dsp:cNvPr id="0" name=""/>
        <dsp:cNvSpPr/>
      </dsp:nvSpPr>
      <dsp:spPr>
        <a:xfrm>
          <a:off x="829990" y="3158106"/>
          <a:ext cx="1508370" cy="905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Технология коллоквиума</a:t>
          </a:r>
          <a:endParaRPr lang="ru-RU" sz="1400" kern="1200" dirty="0"/>
        </a:p>
      </dsp:txBody>
      <dsp:txXfrm>
        <a:off x="829990" y="3158106"/>
        <a:ext cx="1508370" cy="90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0.40323</cdr:x>
      <cdr:y>0.189</cdr:y>
    </cdr:from>
    <cdr:to>
      <cdr:x>0.66129</cdr:x>
      <cdr:y>0.49766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648072"/>
          <a:ext cx="1152128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0.29032</cdr:x>
      <cdr:y>0.126</cdr:y>
    </cdr:from>
    <cdr:to>
      <cdr:x>0.49514</cdr:x>
      <cdr:y>0.39266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0.72581</cdr:x>
      <cdr:y>0.56699</cdr:y>
    </cdr:from>
    <cdr:to>
      <cdr:x>0.93062</cdr:x>
      <cdr:y>0.83366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0360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0.51613</cdr:x>
      <cdr:y>0.73333</cdr:y>
    </cdr:from>
    <cdr:to>
      <cdr:x>0.80159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2514600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4000528" cy="2069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Привалова Маргарита Алексеевна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21 год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9715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Учитель… Школа…Начало начал. Здесь истоки характеров, идеалов, убеждений. Врачи и строители, летчики и инженеры – все начинается здесь. Какими сумеешь вырастить и воспитать их? Чему научить? Какой след оставишь в юных сердцах?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казенное общеобразовательное учреждение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Бутурлиновская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1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Бутурлиновского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Воронежской области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536" y="3417696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лучших учителей образовательных учреждений для денежного поощрения за высокие достижения в педагогической деятельности в рамках реализации приоритетного национального проекта «Образование» в 2014году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user\Desktop\RSCN038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1951249" cy="260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Применение современных образовательных технологий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92522"/>
            <a:ext cx="21602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самостоятельность;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ориентироваться в меняющейся жизненной ситуации;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грамотно работать с информацией;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ученикам глубокие прочные знания;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применять полученный опыт для выявления и решения новых проблем;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ыть коммуникабельными, контактными в различных социальных группах.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2699792" y="1412776"/>
          <a:ext cx="3168352" cy="510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627784" y="548680"/>
            <a:ext cx="2808312" cy="16561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Интерактивное обучение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836712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К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онкурентно – способная,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социально активная личность.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148064" y="3429000"/>
          <a:ext cx="468052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40050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Он-лайн</a:t>
            </a:r>
            <a:r>
              <a:rPr lang="ru-RU" sz="1400" dirty="0" smtClean="0"/>
              <a:t> проверка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050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Виртуальные экскурсии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486916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Банк тестовых заданий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7596336" y="58819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КИМы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58772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Интернет ресурсы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486916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Анимированные приложения</a:t>
            </a:r>
            <a:endParaRPr lang="ru-RU" sz="1400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7200292" y="2312876"/>
            <a:ext cx="36004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084168" y="2924944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Применение ИКТ  в процессе обучения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Тема самообразования «Интерактивный подход как способ повышения эффективности уроков истории и обществознания».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2170584" cy="3096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Создать  комфортные условий обучения, при которых ученик чувствует свою успешность, свою интеллектуальную состоятельность;</a:t>
            </a: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повышение эффективности образовательного процесса, достижение всеми учащимися высоких результатов обучения</a:t>
            </a:r>
          </a:p>
          <a:p>
            <a:pPr>
              <a:buFont typeface="Wingdings" pitchFamily="2" charset="2"/>
              <a:buChar char="Ø"/>
            </a:pPr>
            <a:endParaRPr lang="ru-RU" sz="1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052736"/>
            <a:ext cx="32403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Методы и формы обучения: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Метод обучения в парах;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метод проектов;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работа в малых группах;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ролевая игра;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деловая игра;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коллективные решения творческих задач;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кейс – метод;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дискуссия;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интервью;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просмотр и обсуждение видеофильмов;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презентация с использованием разных  вспомогательных средств обсуждения;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мозговой штурм.</a:t>
            </a:r>
            <a:endParaRPr lang="ru-RU" sz="1400" b="1" i="1" dirty="0">
              <a:solidFill>
                <a:srgbClr val="00206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052736"/>
            <a:ext cx="28803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+mj-lt"/>
              </a:rPr>
              <a:t>Развивает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: 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стремление к общему успеху 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активизирует процесс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повышает заинтересованность обучающихся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толерантность;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ответственность;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умение слушать и слышать;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</a:rPr>
              <a:t>уважать другое мнение, отличное от своего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.</a:t>
            </a:r>
          </a:p>
        </p:txBody>
      </p:sp>
      <p:pic>
        <p:nvPicPr>
          <p:cNvPr id="1026" name="Picture 2" descr="C:\Users\user\Desktop\DSC0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4771601"/>
            <a:ext cx="2376264" cy="1609727"/>
          </a:xfrm>
          <a:prstGeom prst="rect">
            <a:avLst/>
          </a:prstGeom>
          <a:noFill/>
        </p:spPr>
      </p:pic>
      <p:pic>
        <p:nvPicPr>
          <p:cNvPr id="1027" name="Picture 3" descr="C:\Users\user\Desktop\02-10-10_1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25144"/>
            <a:ext cx="1440160" cy="1920213"/>
          </a:xfrm>
          <a:prstGeom prst="rect">
            <a:avLst/>
          </a:prstGeom>
          <a:noFill/>
        </p:spPr>
      </p:pic>
      <p:pic>
        <p:nvPicPr>
          <p:cNvPr id="6" name="Picture 2" descr="C:\Users\user\Desktop\DSCN4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25144"/>
            <a:ext cx="2318392" cy="173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504056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100" u="sng" dirty="0" smtClean="0">
                <a:solidFill>
                  <a:srgbClr val="C00000"/>
                </a:solidFill>
              </a:rPr>
              <a:t>ФГОС ООО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2204864"/>
            <a:ext cx="3754760" cy="4191744"/>
          </a:xfrm>
        </p:spPr>
        <p:txBody>
          <a:bodyPr>
            <a:normAutofit/>
          </a:bodyPr>
          <a:lstStyle/>
          <a:p>
            <a:pPr algn="ctr" hangingPunct="0"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Times New Roman"/>
              </a:rPr>
              <a:t>Урочная деятельность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 основана на УМК для 5-9 классов. Авторы Д.Д. </a:t>
            </a:r>
            <a:r>
              <a:rPr lang="ru-RU" sz="1400" dirty="0" err="1" smtClean="0">
                <a:latin typeface="Times New Roman"/>
                <a:ea typeface="Times New Roman"/>
              </a:rPr>
              <a:t>Данилов,А</a:t>
            </a:r>
            <a:r>
              <a:rPr lang="ru-RU" sz="1400" dirty="0" smtClean="0">
                <a:latin typeface="Times New Roman"/>
                <a:ea typeface="Times New Roman"/>
              </a:rPr>
              <a:t>. В. Кузнецова.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Times New Roman"/>
              </a:rPr>
              <a:t>Принципы: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Личностно ориентированные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Культурно ориентированные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err="1" smtClean="0">
                <a:latin typeface="Times New Roman"/>
                <a:ea typeface="Times New Roman"/>
              </a:rPr>
              <a:t>Деятельностно</a:t>
            </a:r>
            <a:r>
              <a:rPr lang="ru-RU" sz="1400" dirty="0" smtClean="0">
                <a:latin typeface="Times New Roman"/>
                <a:ea typeface="Times New Roman"/>
              </a:rPr>
              <a:t> ориентированные</a:t>
            </a:r>
          </a:p>
          <a:p>
            <a:pPr algn="ctr" hangingPunct="0"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Times New Roman"/>
              </a:rPr>
              <a:t>Образовательные технологии </a:t>
            </a:r>
            <a:r>
              <a:rPr lang="ru-RU" sz="1400" b="1" dirty="0" err="1" smtClean="0">
                <a:latin typeface="Times New Roman"/>
                <a:ea typeface="Times New Roman"/>
              </a:rPr>
              <a:t>деятельностного</a:t>
            </a:r>
            <a:r>
              <a:rPr lang="ru-RU" sz="1400" b="1" dirty="0" smtClean="0">
                <a:latin typeface="Times New Roman"/>
                <a:ea typeface="Times New Roman"/>
              </a:rPr>
              <a:t> типа: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Технология проблемного диалога;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Технология оценивания;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Технология продуктивного чтения;</a:t>
            </a: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Задания по групповой работе.</a:t>
            </a:r>
          </a:p>
          <a:p>
            <a:pPr algn="ctr" hangingPunct="0"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ctr" hangingPunct="0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5004048" y="2204864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Внеурочная деятельность:</a:t>
            </a:r>
          </a:p>
          <a:p>
            <a:r>
              <a:rPr lang="ru-RU" sz="1400" dirty="0" smtClean="0"/>
              <a:t>2012 -2013 </a:t>
            </a:r>
            <a:r>
              <a:rPr lang="ru-RU" sz="1400" dirty="0" err="1" smtClean="0"/>
              <a:t>уч.год</a:t>
            </a:r>
            <a:r>
              <a:rPr lang="ru-RU" sz="1400" dirty="0" smtClean="0"/>
              <a:t> – «Краеведение»</a:t>
            </a:r>
          </a:p>
          <a:p>
            <a:r>
              <a:rPr lang="ru-RU" sz="1400" dirty="0" smtClean="0"/>
              <a:t>2013 -2014 </a:t>
            </a:r>
            <a:r>
              <a:rPr lang="ru-RU" sz="1400" dirty="0" err="1" smtClean="0"/>
              <a:t>уч.год</a:t>
            </a:r>
            <a:r>
              <a:rPr lang="ru-RU" sz="1400" dirty="0" smtClean="0"/>
              <a:t> – «Проектная  деятельность»</a:t>
            </a:r>
          </a:p>
          <a:p>
            <a:endParaRPr lang="ru-RU" sz="1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971600" y="83671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функционально грамотной личности, т.е. человека, который сможет активно пользоваться своими знаниями, постоянно учиться и осваивать новые знания всю жизнь.</a:t>
            </a:r>
            <a:endParaRPr lang="ru-RU" dirty="0"/>
          </a:p>
        </p:txBody>
      </p:sp>
      <p:pic>
        <p:nvPicPr>
          <p:cNvPr id="1026" name="Picture 2" descr="C:\Users\user\Desktop\DSCN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1787489" cy="1340768"/>
          </a:xfrm>
          <a:prstGeom prst="rect">
            <a:avLst/>
          </a:prstGeom>
          <a:noFill/>
        </p:spPr>
      </p:pic>
      <p:pic>
        <p:nvPicPr>
          <p:cNvPr id="1027" name="Picture 3" descr="C:\Users\user\Desktop\IMG_9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80995"/>
            <a:ext cx="2016224" cy="1344149"/>
          </a:xfrm>
          <a:prstGeom prst="rect">
            <a:avLst/>
          </a:prstGeom>
          <a:noFill/>
        </p:spPr>
      </p:pic>
      <p:pic>
        <p:nvPicPr>
          <p:cNvPr id="4" name="Picture 3" descr="C:\Users\user\Desktop\IMG_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2592288" cy="1728192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5868144" y="1772816"/>
            <a:ext cx="28803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411760" y="1772816"/>
            <a:ext cx="432048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234888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1600" dirty="0" smtClean="0">
                <a:solidFill>
                  <a:srgbClr val="FF0000"/>
                </a:solidFill>
              </a:rPr>
              <a:t>Результат педагогической  деятельности и инновационной работы.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39EJleBa3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2627101" cy="19663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7584" y="2852936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Wingdings" pitchFamily="2" charset="2"/>
              <a:buChar char="§"/>
            </a:pPr>
            <a:r>
              <a:rPr lang="ru-RU" sz="1200" b="1" i="1" dirty="0" smtClean="0">
                <a:solidFill>
                  <a:srgbClr val="002060"/>
                </a:solidFill>
              </a:rPr>
              <a:t>динамика роста качества знаний;</a:t>
            </a:r>
          </a:p>
          <a:p>
            <a:pPr marL="914400" indent="-914400" algn="ctr">
              <a:buFont typeface="Wingdings" pitchFamily="2" charset="2"/>
              <a:buChar char="§"/>
            </a:pPr>
            <a:r>
              <a:rPr lang="ru-RU" sz="1200" b="1" i="1" dirty="0" smtClean="0">
                <a:solidFill>
                  <a:srgbClr val="002060"/>
                </a:solidFill>
              </a:rPr>
              <a:t> результаты районных олимпиад:</a:t>
            </a:r>
          </a:p>
          <a:p>
            <a:pPr marL="914400" indent="-914400" algn="ctr">
              <a:buNone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marL="914400" indent="-914400" algn="ctr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2010 – 2011 История 10 класс(  Бондарев Алексей)     призёр</a:t>
            </a:r>
          </a:p>
          <a:p>
            <a:pPr marL="914400" indent="-91440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                      Обществознание 10 класс(Леликова Мария)   </a:t>
            </a:r>
            <a:r>
              <a:rPr lang="en-US" sz="1200" b="1" dirty="0" smtClean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место</a:t>
            </a:r>
          </a:p>
          <a:p>
            <a:pPr marL="914400" indent="-91440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 2011 – 2012 Право 11 класс (Бондарев Алексей)   призёр</a:t>
            </a:r>
          </a:p>
          <a:p>
            <a:pPr marL="914400" indent="-91440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                       История 11 (Маркина Анастасия)    </a:t>
            </a:r>
            <a:r>
              <a:rPr lang="en-US" sz="1200" b="1" dirty="0" smtClean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место </a:t>
            </a:r>
          </a:p>
          <a:p>
            <a:pPr marL="914400" indent="-91440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                      Обществознание 11 класс(Леликова Мария)  </a:t>
            </a:r>
            <a:r>
              <a:rPr lang="en-US" sz="1200" b="1" dirty="0" smtClean="0">
                <a:solidFill>
                  <a:srgbClr val="002060"/>
                </a:solidFill>
                <a:latin typeface="Book Antiqua" pitchFamily="18" charset="0"/>
              </a:rPr>
              <a:t>II</a:t>
            </a: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место</a:t>
            </a:r>
          </a:p>
          <a:p>
            <a:pPr marL="914400" indent="-91440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  2012 – 2013 История (Христенко Виктория)   </a:t>
            </a:r>
            <a:r>
              <a:rPr lang="en-US" sz="1200" b="1" dirty="0" smtClean="0">
                <a:solidFill>
                  <a:srgbClr val="002060"/>
                </a:solidFill>
                <a:latin typeface="Book Antiqua" pitchFamily="18" charset="0"/>
              </a:rPr>
              <a:t>II </a:t>
            </a: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место</a:t>
            </a:r>
          </a:p>
          <a:p>
            <a:pPr marL="914400" indent="-91440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                        Право 11 класс (Христенко Виктория)     </a:t>
            </a:r>
            <a:r>
              <a:rPr lang="en-US" sz="1200" b="1" dirty="0" smtClean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ru-RU" sz="1200" b="1" dirty="0" smtClean="0">
                <a:solidFill>
                  <a:srgbClr val="002060"/>
                </a:solidFill>
                <a:latin typeface="Book Antiqua" pitchFamily="18" charset="0"/>
              </a:rPr>
              <a:t> место</a:t>
            </a:r>
          </a:p>
          <a:p>
            <a:pPr marL="914400" indent="-91440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 </a:t>
            </a:r>
            <a:endParaRPr lang="ru-RU" dirty="0"/>
          </a:p>
        </p:txBody>
      </p:sp>
      <p:pic>
        <p:nvPicPr>
          <p:cNvPr id="3" name="Picture 2" descr="C:\Users\user\Desktop\IMG_6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8646"/>
            <a:ext cx="2592288" cy="1944372"/>
          </a:xfrm>
          <a:prstGeom prst="rect">
            <a:avLst/>
          </a:prstGeom>
          <a:noFill/>
        </p:spPr>
      </p:pic>
      <p:pic>
        <p:nvPicPr>
          <p:cNvPr id="1027" name="Picture 3" descr="C:\Users\user\Desktop\IMG_2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318"/>
            <a:ext cx="2880320" cy="192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476673"/>
          <a:ext cx="8496943" cy="6295687"/>
        </p:xfrm>
        <a:graphic>
          <a:graphicData uri="http://schemas.openxmlformats.org/drawingml/2006/table">
            <a:tbl>
              <a:tblPr/>
              <a:tblGrid>
                <a:gridCol w="1228559"/>
                <a:gridCol w="4278653"/>
                <a:gridCol w="1635120"/>
                <a:gridCol w="1354611"/>
              </a:tblGrid>
              <a:tr h="36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Учебный год.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Мероприятие 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Конкурс творческих работ по краеведению «Что я знаю о Родине своей»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Конкурс «Взгляд молодых на проблемы местного самоуправления»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Конкурс «Овеянный славою флаг наш и герб»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Районная олимпиада по основам избирательного права»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Открытый региональный конкурс творческих работ по краеведению «Гордость моего родного края»(ВИВТ)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региональный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областной конкурс «Взгляд молодых на проблемы местного  самоуправления»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Лауреат 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Молодёжный Инновационный форум Вор. Обл. «Развитие молодёжного парламента»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Всероссийская дистанционная олимпиада по истории 7,8, 10 класс. Центр развития мышления и интеллекта.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федеральный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место, сертификаты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Всероссийская дистанционная олимпиада «Курская битва». Центр развития мышления и интеллекта.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место, сертификаты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Всероссийский заочный конкурс «Познание и творчество. Номинация «Познание старины глубокой»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лауреат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Конкурс творческих работ «Символы России и Воронежской обл.»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Конкурс творческих работ «Наша ратная слава»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Конкурс творческих работ «Александр Невский»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Областная олимпиада по православию 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региональный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диплом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Областной конкурс  творческих работ «Наша ратная слава»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место, сертификат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Всероссийские олимпиады по истории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федеральный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место, сертификаты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9231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6064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Мои достижения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Привалова М.А.Дипломы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1004325" cy="13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ривалова М.А.Дипломы\1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916153" cy="11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ивалова М.А.Дипломы\1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916154" cy="12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ривалова М.А.Дипломы\1 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867958" cy="11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Привалова М.А.Дипломы\1 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7067" y="5312205"/>
            <a:ext cx="95809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Привалова М.А.Дипломы\1 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1063163" cy="12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Привалова М.А.Дипломы\1 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894942" cy="12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Привалова М.А.Дипломы\1 0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100156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Привалова М.А.Дипломы\1 0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984289" cy="12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Привалова М.А.Дипломы\1 0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911952" cy="12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Привалова М.А.Дипломы\1 0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1670" y="4913346"/>
            <a:ext cx="11684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Привалова М.А.Дипломы\1 0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1008112" cy="13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Привалова М.А.Дипломы\1 01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936104" cy="13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esktop\Привалова М.А.Дипломы\1 01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1031488" cy="12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Привалова М.А.Дипломы\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032040" cy="12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Привалова М.А.Дипломы\img1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953387" cy="12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Привалова М.А.Дипломы\прпат (2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273" y="3933056"/>
            <a:ext cx="103940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16216" y="90872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Открытые уроки,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мастер-классы в районе,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городе,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отмеченные грамотами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органов образования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благодарностью коллег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486916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конкурса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«Учитель года 2013»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38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919</TotalTime>
  <Words>730</Words>
  <Application>Microsoft Office PowerPoint</Application>
  <PresentationFormat>Экран (4:3)</PresentationFormat>
  <Paragraphs>141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Применение современных образовательных технологий</vt:lpstr>
      <vt:lpstr>Тема самообразования «Интерактивный подход как способ повышения эффективности уроков истории и обществознания».</vt:lpstr>
      <vt:lpstr> ФГОС ООО</vt:lpstr>
      <vt:lpstr>  Результат педагогической  деятельности и инновационной работы.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Бутурлиновского района Воронежской области Бутурлиновская средняя общеобразовательная школа № 1 Привалова М    е</dc:title>
  <dc:creator>user</dc:creator>
  <cp:lastModifiedBy>user</cp:lastModifiedBy>
  <cp:revision>105</cp:revision>
  <dcterms:created xsi:type="dcterms:W3CDTF">2014-01-26T13:45:37Z</dcterms:created>
  <dcterms:modified xsi:type="dcterms:W3CDTF">2014-03-31T17:13:08Z</dcterms:modified>
</cp:coreProperties>
</file>