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4" r:id="rId9"/>
    <p:sldId id="261" r:id="rId10"/>
    <p:sldId id="262" r:id="rId11"/>
    <p:sldId id="267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C9AA3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2DFD-784E-4053-8435-0F6744C6FA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D49B6-1D8B-406E-814C-C6254BA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49B6-1D8B-406E-814C-C6254BABAF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571480"/>
            <a:ext cx="4857784" cy="2571768"/>
          </a:xfrm>
          <a:extLst>
            <a:ext uri="{909E8E84-426E-40DD-AFC4-6F175D3DCCD1}"/>
            <a:ext uri="{91240B29-F687-4F45-9708-019B960494DF}"/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  <a:latin typeface="Century" pitchFamily="18" charset="0"/>
              </a:rPr>
              <a:t>Педагогическая деятельность </a:t>
            </a:r>
            <a:r>
              <a:rPr lang="ru-RU" dirty="0" smtClean="0">
                <a:effectLst/>
                <a:latin typeface="Century" pitchFamily="18" charset="0"/>
              </a:rPr>
              <a:t>Ломоносова М.В.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52"/>
            <a:ext cx="3032125" cy="3714750"/>
          </a:xfrm>
          <a:prstGeom prst="round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00892" y="4772893"/>
            <a:ext cx="1920326" cy="1559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6027003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Приготовила: учитель математики МОБУ «Солнечная СОШ» Кулакова Н.А.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841E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математики МОБУ «Солнечная СОШ»: Кулакова Наталья Александровна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841E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математики МОБУ «Солнечная СОШ»: Кулакова Наталья Александровна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841E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математики МОБУ «Солнечная СОШ»: Кулакова Наталья Александровна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841E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математики МОБУ «Солнечная СОШ»: Кулакова Наталья Александровна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357694"/>
            <a:ext cx="66294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dirty="0">
                <a:solidFill>
                  <a:schemeClr val="bg1"/>
                </a:solidFill>
              </a:rPr>
              <a:t>Уже в те годы начали формироваться отличительные черты русского общественно педагогического движения: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опора </a:t>
            </a:r>
            <a:r>
              <a:rPr lang="ru-RU" sz="1800" dirty="0">
                <a:solidFill>
                  <a:schemeClr val="bg1"/>
                </a:solidFill>
              </a:rPr>
              <a:t>на народную педагогику</a:t>
            </a:r>
            <a:r>
              <a:rPr lang="ru-RU" sz="1800" dirty="0" smtClean="0">
                <a:solidFill>
                  <a:schemeClr val="bg1"/>
                </a:solidFill>
              </a:rPr>
              <a:t>,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борьба </a:t>
            </a:r>
            <a:r>
              <a:rPr lang="ru-RU" sz="1800" dirty="0">
                <a:solidFill>
                  <a:schemeClr val="bg1"/>
                </a:solidFill>
              </a:rPr>
              <a:t>против угнетения личности,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стремление </a:t>
            </a:r>
            <a:r>
              <a:rPr lang="ru-RU" sz="1800" dirty="0">
                <a:solidFill>
                  <a:schemeClr val="bg1"/>
                </a:solidFill>
              </a:rPr>
              <a:t>к всенародному просвещению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Наиболее ярко они проявились в педагогических воззрениях революционеров- демократов. На протяжении двадцатилетней педагогической деятельности он занимался организацией учебного дела в стране, преобразовывал работу академической гимназии и университета, внедряя классно–урочную систему обучения, разрабатывал учебные планы, программы по предметам, фундаментальные методические учебные пособия.</a:t>
            </a:r>
          </a:p>
          <a:p>
            <a:pPr eaLnBrk="1" hangingPunct="1">
              <a:defRPr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3315" name="Picture 2" descr="D:\АГУ\ПЕДАГОГИКА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981075"/>
            <a:ext cx="23764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4714884"/>
            <a:ext cx="1571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484438" y="115888"/>
            <a:ext cx="4330700" cy="9223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Заключение.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42844" y="1214422"/>
            <a:ext cx="6337300" cy="539908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bg1"/>
                </a:solidFill>
              </a:rPr>
              <a:t>Значение деятельности М.В. Ломоносова и его учеников в развитии российского просвещения огромно. Считая науку одним из главных факторов развития общества, он стремился использовать ее на благо экономического и культурного процветания родины. Забота о могуществе Российского государства обратила Ломоносова к воспитательным проблемам, к вопросам подготовки молодой научной смены. Отличительными принципами его учения о воспитании и образовании молодежи явились народность, демократизм, гуманизм.</a:t>
            </a: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/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2" descr="C:\Users\Наталья\Desktop\0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1643050"/>
            <a:ext cx="2470150" cy="4360862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71472" y="4000504"/>
            <a:ext cx="2643206" cy="2643206"/>
          </a:xfrm>
          <a:ln w="76200">
            <a:solidFill>
              <a:srgbClr val="CC6600"/>
            </a:solidFill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667625" cy="11525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2000" i="1" dirty="0" smtClean="0"/>
              <a:t>Ломоносов Михаил Васильевич, </a:t>
            </a:r>
            <a:r>
              <a:rPr lang="ru-RU" sz="2000" dirty="0" smtClean="0"/>
              <a:t>первый русский ученый–естествоиспытатель, поэт, филолог, художник, историк, просветитель</a:t>
            </a:r>
            <a:r>
              <a:rPr lang="ru-RU" sz="2800" dirty="0" smtClean="0"/>
              <a:t>.</a:t>
            </a:r>
          </a:p>
        </p:txBody>
      </p:sp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3643306" y="1357298"/>
            <a:ext cx="5143536" cy="51133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 smtClean="0">
                <a:solidFill>
                  <a:schemeClr val="bg1"/>
                </a:solidFill>
              </a:rPr>
              <a:t>Родился в (1711-1765), в семье крестьянина–помора. Стремясь получить образование, в 1730 году пешком отправился в Москву, поступил в  </a:t>
            </a:r>
            <a:r>
              <a:rPr lang="ru-RU" sz="2000" dirty="0" err="1" smtClean="0">
                <a:solidFill>
                  <a:schemeClr val="bg1"/>
                </a:solidFill>
              </a:rPr>
              <a:t>Славяно</a:t>
            </a:r>
            <a:r>
              <a:rPr lang="ru-RU" sz="2000" dirty="0" smtClean="0">
                <a:solidFill>
                  <a:schemeClr val="bg1"/>
                </a:solidFill>
              </a:rPr>
              <a:t>–</a:t>
            </a:r>
            <a:r>
              <a:rPr lang="ru-RU" sz="2000" dirty="0" err="1" smtClean="0">
                <a:solidFill>
                  <a:schemeClr val="bg1"/>
                </a:solidFill>
              </a:rPr>
              <a:t>греко</a:t>
            </a:r>
            <a:r>
              <a:rPr lang="ru-RU" sz="2000" dirty="0" smtClean="0">
                <a:solidFill>
                  <a:schemeClr val="bg1"/>
                </a:solidFill>
              </a:rPr>
              <a:t>–латинскую академию. В 1735 в числе наиболее отличившихся учеников Ломоносов был направлен в Петербург в академический университет, а в 1736 командирован для продолжения образования в Германию, где учился сначала в </a:t>
            </a:r>
            <a:r>
              <a:rPr lang="ru-RU" sz="2000" dirty="0" err="1" smtClean="0">
                <a:solidFill>
                  <a:schemeClr val="bg1"/>
                </a:solidFill>
              </a:rPr>
              <a:t>Марбургском</a:t>
            </a:r>
            <a:r>
              <a:rPr lang="ru-RU" sz="2000" dirty="0" smtClean="0">
                <a:solidFill>
                  <a:schemeClr val="bg1"/>
                </a:solidFill>
              </a:rPr>
              <a:t> университете, а затем в университете города Фрейбурга.</a:t>
            </a:r>
          </a:p>
          <a:p>
            <a:pPr eaLnBrk="1" hangingPunct="1"/>
            <a:r>
              <a:rPr lang="ru-RU" sz="2000" dirty="0" smtClean="0">
                <a:solidFill>
                  <a:schemeClr val="bg1"/>
                </a:solidFill>
              </a:rPr>
              <a:t>По возвращении из–за границы (1742) Ломоносов был назначен адъютантом Академии Наук по физ. классу, а в 1745 стал первым русским, избранным на должность профессора (академика).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" name="Содержимое 3" descr="Рисунок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42976" y="1357298"/>
            <a:ext cx="1749983" cy="2428892"/>
          </a:xfrm>
          <a:prstGeom prst="rect">
            <a:avLst/>
          </a:prstGeom>
          <a:solidFill>
            <a:srgbClr val="CC6600">
              <a:alpha val="14902"/>
            </a:srgbClr>
          </a:solidFill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857232"/>
            <a:ext cx="2381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4966320" cy="1340768"/>
          </a:xfrm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едагогическая деятельность.</a:t>
            </a:r>
            <a:endParaRPr lang="ru-RU" dirty="0"/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6985000" cy="5113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Успешность педагогической деятельности Ломоносов видел в единстве воспитания и образования при обязательном учете наследственности и индивидуальных особенностей детей, условий их обучения.</a:t>
            </a:r>
          </a:p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Первые фундаментальные учебники по русскому языку, риторике, оригинальные учебные руководства по естественным и математическим дисциплинам, написанные Ломоносовым, заложили основы методики преподавания как науки.</a:t>
            </a:r>
          </a:p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Он подчеркивал, что должна существовать преемственность между общим, средним и высшим образованием. Большое внимание Ломоносов уделил основам педагогики высшей школы, высказав мысль о создании при Академии Наук специальных </a:t>
            </a:r>
            <a:r>
              <a:rPr lang="ru-RU" sz="1800" b="1" i="1" dirty="0" err="1" smtClean="0">
                <a:solidFill>
                  <a:schemeClr val="bg1"/>
                </a:solidFill>
              </a:rPr>
              <a:t>учебно</a:t>
            </a:r>
            <a:r>
              <a:rPr lang="ru-RU" sz="1800" b="1" i="1" dirty="0" smtClean="0">
                <a:solidFill>
                  <a:schemeClr val="bg1"/>
                </a:solidFill>
              </a:rPr>
              <a:t>–научных центров, в которых можно было бы вести подготовку высококвалифицированных специалистов. </a:t>
            </a:r>
          </a:p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Он был сторонником создания новой школы, в которой сочеталось бы общеобразовательная и практическая подготовка молодежи. Именно Ломоносова считают автором „Проекта об учреждении гимназий и школ в „больших“ и „малых“ городах“ (1760).</a:t>
            </a:r>
          </a:p>
          <a:p>
            <a:pPr eaLnBrk="1" hangingPunct="1"/>
            <a:endParaRPr lang="ru-RU" sz="600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480720" cy="1285323"/>
          </a:xfrm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Этапы педагогической </a:t>
            </a:r>
            <a:r>
              <a:rPr lang="ru-RU" dirty="0" smtClean="0">
                <a:effectLst/>
              </a:rPr>
              <a:t>        деятельности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1928802"/>
            <a:ext cx="2868613" cy="35687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Объект 1"/>
          <p:cNvPicPr>
            <a:picLocks noChangeArrowheads="1"/>
          </p:cNvPicPr>
          <p:nvPr/>
        </p:nvPicPr>
        <p:blipFill>
          <a:blip r:embed="rId3" cstate="print"/>
          <a:srcRect l="-1428" t="-2968" r="-1599" b="-2521"/>
          <a:stretch>
            <a:fillRect/>
          </a:stretch>
        </p:blipFill>
        <p:spPr bwMode="auto">
          <a:xfrm>
            <a:off x="142844" y="2000240"/>
            <a:ext cx="5286412" cy="3357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3"/>
          <p:cNvSpPr>
            <a:spLocks noGrp="1"/>
          </p:cNvSpPr>
          <p:nvPr>
            <p:ph type="body" idx="1"/>
          </p:nvPr>
        </p:nvSpPr>
        <p:spPr>
          <a:xfrm>
            <a:off x="3643313" y="4786313"/>
            <a:ext cx="4457700" cy="150018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М.В. Ломоносов был одержим мыслью создать российский по духу и содержанию университет и при нем гимназию, в которых могли бы учиться все желающие независимо от сословий. В Петербурге осуществить эту идею ему не удалось, и с 50-х гг. он начал работу по созданию университета в Москве как образовательного и научного центра России.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Эта идея М.В. Ломоносова нашла поддержку фаворита императрицы Елизаветы графа </a:t>
            </a:r>
            <a:r>
              <a:rPr lang="ru-RU" sz="1800" b="1" i="1" dirty="0" smtClean="0">
                <a:solidFill>
                  <a:schemeClr val="bg1"/>
                </a:solidFill>
              </a:rPr>
              <a:t>Ивана Ивановича Шувалова </a:t>
            </a:r>
            <a:r>
              <a:rPr lang="ru-RU" sz="1800" b="1" dirty="0" smtClean="0">
                <a:solidFill>
                  <a:schemeClr val="bg1"/>
                </a:solidFill>
              </a:rPr>
              <a:t>(1727—1797), который стал первым куратором Московского университета.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3071813" cy="3771900"/>
          </a:xfrm>
          <a:prstGeom prst="round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142875" y="5214938"/>
            <a:ext cx="2665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Портрет </a:t>
            </a:r>
            <a:r>
              <a:rPr lang="ru-RU" sz="1200" b="1" dirty="0">
                <a:solidFill>
                  <a:schemeClr val="bg1"/>
                </a:solidFill>
              </a:rPr>
              <a:t>императрицы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 Елизаветы</a:t>
            </a:r>
            <a:r>
              <a:rPr lang="ru-RU" sz="1200" dirty="0">
                <a:solidFill>
                  <a:schemeClr val="bg1"/>
                </a:solidFill>
              </a:rPr>
              <a:t> Петровны.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Аргунов Иван Петрович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12768" cy="1296144"/>
          </a:xfrm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Московский университет им. </a:t>
            </a:r>
            <a:r>
              <a:rPr lang="ru-RU" dirty="0" smtClean="0"/>
              <a:t>Л</a:t>
            </a:r>
            <a:r>
              <a:rPr lang="ru-RU" dirty="0" smtClean="0">
                <a:effectLst/>
              </a:rPr>
              <a:t>омоносова М.В.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620838"/>
            <a:ext cx="4714875" cy="52371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В это время сам М.В. Ломоносов создал ряд учебных пособий, явившихся новым словом в отечественной педагогике и методике и заменивших учебники эпохи Л. Магницкого. Они охватывали и гуманитарные, и </a:t>
            </a:r>
            <a:r>
              <a:rPr lang="ru-RU" b="1" dirty="0" err="1" smtClean="0">
                <a:solidFill>
                  <a:schemeClr val="bg1"/>
                </a:solidFill>
              </a:rPr>
              <a:t>естественно-научные</a:t>
            </a:r>
            <a:r>
              <a:rPr lang="ru-RU" b="1" dirty="0" smtClean="0">
                <a:solidFill>
                  <a:schemeClr val="bg1"/>
                </a:solidFill>
              </a:rPr>
              <a:t> дисциплины, перечень даже основных из них внушителен: «Краткое руководство к риторике» (1743), «Риторика» (1748), включающая хрестоматию русской и зарубежной литературы, «Российская грамматика» (1755), выдержавшая одиннадцать изданий и переведенная на все основные европейские языки, учебник истории «Краткий Российский летописец с родословием», учебные пособия по истории «Древняя Российская история» и «Слово похвальное блаженной памяти государю императору Петру Великому» (1755), а также учебные книги по химии и физике.</a:t>
            </a: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714488"/>
            <a:ext cx="3659188" cy="2643187"/>
          </a:xfrm>
          <a:prstGeom prst="round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6" name="Picture 2" descr="C:\Users\Наталья\Desktop\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4357694"/>
            <a:ext cx="1544630" cy="221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990656" cy="1224135"/>
          </a:xfrm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>
                <a:effectLst/>
              </a:rPr>
              <a:t>Перед университетом Ломоносов поставил несколько целей, объединенных идеей служения на „пользу и славу Отечества“: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214950"/>
            <a:ext cx="5241925" cy="1066800"/>
          </a:xfrm>
        </p:spPr>
        <p:txBody>
          <a:bodyPr>
            <a:noAutofit/>
          </a:bodyPr>
          <a:lstStyle/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1800" dirty="0">
                <a:solidFill>
                  <a:schemeClr val="bg1"/>
                </a:solidFill>
              </a:rPr>
              <a:t>развитие науки (особенно в области философии, истории, русской грамматики, права, медицины); 	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популяризации </a:t>
            </a:r>
            <a:r>
              <a:rPr lang="ru-RU" sz="1800" dirty="0">
                <a:solidFill>
                  <a:schemeClr val="bg1"/>
                </a:solidFill>
              </a:rPr>
              <a:t>научных знаний (через </a:t>
            </a:r>
            <a:r>
              <a:rPr lang="ru-RU" sz="1800" dirty="0" smtClean="0">
                <a:solidFill>
                  <a:schemeClr val="bg1"/>
                </a:solidFill>
              </a:rPr>
              <a:t>печать, </a:t>
            </a:r>
            <a:r>
              <a:rPr lang="ru-RU" sz="1800" dirty="0">
                <a:solidFill>
                  <a:schemeClr val="bg1"/>
                </a:solidFill>
              </a:rPr>
              <a:t>библиотеку, лекции, диспуты);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решение </a:t>
            </a:r>
            <a:r>
              <a:rPr lang="ru-RU" sz="1800" dirty="0">
                <a:solidFill>
                  <a:schemeClr val="bg1"/>
                </a:solidFill>
              </a:rPr>
              <a:t>передовых задач (подготовка образованного молодого поколения через университет и гимназии, контроль и руководство учебно–воспитательным делом в учебных заведениях). Ломоносов был убежден в том, что только распространение наук и просвещения может способствовать процветанию России. </a:t>
            </a:r>
          </a:p>
          <a:p>
            <a:pPr eaLnBrk="1" hangingPunct="1">
              <a:defRPr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Наталья\Desktop\350px-Moscow_State_University,_HD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786058"/>
            <a:ext cx="3335853" cy="219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4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Дидактические принципы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000250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458912"/>
            <a:ext cx="4500563" cy="5399088"/>
          </a:xfrm>
          <a:prstGeom prst="rect">
            <a:avLst/>
          </a:prstGeom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solidFill>
                  <a:schemeClr val="bg1"/>
                </a:solidFill>
              </a:rPr>
              <a:t>	Ведущими дидактическими принципами М.В. Ломоносов считал принципы посильности и развивающего обучения. В основе обучения должен был лежать познавательный интерес, вызывающий, по мысли М.В. Ломоносова, творческое усвоение учебного материала и развитие в студентах и учащихся исследовательских устремлений. Важно отметить внимание М.В. Ломоносова и его соратников к опыту западноевропейской педагогики.</a:t>
            </a:r>
            <a:endParaRPr lang="ru-RU" sz="2000" dirty="0">
              <a:solidFill>
                <a:schemeClr val="bg1"/>
              </a:solidFill>
            </a:endParaRP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ru-RU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785926"/>
            <a:ext cx="3357562" cy="4800600"/>
          </a:xfrm>
          <a:prstGeom prst="round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5000660" cy="500064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40—50-е гг. XVIII в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у М.В. Ломоносова сложилась стройная система педагогических убеждений. Цели воспитания он формулировал в рамках идеологии Просвещения и в русле своих демократических взглядов на обучение детей всех сословий.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00125"/>
            <a:ext cx="3106737" cy="4443413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29FD35-0259-4396-9A4E-1D870F03DD9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B54FB333-DA0F-4FEA-A48D-D8BB741AA4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TS101908701</Template>
  <TotalTime>99</TotalTime>
  <Words>575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TS101908701</vt:lpstr>
      <vt:lpstr>Педагогическая деятельность Ломоносова М.В.  </vt:lpstr>
      <vt:lpstr>Ломоносов Михаил Васильевич, первый русский ученый–естествоиспытатель, поэт, филолог, художник, историк, просветитель.</vt:lpstr>
      <vt:lpstr>Педагогическая деятельность.</vt:lpstr>
      <vt:lpstr>Этапы педагогической         деятельности </vt:lpstr>
      <vt:lpstr>Слайд 5</vt:lpstr>
      <vt:lpstr>Московский университет им. Ломоносова М.В.</vt:lpstr>
      <vt:lpstr>Перед университетом Ломоносов поставил несколько целей, объединенных идеей служения на „пользу и славу Отечества“:  </vt:lpstr>
      <vt:lpstr>Дидактические принципы</vt:lpstr>
      <vt:lpstr>В 40—50-е гг. XVIII в  у М.В. Ломоносова сложилась стройная система педагогических убеждений. Цели воспитания он формулировал в рамках идеологии Просвещения и в русле своих демократических взглядов на обучение детей всех сословий. </vt:lpstr>
      <vt:lpstr>Слайд 10</vt:lpstr>
      <vt:lpstr>Заключение.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Администратор</cp:lastModifiedBy>
  <cp:revision>19</cp:revision>
  <dcterms:created xsi:type="dcterms:W3CDTF">2011-10-29T12:12:20Z</dcterms:created>
  <dcterms:modified xsi:type="dcterms:W3CDTF">2014-04-01T09:30:52Z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