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2" r:id="rId25"/>
    <p:sldId id="279" r:id="rId26"/>
    <p:sldId id="280" r:id="rId27"/>
    <p:sldId id="28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646" autoAdjust="0"/>
    <p:restoredTop sz="94660"/>
  </p:normalViewPr>
  <p:slideViewPr>
    <p:cSldViewPr>
      <p:cViewPr varScale="1">
        <p:scale>
          <a:sx n="69" d="100"/>
          <a:sy n="69" d="100"/>
        </p:scale>
        <p:origin x="-41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30.03.2014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30.03.2014</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Тихиро\в мечети\IMG_66671.jpg"/>
          <p:cNvPicPr>
            <a:picLocks noChangeAspect="1" noChangeArrowheads="1"/>
          </p:cNvPicPr>
          <p:nvPr/>
        </p:nvPicPr>
        <p:blipFill>
          <a:blip r:embed="rId2" cstate="screen"/>
          <a:srcRect/>
          <a:stretch>
            <a:fillRect/>
          </a:stretch>
        </p:blipFill>
        <p:spPr bwMode="auto">
          <a:xfrm>
            <a:off x="285720" y="285728"/>
            <a:ext cx="8572560" cy="6286544"/>
          </a:xfrm>
          <a:prstGeom prst="rect">
            <a:avLst/>
          </a:prstGeom>
          <a:noFill/>
        </p:spPr>
      </p:pic>
      <p:sp>
        <p:nvSpPr>
          <p:cNvPr id="5" name="Прямоугольник 4"/>
          <p:cNvSpPr/>
          <p:nvPr/>
        </p:nvSpPr>
        <p:spPr>
          <a:xfrm>
            <a:off x="285720" y="5214950"/>
            <a:ext cx="3929090" cy="1200329"/>
          </a:xfrm>
          <a:prstGeom prst="rect">
            <a:avLst/>
          </a:prstGeom>
        </p:spPr>
        <p:txBody>
          <a:bodyPr wrap="square">
            <a:spAutoFit/>
          </a:bodyPr>
          <a:lstStyle/>
          <a:p>
            <a:r>
              <a:rPr lang="ru-RU" dirty="0" smtClean="0">
                <a:solidFill>
                  <a:srgbClr val="FFFF00"/>
                </a:solidFill>
                <a:latin typeface="Monotype Corsiva" pitchFamily="66" charset="0"/>
              </a:rPr>
              <a:t>Выполнила: учитель традиционной</a:t>
            </a:r>
          </a:p>
          <a:p>
            <a:r>
              <a:rPr lang="ru-RU" dirty="0" smtClean="0">
                <a:solidFill>
                  <a:srgbClr val="FFFF00"/>
                </a:solidFill>
                <a:latin typeface="Monotype Corsiva" pitchFamily="66" charset="0"/>
              </a:rPr>
              <a:t> и </a:t>
            </a:r>
            <a:r>
              <a:rPr lang="ru-RU" dirty="0" err="1" smtClean="0">
                <a:solidFill>
                  <a:srgbClr val="FFFF00"/>
                </a:solidFill>
                <a:latin typeface="Monotype Corsiva" pitchFamily="66" charset="0"/>
              </a:rPr>
              <a:t>вайнахской</a:t>
            </a:r>
            <a:r>
              <a:rPr lang="ru-RU" dirty="0" smtClean="0">
                <a:solidFill>
                  <a:srgbClr val="FFFF00"/>
                </a:solidFill>
                <a:latin typeface="Monotype Corsiva" pitchFamily="66" charset="0"/>
              </a:rPr>
              <a:t> этики МБОУ «СОШ№1 </a:t>
            </a:r>
            <a:r>
              <a:rPr lang="ru-RU" dirty="0" err="1" smtClean="0">
                <a:solidFill>
                  <a:srgbClr val="FFFF00"/>
                </a:solidFill>
                <a:latin typeface="Monotype Corsiva" pitchFamily="66" charset="0"/>
              </a:rPr>
              <a:t>с.п.Надтеречное</a:t>
            </a:r>
            <a:r>
              <a:rPr lang="ru-RU" dirty="0" smtClean="0">
                <a:solidFill>
                  <a:srgbClr val="FFFF00"/>
                </a:solidFill>
                <a:latin typeface="Monotype Corsiva" pitchFamily="66" charset="0"/>
              </a:rPr>
              <a:t> Надтеречного района Чеченской республики  Тукаева Х.С-М.</a:t>
            </a:r>
          </a:p>
        </p:txBody>
      </p:sp>
      <p:sp>
        <p:nvSpPr>
          <p:cNvPr id="6" name="Прямоугольник 5"/>
          <p:cNvSpPr/>
          <p:nvPr/>
        </p:nvSpPr>
        <p:spPr>
          <a:xfrm>
            <a:off x="1071538" y="714356"/>
            <a:ext cx="6929486" cy="707886"/>
          </a:xfrm>
          <a:prstGeom prst="rect">
            <a:avLst/>
          </a:prstGeom>
        </p:spPr>
        <p:txBody>
          <a:bodyPr wrap="square">
            <a:spAutoFit/>
          </a:bodyPr>
          <a:lstStyle/>
          <a:p>
            <a:r>
              <a:rPr lang="ru-RU" sz="4000" dirty="0" smtClean="0">
                <a:solidFill>
                  <a:schemeClr val="accent2">
                    <a:lumMod val="75000"/>
                  </a:schemeClr>
                </a:solidFill>
                <a:latin typeface="Monotype Corsiva" pitchFamily="66" charset="0"/>
              </a:rPr>
              <a:t>«Отношение к природе </a:t>
            </a:r>
            <a:r>
              <a:rPr lang="ru-RU" sz="4000" smtClean="0">
                <a:solidFill>
                  <a:schemeClr val="accent2">
                    <a:lumMod val="75000"/>
                  </a:schemeClr>
                </a:solidFill>
                <a:latin typeface="Monotype Corsiva" pitchFamily="66" charset="0"/>
              </a:rPr>
              <a:t>в Исламе»</a:t>
            </a:r>
            <a:endParaRPr lang="ru-RU" sz="4000" dirty="0">
              <a:solidFill>
                <a:schemeClr val="accent2">
                  <a:lumMod val="75000"/>
                </a:schemeClr>
              </a:solidFill>
              <a:latin typeface="Monotype Corsiva" pitchFamily="66" charset="0"/>
            </a:endParaRPr>
          </a:p>
        </p:txBody>
      </p:sp>
      <p:sp>
        <p:nvSpPr>
          <p:cNvPr id="7" name="Прямоугольник 6"/>
          <p:cNvSpPr/>
          <p:nvPr/>
        </p:nvSpPr>
        <p:spPr>
          <a:xfrm>
            <a:off x="2286000" y="2828836"/>
            <a:ext cx="4572000" cy="369332"/>
          </a:xfrm>
          <a:prstGeom prst="rect">
            <a:avLst/>
          </a:prstGeom>
        </p:spPr>
        <p:txBody>
          <a:bodyPr>
            <a:spAutoFit/>
          </a:bodyPr>
          <a:lstStyle/>
          <a:p>
            <a:pPr algn="ctr"/>
            <a:endParaRPr lang="ru-RU" dirty="0" smtClean="0">
              <a:solidFill>
                <a:schemeClr val="bg1"/>
              </a:solidFill>
              <a:latin typeface="Monotype Corsiva" pitchFamily="66" charset="0"/>
            </a:endParaRPr>
          </a:p>
        </p:txBody>
      </p:sp>
    </p:spTree>
  </p:cSld>
  <p:clrMapOvr>
    <a:masterClrMapping/>
  </p:clrMapOvr>
  <p:transition spd="med">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56168"/>
          </a:xfrm>
        </p:spPr>
        <p:txBody>
          <a:bodyPr>
            <a:normAutofit lnSpcReduction="10000"/>
          </a:bodyPr>
          <a:lstStyle/>
          <a:p>
            <a:r>
              <a:rPr lang="ru-RU" sz="4000" dirty="0" smtClean="0">
                <a:latin typeface="Monotype Corsiva" pitchFamily="66" charset="0"/>
              </a:rPr>
              <a:t>Всепрощающий утверждает:</a:t>
            </a:r>
            <a:br>
              <a:rPr lang="ru-RU" sz="4000" dirty="0" smtClean="0">
                <a:latin typeface="Monotype Corsiva" pitchFamily="66" charset="0"/>
              </a:rPr>
            </a:br>
            <a:r>
              <a:rPr lang="ru-RU" sz="4000" dirty="0" smtClean="0">
                <a:latin typeface="Monotype Corsiva" pitchFamily="66" charset="0"/>
              </a:rPr>
              <a:t/>
            </a:r>
            <a:br>
              <a:rPr lang="ru-RU" sz="4000" dirty="0" smtClean="0">
                <a:latin typeface="Monotype Corsiva" pitchFamily="66" charset="0"/>
              </a:rPr>
            </a:br>
            <a:r>
              <a:rPr lang="ru-RU" sz="4000" dirty="0" smtClean="0">
                <a:latin typeface="Monotype Corsiva" pitchFamily="66" charset="0"/>
              </a:rPr>
              <a:t>"Неужели они не видели покорных [воле Аллаха] птиц, летающих в небе? Их удерживает [в воздухе] только Аллах. Воистину, в этом - знамение для верующих людей"</a:t>
            </a:r>
            <a:br>
              <a:rPr lang="ru-RU" sz="4000" dirty="0" smtClean="0">
                <a:latin typeface="Monotype Corsiva" pitchFamily="66" charset="0"/>
              </a:rPr>
            </a:br>
            <a:r>
              <a:rPr lang="ru-RU" sz="4000" dirty="0" smtClean="0">
                <a:latin typeface="Monotype Corsiva" pitchFamily="66" charset="0"/>
              </a:rPr>
              <a:t/>
            </a:r>
            <a:br>
              <a:rPr lang="ru-RU" sz="4000" dirty="0" smtClean="0">
                <a:latin typeface="Monotype Corsiva" pitchFamily="66" charset="0"/>
              </a:rPr>
            </a:br>
            <a:r>
              <a:rPr lang="ru-RU" sz="4000" dirty="0" smtClean="0">
                <a:latin typeface="Monotype Corsiva" pitchFamily="66" charset="0"/>
              </a:rPr>
              <a:t>(16:79).</a:t>
            </a:r>
            <a:r>
              <a:rPr lang="ru-RU" dirty="0" smtClean="0"/>
              <a:t/>
            </a:r>
            <a:br>
              <a:rPr lang="ru-RU" dirty="0" smtClean="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99044"/>
          </a:xfrm>
        </p:spPr>
        <p:txBody>
          <a:bodyPr>
            <a:normAutofit fontScale="92500" lnSpcReduction="10000"/>
          </a:bodyPr>
          <a:lstStyle/>
          <a:p>
            <a:r>
              <a:rPr lang="ru-RU" sz="3600" dirty="0" smtClean="0">
                <a:latin typeface="Monotype Corsiva" pitchFamily="66" charset="0"/>
              </a:rPr>
              <a:t>Эти откровения проясняют нам Исламскую позицию относительно живых существ, населяющих нашу планету. Эти существа являются спутниками и помощниками человека на протяжении всей его жизни, заслуживают уважения и имеют свои определенные позиции. Они были сотворены для человека, но без них людям было бы невозможно выжить. Пример тому - общеизвестный факт, что растения являются основными производителями кислорода, которым дышит человек.</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041920"/>
          </a:xfrm>
        </p:spPr>
        <p:txBody>
          <a:bodyPr>
            <a:normAutofit lnSpcReduction="10000"/>
          </a:bodyPr>
          <a:lstStyle/>
          <a:p>
            <a:r>
              <a:rPr lang="ru-RU" sz="4400" dirty="0" smtClean="0">
                <a:latin typeface="Monotype Corsiva" pitchFamily="66" charset="0"/>
              </a:rPr>
              <a:t>Человеку необходимо знать, что Ислам установил определенные ограничения и правила относительно обращения с окружающей средой, чтобы уберечь ее от глупых поступков и действий некоторых людей, обращающихся с природой с невежеством и безответственностью.</a:t>
            </a:r>
            <a:r>
              <a:rPr lang="ru-RU" dirty="0" smtClean="0"/>
              <a:t/>
            </a:r>
            <a:br>
              <a:rPr lang="ru-RU" dirty="0" smtClean="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613292"/>
          </a:xfrm>
        </p:spPr>
        <p:txBody>
          <a:bodyPr>
            <a:normAutofit fontScale="77500" lnSpcReduction="20000"/>
          </a:bodyPr>
          <a:lstStyle/>
          <a:p>
            <a:r>
              <a:rPr lang="ru-RU" sz="4100" dirty="0" smtClean="0">
                <a:latin typeface="Monotype Corsiva" pitchFamily="66" charset="0"/>
              </a:rPr>
              <a:t>Сначала о воде</a:t>
            </a:r>
            <a:br>
              <a:rPr lang="ru-RU" sz="4100" dirty="0" smtClean="0">
                <a:latin typeface="Monotype Corsiva" pitchFamily="66" charset="0"/>
              </a:rPr>
            </a:br>
            <a:r>
              <a:rPr lang="ru-RU" sz="4100" dirty="0" smtClean="0">
                <a:latin typeface="Monotype Corsiva" pitchFamily="66" charset="0"/>
              </a:rPr>
              <a:t/>
            </a:r>
            <a:br>
              <a:rPr lang="ru-RU" sz="4100" dirty="0" smtClean="0">
                <a:latin typeface="Monotype Corsiva" pitchFamily="66" charset="0"/>
              </a:rPr>
            </a:br>
            <a:r>
              <a:rPr lang="ru-RU" sz="4100" dirty="0" smtClean="0">
                <a:latin typeface="Monotype Corsiva" pitchFamily="66" charset="0"/>
              </a:rPr>
              <a:t>Всемогущий говорит:</a:t>
            </a:r>
            <a:br>
              <a:rPr lang="ru-RU" sz="4100" dirty="0" smtClean="0">
                <a:latin typeface="Monotype Corsiva" pitchFamily="66" charset="0"/>
              </a:rPr>
            </a:br>
            <a:r>
              <a:rPr lang="ru-RU" sz="4100" dirty="0" smtClean="0">
                <a:latin typeface="Monotype Corsiva" pitchFamily="66" charset="0"/>
              </a:rPr>
              <a:t/>
            </a:r>
            <a:br>
              <a:rPr lang="ru-RU" sz="4100" dirty="0" smtClean="0">
                <a:latin typeface="Monotype Corsiva" pitchFamily="66" charset="0"/>
              </a:rPr>
            </a:br>
            <a:r>
              <a:rPr lang="ru-RU" sz="4100" dirty="0" smtClean="0">
                <a:latin typeface="Monotype Corsiva" pitchFamily="66" charset="0"/>
              </a:rPr>
              <a:t>"Неужели же неверные не знают, что … Мы сотворили все живое из воды…"</a:t>
            </a:r>
            <a:br>
              <a:rPr lang="ru-RU" sz="4100" dirty="0" smtClean="0">
                <a:latin typeface="Monotype Corsiva" pitchFamily="66" charset="0"/>
              </a:rPr>
            </a:br>
            <a:r>
              <a:rPr lang="ru-RU" sz="4100" dirty="0" smtClean="0">
                <a:latin typeface="Monotype Corsiva" pitchFamily="66" charset="0"/>
              </a:rPr>
              <a:t/>
            </a:r>
            <a:br>
              <a:rPr lang="ru-RU" sz="4100" dirty="0" smtClean="0">
                <a:latin typeface="Monotype Corsiva" pitchFamily="66" charset="0"/>
              </a:rPr>
            </a:br>
            <a:r>
              <a:rPr lang="ru-RU" sz="4100" dirty="0" smtClean="0">
                <a:latin typeface="Monotype Corsiva" pitchFamily="66" charset="0"/>
              </a:rPr>
              <a:t>(21:30).</a:t>
            </a:r>
            <a:br>
              <a:rPr lang="ru-RU" sz="4100" dirty="0" smtClean="0">
                <a:latin typeface="Monotype Corsiva" pitchFamily="66" charset="0"/>
              </a:rPr>
            </a:br>
            <a:r>
              <a:rPr lang="ru-RU" sz="4100" dirty="0" smtClean="0">
                <a:latin typeface="Monotype Corsiva" pitchFamily="66" charset="0"/>
              </a:rPr>
              <a:t/>
            </a:r>
            <a:br>
              <a:rPr lang="ru-RU" sz="4100" dirty="0" smtClean="0">
                <a:latin typeface="Monotype Corsiva" pitchFamily="66" charset="0"/>
              </a:rPr>
            </a:br>
            <a:r>
              <a:rPr lang="ru-RU" sz="4100" dirty="0" smtClean="0">
                <a:latin typeface="Monotype Corsiva" pitchFamily="66" charset="0"/>
              </a:rPr>
              <a:t>Так как вода содержит тайну нашего существования, Ислам запрещает расточительность воды и использование ее без надобности.</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41046" cy="1398450"/>
          </a:xfrm>
        </p:spPr>
        <p:txBody>
          <a:bodyPr>
            <a:noAutofit/>
          </a:bodyPr>
          <a:lstStyle/>
          <a:p>
            <a:r>
              <a:rPr lang="ru-RU" sz="2400" dirty="0" smtClean="0">
                <a:solidFill>
                  <a:schemeClr val="accent3">
                    <a:lumMod val="75000"/>
                  </a:schemeClr>
                </a:solidFill>
                <a:latin typeface="Monotype Corsiva" pitchFamily="66" charset="0"/>
              </a:rPr>
              <a:t>Всемогущий говорит:</a:t>
            </a:r>
            <a:br>
              <a:rPr lang="ru-RU" sz="2400" dirty="0" smtClean="0">
                <a:solidFill>
                  <a:schemeClr val="accent3">
                    <a:lumMod val="75000"/>
                  </a:schemeClr>
                </a:solidFill>
                <a:latin typeface="Monotype Corsiva" pitchFamily="66" charset="0"/>
              </a:rPr>
            </a:br>
            <a:r>
              <a:rPr lang="ru-RU" sz="2400" dirty="0" smtClean="0">
                <a:solidFill>
                  <a:schemeClr val="accent3">
                    <a:lumMod val="75000"/>
                  </a:schemeClr>
                </a:solidFill>
                <a:latin typeface="Monotype Corsiva" pitchFamily="66" charset="0"/>
              </a:rPr>
              <a:t/>
            </a:r>
            <a:br>
              <a:rPr lang="ru-RU" sz="2400" dirty="0" smtClean="0">
                <a:solidFill>
                  <a:schemeClr val="accent3">
                    <a:lumMod val="75000"/>
                  </a:schemeClr>
                </a:solidFill>
                <a:latin typeface="Monotype Corsiva" pitchFamily="66" charset="0"/>
              </a:rPr>
            </a:br>
            <a:r>
              <a:rPr lang="ru-RU" sz="2400" dirty="0" smtClean="0">
                <a:solidFill>
                  <a:schemeClr val="accent3">
                    <a:lumMod val="75000"/>
                  </a:schemeClr>
                </a:solidFill>
                <a:latin typeface="Monotype Corsiva" pitchFamily="66" charset="0"/>
              </a:rPr>
              <a:t>"Думали ли вы о воде, которую пьете? Вы ли ее ниспосылаете из туч или Мы ниспосылаем?»               (56:68, 69).</a:t>
            </a:r>
            <a:endParaRPr lang="ru-RU" sz="2400" dirty="0">
              <a:solidFill>
                <a:schemeClr val="accent3">
                  <a:lumMod val="75000"/>
                </a:schemeClr>
              </a:solidFill>
              <a:latin typeface="Monotype Corsiva" pitchFamily="66" charset="0"/>
            </a:endParaRPr>
          </a:p>
        </p:txBody>
      </p:sp>
      <p:pic>
        <p:nvPicPr>
          <p:cNvPr id="4" name="Рисунок 3" descr="IMG_67141.jpg"/>
          <p:cNvPicPr>
            <a:picLocks noChangeAspect="1"/>
          </p:cNvPicPr>
          <p:nvPr/>
        </p:nvPicPr>
        <p:blipFill>
          <a:blip r:embed="rId2" cstate="screen"/>
          <a:stretch>
            <a:fillRect/>
          </a:stretch>
        </p:blipFill>
        <p:spPr>
          <a:xfrm>
            <a:off x="428596" y="2071678"/>
            <a:ext cx="8286808" cy="450059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684730"/>
          </a:xfrm>
        </p:spPr>
        <p:txBody>
          <a:bodyPr>
            <a:normAutofit/>
          </a:bodyPr>
          <a:lstStyle/>
          <a:p>
            <a:r>
              <a:rPr lang="ru-RU" sz="4000" dirty="0" smtClean="0">
                <a:solidFill>
                  <a:srgbClr val="0070C0"/>
                </a:solidFill>
                <a:latin typeface="Monotype Corsiva" pitchFamily="66" charset="0"/>
              </a:rPr>
              <a:t>Сохранение воды для питья человека, животных, птиц и растений является одной из форм поклонения, заслуживающей милость Аллаха Всевышнего. Ислам строго запрещает испражнения в водоемы со стоячей водой или загрязнение других видов водоемов.</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56168"/>
          </a:xfrm>
        </p:spPr>
        <p:txBody>
          <a:bodyPr>
            <a:normAutofit/>
          </a:bodyPr>
          <a:lstStyle/>
          <a:p>
            <a:r>
              <a:rPr lang="ru-RU" sz="4400" dirty="0" smtClean="0">
                <a:solidFill>
                  <a:schemeClr val="accent2">
                    <a:lumMod val="75000"/>
                  </a:schemeClr>
                </a:solidFill>
                <a:latin typeface="Monotype Corsiva" pitchFamily="66" charset="0"/>
              </a:rPr>
              <a:t>Отсюда можно сделать вывод, что Ислам также запрещает канализационные и производственные стоки в водоемы или в океан, так как это загрязняет воду и угрожает жизни морских существ.</a:t>
            </a:r>
            <a:endParaRPr lang="ru-RU" sz="4400" dirty="0">
              <a:solidFill>
                <a:schemeClr val="accent2">
                  <a:lumMod val="75000"/>
                </a:schemeClr>
              </a:solidFill>
              <a:latin typeface="Monotype Corsiva"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G_6713.JPG"/>
          <p:cNvPicPr>
            <a:picLocks noGrp="1" noChangeAspect="1"/>
          </p:cNvPicPr>
          <p:nvPr>
            <p:ph idx="1"/>
          </p:nvPr>
        </p:nvPicPr>
        <p:blipFill>
          <a:blip r:embed="rId2" cstate="screen"/>
          <a:stretch>
            <a:fillRect/>
          </a:stretch>
        </p:blipFill>
        <p:spPr>
          <a:xfrm>
            <a:off x="428596" y="214290"/>
            <a:ext cx="8258204" cy="6171253"/>
          </a:xfrm>
        </p:spPr>
      </p:pic>
      <p:sp>
        <p:nvSpPr>
          <p:cNvPr id="5" name="Прямоугольник 4"/>
          <p:cNvSpPr/>
          <p:nvPr/>
        </p:nvSpPr>
        <p:spPr>
          <a:xfrm>
            <a:off x="3071802" y="214290"/>
            <a:ext cx="5072098" cy="3693319"/>
          </a:xfrm>
          <a:prstGeom prst="rect">
            <a:avLst/>
          </a:prstGeom>
        </p:spPr>
        <p:txBody>
          <a:bodyPr wrap="square">
            <a:spAutoFit/>
          </a:bodyPr>
          <a:lstStyle/>
          <a:p>
            <a:r>
              <a:rPr lang="ru-RU" sz="2400" dirty="0" smtClean="0">
                <a:solidFill>
                  <a:srgbClr val="C00000"/>
                </a:solidFill>
                <a:latin typeface="Monotype Corsiva" pitchFamily="66" charset="0"/>
              </a:rPr>
              <a:t>Второе: растительность</a:t>
            </a:r>
            <a:br>
              <a:rPr lang="ru-RU" sz="2400" dirty="0" smtClean="0">
                <a:solidFill>
                  <a:srgbClr val="C00000"/>
                </a:solidFill>
                <a:latin typeface="Monotype Corsiva" pitchFamily="66" charset="0"/>
              </a:rPr>
            </a:br>
            <a:r>
              <a:rPr lang="ru-RU" sz="2400" dirty="0" smtClean="0">
                <a:solidFill>
                  <a:srgbClr val="C00000"/>
                </a:solidFill>
                <a:latin typeface="Monotype Corsiva" pitchFamily="66" charset="0"/>
              </a:rPr>
              <a:t/>
            </a:r>
            <a:br>
              <a:rPr lang="ru-RU" sz="2400" dirty="0" smtClean="0">
                <a:solidFill>
                  <a:srgbClr val="C00000"/>
                </a:solidFill>
                <a:latin typeface="Monotype Corsiva" pitchFamily="66" charset="0"/>
              </a:rPr>
            </a:br>
            <a:r>
              <a:rPr lang="ru-RU" sz="2400" dirty="0" smtClean="0">
                <a:solidFill>
                  <a:srgbClr val="C00000"/>
                </a:solidFill>
                <a:latin typeface="Monotype Corsiva" pitchFamily="66" charset="0"/>
              </a:rPr>
              <a:t>Всевышний утверждает:</a:t>
            </a:r>
            <a:br>
              <a:rPr lang="ru-RU" sz="2400" dirty="0" smtClean="0">
                <a:solidFill>
                  <a:srgbClr val="C00000"/>
                </a:solidFill>
                <a:latin typeface="Monotype Corsiva" pitchFamily="66" charset="0"/>
              </a:rPr>
            </a:br>
            <a:r>
              <a:rPr lang="ru-RU" sz="2400" dirty="0" smtClean="0">
                <a:solidFill>
                  <a:srgbClr val="C00000"/>
                </a:solidFill>
                <a:latin typeface="Monotype Corsiva" pitchFamily="66" charset="0"/>
              </a:rPr>
              <a:t/>
            </a:r>
            <a:br>
              <a:rPr lang="ru-RU" sz="2400" dirty="0" smtClean="0">
                <a:solidFill>
                  <a:srgbClr val="C00000"/>
                </a:solidFill>
                <a:latin typeface="Monotype Corsiva" pitchFamily="66" charset="0"/>
              </a:rPr>
            </a:br>
            <a:r>
              <a:rPr lang="ru-RU" sz="2400" dirty="0" smtClean="0">
                <a:solidFill>
                  <a:srgbClr val="C00000"/>
                </a:solidFill>
                <a:latin typeface="Monotype Corsiva" pitchFamily="66" charset="0"/>
              </a:rPr>
              <a:t>"Думали ли вы о том, что вы сеете? Вы ли заставляете произрасти [посев] или Мы заставляем?"</a:t>
            </a:r>
            <a:br>
              <a:rPr lang="ru-RU" sz="2400" dirty="0" smtClean="0">
                <a:solidFill>
                  <a:srgbClr val="C00000"/>
                </a:solidFill>
                <a:latin typeface="Monotype Corsiva" pitchFamily="66" charset="0"/>
              </a:rPr>
            </a:br>
            <a:r>
              <a:rPr lang="ru-RU" sz="2400" dirty="0" smtClean="0">
                <a:solidFill>
                  <a:srgbClr val="C00000"/>
                </a:solidFill>
                <a:latin typeface="Monotype Corsiva" pitchFamily="66" charset="0"/>
              </a:rPr>
              <a:t/>
            </a:r>
            <a:br>
              <a:rPr lang="ru-RU" sz="2400" dirty="0" smtClean="0">
                <a:solidFill>
                  <a:srgbClr val="C00000"/>
                </a:solidFill>
                <a:latin typeface="Monotype Corsiva" pitchFamily="66" charset="0"/>
              </a:rPr>
            </a:br>
            <a:r>
              <a:rPr lang="ru-RU" sz="2400" dirty="0" smtClean="0">
                <a:solidFill>
                  <a:srgbClr val="C00000"/>
                </a:solidFill>
                <a:latin typeface="Monotype Corsiva" pitchFamily="66" charset="0"/>
              </a:rPr>
              <a:t>(56:63,64).</a:t>
            </a:r>
            <a:r>
              <a:rPr lang="ru-RU" dirty="0" smtClean="0"/>
              <a:t/>
            </a:r>
            <a:br>
              <a:rPr lang="ru-RU" dirty="0" smtClean="0"/>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99044"/>
          </a:xfrm>
        </p:spPr>
        <p:txBody>
          <a:bodyPr>
            <a:normAutofit lnSpcReduction="10000"/>
          </a:bodyPr>
          <a:lstStyle/>
          <a:p>
            <a:r>
              <a:rPr lang="ru-RU" sz="3200" dirty="0" smtClean="0">
                <a:solidFill>
                  <a:schemeClr val="accent4">
                    <a:lumMod val="75000"/>
                  </a:schemeClr>
                </a:solidFill>
                <a:latin typeface="Monotype Corsiva" pitchFamily="66" charset="0"/>
              </a:rPr>
              <a:t>Коран говорит о пользе насаждений и культивации в </a:t>
            </a:r>
            <a:r>
              <a:rPr lang="ru-RU" sz="3200" dirty="0" err="1" smtClean="0">
                <a:solidFill>
                  <a:schemeClr val="accent4">
                    <a:lumMod val="75000"/>
                  </a:schemeClr>
                </a:solidFill>
                <a:latin typeface="Monotype Corsiva" pitchFamily="66" charset="0"/>
              </a:rPr>
              <a:t>аятах</a:t>
            </a:r>
            <a:r>
              <a:rPr lang="ru-RU" sz="3200" dirty="0" smtClean="0">
                <a:solidFill>
                  <a:schemeClr val="accent4">
                    <a:lumMod val="75000"/>
                  </a:schemeClr>
                </a:solidFill>
                <a:latin typeface="Monotype Corsiva" pitchFamily="66" charset="0"/>
              </a:rPr>
              <a:t>:</a:t>
            </a:r>
            <a:br>
              <a:rPr lang="ru-RU" sz="3200" dirty="0" smtClean="0">
                <a:solidFill>
                  <a:schemeClr val="accent4">
                    <a:lumMod val="75000"/>
                  </a:schemeClr>
                </a:solidFill>
                <a:latin typeface="Monotype Corsiva" pitchFamily="66" charset="0"/>
              </a:rPr>
            </a:br>
            <a:r>
              <a:rPr lang="ru-RU" sz="3200" dirty="0" smtClean="0">
                <a:solidFill>
                  <a:schemeClr val="accent4">
                    <a:lumMod val="75000"/>
                  </a:schemeClr>
                </a:solidFill>
                <a:latin typeface="Monotype Corsiva" pitchFamily="66" charset="0"/>
              </a:rPr>
              <a:t/>
            </a:r>
            <a:br>
              <a:rPr lang="ru-RU" sz="3200" dirty="0" smtClean="0">
                <a:solidFill>
                  <a:schemeClr val="accent4">
                    <a:lumMod val="75000"/>
                  </a:schemeClr>
                </a:solidFill>
                <a:latin typeface="Monotype Corsiva" pitchFamily="66" charset="0"/>
              </a:rPr>
            </a:br>
            <a:r>
              <a:rPr lang="ru-RU" sz="3200" dirty="0" smtClean="0">
                <a:solidFill>
                  <a:schemeClr val="accent4">
                    <a:lumMod val="75000"/>
                  </a:schemeClr>
                </a:solidFill>
                <a:latin typeface="Monotype Corsiva" pitchFamily="66" charset="0"/>
              </a:rPr>
              <a:t>"Пусть поразмыслит он о том, [кто посылает] ему пропитание, -по Нашему велению обильно проливаются ливни, потом Мы иссекаем землю ходами [от растений], взращиваем на ней злаки, виноград, травы, маслины, пальмы, сады обильные, плоды и пастбища на пользу вам и вашей скотине"</a:t>
            </a:r>
            <a:br>
              <a:rPr lang="ru-RU" sz="3200" dirty="0" smtClean="0">
                <a:solidFill>
                  <a:schemeClr val="accent4">
                    <a:lumMod val="75000"/>
                  </a:schemeClr>
                </a:solidFill>
                <a:latin typeface="Monotype Corsiva" pitchFamily="66" charset="0"/>
              </a:rPr>
            </a:br>
            <a:r>
              <a:rPr lang="ru-RU" sz="3200" dirty="0" smtClean="0">
                <a:solidFill>
                  <a:schemeClr val="accent4">
                    <a:lumMod val="75000"/>
                  </a:schemeClr>
                </a:solidFill>
                <a:latin typeface="Monotype Corsiva" pitchFamily="66" charset="0"/>
              </a:rPr>
              <a:t/>
            </a:r>
            <a:br>
              <a:rPr lang="ru-RU" sz="3200" dirty="0" smtClean="0">
                <a:solidFill>
                  <a:schemeClr val="accent4">
                    <a:lumMod val="75000"/>
                  </a:schemeClr>
                </a:solidFill>
                <a:latin typeface="Monotype Corsiva" pitchFamily="66" charset="0"/>
              </a:rPr>
            </a:br>
            <a:r>
              <a:rPr lang="ru-RU" sz="3200" dirty="0" smtClean="0">
                <a:solidFill>
                  <a:schemeClr val="accent4">
                    <a:lumMod val="75000"/>
                  </a:schemeClr>
                </a:solidFill>
                <a:latin typeface="Monotype Corsiva" pitchFamily="66" charset="0"/>
              </a:rPr>
              <a:t>(80:24-32).</a:t>
            </a:r>
            <a:r>
              <a:rPr lang="ru-RU" dirty="0" smtClean="0"/>
              <a:t/>
            </a:r>
            <a:br>
              <a:rPr lang="ru-RU" dirty="0" smtClean="0"/>
            </a:b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970482"/>
          </a:xfrm>
        </p:spPr>
        <p:txBody>
          <a:bodyPr>
            <a:normAutofit lnSpcReduction="10000"/>
          </a:bodyPr>
          <a:lstStyle/>
          <a:p>
            <a:r>
              <a:rPr lang="ru-RU" dirty="0" smtClean="0">
                <a:solidFill>
                  <a:schemeClr val="accent5">
                    <a:lumMod val="75000"/>
                  </a:schemeClr>
                </a:solidFill>
                <a:latin typeface="Monotype Corsiva" pitchFamily="66" charset="0"/>
              </a:rPr>
              <a:t>Всевышний также говорит:</a:t>
            </a:r>
            <a:br>
              <a:rPr lang="ru-RU" dirty="0" smtClean="0">
                <a:solidFill>
                  <a:schemeClr val="accent5">
                    <a:lumMod val="75000"/>
                  </a:schemeClr>
                </a:solidFill>
                <a:latin typeface="Monotype Corsiva" pitchFamily="66" charset="0"/>
              </a:rPr>
            </a:br>
            <a:r>
              <a:rPr lang="ru-RU" dirty="0" smtClean="0">
                <a:solidFill>
                  <a:schemeClr val="accent5">
                    <a:lumMod val="75000"/>
                  </a:schemeClr>
                </a:solidFill>
                <a:latin typeface="Monotype Corsiva" pitchFamily="66" charset="0"/>
              </a:rPr>
              <a:t/>
            </a:r>
            <a:br>
              <a:rPr lang="ru-RU" dirty="0" smtClean="0">
                <a:solidFill>
                  <a:schemeClr val="accent5">
                    <a:lumMod val="75000"/>
                  </a:schemeClr>
                </a:solidFill>
                <a:latin typeface="Monotype Corsiva" pitchFamily="66" charset="0"/>
              </a:rPr>
            </a:br>
            <a:r>
              <a:rPr lang="ru-RU" dirty="0" smtClean="0">
                <a:solidFill>
                  <a:schemeClr val="accent5">
                    <a:lumMod val="75000"/>
                  </a:schemeClr>
                </a:solidFill>
                <a:latin typeface="Monotype Corsiva" pitchFamily="66" charset="0"/>
              </a:rPr>
              <a:t>"Он- тот, кто ниспослал с неба дождь. Благодаря дождю Мы взращиваем [на земле] всякие растения зеленые и колосья с зерном. На пальме из завязей Мы [вырастили] низко свисающие [от тяжести плодов] гроздья. Мы[создаем] и виноградники, и оливковые и гранатовые рощи, [плоды которых хоть и] похожи [в одном], но [вместе с тем] различаются [в другом].Посмотрите на плоды этих [деревьев]: когда они завязываются и когда созревают. Воистину, в этом для верующих людей - знамения"</a:t>
            </a:r>
            <a:br>
              <a:rPr lang="ru-RU" dirty="0" smtClean="0">
                <a:solidFill>
                  <a:schemeClr val="accent5">
                    <a:lumMod val="75000"/>
                  </a:schemeClr>
                </a:solidFill>
                <a:latin typeface="Monotype Corsiva" pitchFamily="66" charset="0"/>
              </a:rPr>
            </a:br>
            <a:r>
              <a:rPr lang="ru-RU" dirty="0" smtClean="0">
                <a:solidFill>
                  <a:schemeClr val="accent5">
                    <a:lumMod val="75000"/>
                  </a:schemeClr>
                </a:solidFill>
                <a:latin typeface="Monotype Corsiva" pitchFamily="66" charset="0"/>
              </a:rPr>
              <a:t/>
            </a:r>
            <a:br>
              <a:rPr lang="ru-RU" dirty="0" smtClean="0">
                <a:solidFill>
                  <a:schemeClr val="accent5">
                    <a:lumMod val="75000"/>
                  </a:schemeClr>
                </a:solidFill>
                <a:latin typeface="Monotype Corsiva" pitchFamily="66" charset="0"/>
              </a:rPr>
            </a:br>
            <a:r>
              <a:rPr lang="ru-RU" dirty="0" smtClean="0">
                <a:solidFill>
                  <a:schemeClr val="accent5">
                    <a:lumMod val="75000"/>
                  </a:schemeClr>
                </a:solidFill>
                <a:latin typeface="Monotype Corsiva" pitchFamily="66" charset="0"/>
              </a:rPr>
              <a:t>(6:99).</a:t>
            </a:r>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229600" cy="5554683"/>
          </a:xfrm>
        </p:spPr>
        <p:txBody>
          <a:bodyPr>
            <a:noAutofit/>
          </a:bodyPr>
          <a:lstStyle/>
          <a:p>
            <a:r>
              <a:rPr lang="ru-RU" sz="3600" dirty="0" smtClean="0"/>
              <a:t> </a:t>
            </a:r>
            <a:r>
              <a:rPr lang="ru-RU" sz="3200" dirty="0" smtClean="0">
                <a:latin typeface="Monotype Corsiva" pitchFamily="66" charset="0"/>
              </a:rPr>
              <a:t> Люди- наиболее благословенные из Божественных созданий. Все, что существует, было создано Аллахом для блага людей. Аллах сотворил подчиненной человеку жизнь животных, птиц, растений, воды и неживой природы. В свою очередь, долгом человека является обращаться с этими существами и объектами как любящий и заботливый друг, так, чтобы получать от них пользу, не запрещая пользоваться ими другим и выдвигая общие интересы впереди своих собственных.</a:t>
            </a:r>
            <a:br>
              <a:rPr lang="ru-RU" sz="3200" dirty="0" smtClean="0">
                <a:latin typeface="Monotype Corsiva" pitchFamily="66" charset="0"/>
              </a:rPr>
            </a:br>
            <a:endParaRPr lang="ru-RU" sz="3200" dirty="0">
              <a:latin typeface="Monotype Corsiva"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113358"/>
          </a:xfrm>
        </p:spPr>
        <p:txBody>
          <a:bodyPr>
            <a:normAutofit lnSpcReduction="10000"/>
          </a:bodyPr>
          <a:lstStyle/>
          <a:p>
            <a:r>
              <a:rPr lang="ru-RU" sz="3200" dirty="0" smtClean="0">
                <a:solidFill>
                  <a:schemeClr val="accent1">
                    <a:lumMod val="75000"/>
                  </a:schemeClr>
                </a:solidFill>
                <a:latin typeface="Monotype Corsiva" pitchFamily="66" charset="0"/>
              </a:rPr>
              <a:t>Пророк Мухаммед (мир ему и благословение) свидетельствует о том, что каждый мусульманин, который садит или культивирует растения и с этого питается, кормит другого человека, зверя или птицу, получит за это вознаграждение от Аллаха. Он также говорит, что любой, кто посадил дерево, под которым люди находят тень или укрытие, будет благословен Аллахом. Поэтому рубка деревьев без законных и основательных причин является покушением на щедрость Аллаха и на ту красоту, которую Он создал.</a:t>
            </a:r>
            <a:r>
              <a:rPr lang="ru-RU" dirty="0" smtClean="0"/>
              <a:t/>
            </a:r>
            <a:br>
              <a:rPr lang="ru-RU" dirty="0" smtClean="0"/>
            </a:b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56168"/>
          </a:xfrm>
        </p:spPr>
        <p:txBody>
          <a:bodyPr>
            <a:normAutofit fontScale="92500" lnSpcReduction="20000"/>
          </a:bodyPr>
          <a:lstStyle/>
          <a:p>
            <a:r>
              <a:rPr lang="ru-RU" dirty="0" smtClean="0">
                <a:solidFill>
                  <a:schemeClr val="accent2">
                    <a:lumMod val="75000"/>
                  </a:schemeClr>
                </a:solidFill>
                <a:latin typeface="Monotype Corsiva" pitchFamily="66" charset="0"/>
              </a:rPr>
              <a:t>Третье: земля </a:t>
            </a:r>
            <a:br>
              <a:rPr lang="ru-RU" dirty="0" smtClean="0">
                <a:solidFill>
                  <a:schemeClr val="accent2">
                    <a:lumMod val="75000"/>
                  </a:schemeClr>
                </a:solidFill>
                <a:latin typeface="Monotype Corsiva" pitchFamily="66" charset="0"/>
              </a:rPr>
            </a:br>
            <a:r>
              <a:rPr lang="ru-RU" dirty="0" smtClean="0">
                <a:solidFill>
                  <a:schemeClr val="accent2">
                    <a:lumMod val="75000"/>
                  </a:schemeClr>
                </a:solidFill>
                <a:latin typeface="Monotype Corsiva" pitchFamily="66" charset="0"/>
              </a:rPr>
              <a:t/>
            </a:r>
            <a:br>
              <a:rPr lang="ru-RU" dirty="0" smtClean="0">
                <a:solidFill>
                  <a:schemeClr val="accent2">
                    <a:lumMod val="75000"/>
                  </a:schemeClr>
                </a:solidFill>
                <a:latin typeface="Monotype Corsiva" pitchFamily="66" charset="0"/>
              </a:rPr>
            </a:br>
            <a:r>
              <a:rPr lang="ru-RU" dirty="0" smtClean="0">
                <a:solidFill>
                  <a:schemeClr val="accent2">
                    <a:lumMod val="75000"/>
                  </a:schemeClr>
                </a:solidFill>
                <a:latin typeface="Monotype Corsiva" pitchFamily="66" charset="0"/>
              </a:rPr>
              <a:t>Земля является нашей первой матерью, на ней мы живем. Из ее щедрот мы питаемся, следовательно, у нас есть перед ней определенные обязанности; это оживление земель с помощью зеленых насаждений и растительности, к чему нас вдохновляет Пророк Мухаммед (мир ему и благословение), который говорил: тот, кто оживляет мертвую землю, становится ее хозяином (в случае, если эта земля заброшенная, ничья, и на ней ничего нет; тогда человек может законно потребовать ее присвоения). За это человек получит вознаграждение от Аллаха. Следуя второму варианту этого высказывания:</a:t>
            </a:r>
            <a:br>
              <a:rPr lang="ru-RU" dirty="0" smtClean="0">
                <a:solidFill>
                  <a:schemeClr val="accent2">
                    <a:lumMod val="75000"/>
                  </a:schemeClr>
                </a:solidFill>
                <a:latin typeface="Monotype Corsiva" pitchFamily="66" charset="0"/>
              </a:rPr>
            </a:br>
            <a:r>
              <a:rPr lang="ru-RU" dirty="0" smtClean="0">
                <a:solidFill>
                  <a:schemeClr val="accent2">
                    <a:lumMod val="75000"/>
                  </a:schemeClr>
                </a:solidFill>
                <a:latin typeface="Monotype Corsiva" pitchFamily="66" charset="0"/>
              </a:rPr>
              <a:t/>
            </a:r>
            <a:br>
              <a:rPr lang="ru-RU" dirty="0" smtClean="0">
                <a:solidFill>
                  <a:schemeClr val="accent2">
                    <a:lumMod val="75000"/>
                  </a:schemeClr>
                </a:solidFill>
                <a:latin typeface="Monotype Corsiva" pitchFamily="66" charset="0"/>
              </a:rPr>
            </a:br>
            <a:r>
              <a:rPr lang="ru-RU" dirty="0" smtClean="0">
                <a:solidFill>
                  <a:schemeClr val="accent2">
                    <a:lumMod val="75000"/>
                  </a:schemeClr>
                </a:solidFill>
                <a:latin typeface="Monotype Corsiva" pitchFamily="66" charset="0"/>
              </a:rPr>
              <a:t>"Тот, кто оживляет мертвую землю, становиться самым достойным из ее хозяев".</a:t>
            </a:r>
            <a:r>
              <a:rPr lang="ru-RU" dirty="0" smtClean="0"/>
              <a:t/>
            </a:r>
            <a:br>
              <a:rPr lang="ru-RU" dirty="0" smtClean="0"/>
            </a:b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ages (2).jpg"/>
          <p:cNvPicPr>
            <a:picLocks noGrp="1" noChangeAspect="1"/>
          </p:cNvPicPr>
          <p:nvPr>
            <p:ph idx="1"/>
          </p:nvPr>
        </p:nvPicPr>
        <p:blipFill>
          <a:blip r:embed="rId2"/>
          <a:stretch>
            <a:fillRect/>
          </a:stretch>
        </p:blipFill>
        <p:spPr>
          <a:xfrm>
            <a:off x="3571868" y="2541826"/>
            <a:ext cx="5214973" cy="3387505"/>
          </a:xfrm>
        </p:spPr>
      </p:pic>
      <p:sp>
        <p:nvSpPr>
          <p:cNvPr id="5" name="Прямоугольник 4"/>
          <p:cNvSpPr/>
          <p:nvPr/>
        </p:nvSpPr>
        <p:spPr>
          <a:xfrm>
            <a:off x="500034" y="357166"/>
            <a:ext cx="3071834" cy="5262979"/>
          </a:xfrm>
          <a:prstGeom prst="rect">
            <a:avLst/>
          </a:prstGeom>
        </p:spPr>
        <p:txBody>
          <a:bodyPr wrap="square">
            <a:spAutoFit/>
          </a:bodyPr>
          <a:lstStyle/>
          <a:p>
            <a:r>
              <a:rPr lang="ru-RU" sz="2400" dirty="0" smtClean="0">
                <a:solidFill>
                  <a:schemeClr val="accent2">
                    <a:lumMod val="75000"/>
                  </a:schemeClr>
                </a:solidFill>
                <a:latin typeface="Monotype Corsiva" pitchFamily="66" charset="0"/>
              </a:rPr>
              <a:t>Четвертое: животное царство</a:t>
            </a:r>
            <a:br>
              <a:rPr lang="ru-RU" sz="2400" dirty="0" smtClean="0">
                <a:solidFill>
                  <a:schemeClr val="accent2">
                    <a:lumMod val="75000"/>
                  </a:schemeClr>
                </a:solidFill>
                <a:latin typeface="Monotype Corsiva" pitchFamily="66" charset="0"/>
              </a:rPr>
            </a:br>
            <a:r>
              <a:rPr lang="ru-RU" sz="2400" dirty="0" smtClean="0">
                <a:solidFill>
                  <a:schemeClr val="accent2">
                    <a:lumMod val="75000"/>
                  </a:schemeClr>
                </a:solidFill>
                <a:latin typeface="Monotype Corsiva" pitchFamily="66" charset="0"/>
              </a:rPr>
              <a:t/>
            </a:r>
            <a:br>
              <a:rPr lang="ru-RU" sz="2400" dirty="0" smtClean="0">
                <a:solidFill>
                  <a:schemeClr val="accent2">
                    <a:lumMod val="75000"/>
                  </a:schemeClr>
                </a:solidFill>
                <a:latin typeface="Monotype Corsiva" pitchFamily="66" charset="0"/>
              </a:rPr>
            </a:br>
            <a:r>
              <a:rPr lang="ru-RU" sz="2400" dirty="0" smtClean="0">
                <a:solidFill>
                  <a:schemeClr val="accent2">
                    <a:lumMod val="75000"/>
                  </a:schemeClr>
                </a:solidFill>
                <a:latin typeface="Monotype Corsiva" pitchFamily="66" charset="0"/>
              </a:rPr>
              <a:t>Мы должны обращаться с животными с наибольшим милосердием и состраданием, борясь за сохранение всего разнообразия живой природы. Мы также не должны злоупотреблять этим миром для охоты или спорта.</a:t>
            </a:r>
            <a:endParaRPr lang="ru-RU" sz="2400" dirty="0">
              <a:solidFill>
                <a:schemeClr val="accent2">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99044"/>
          </a:xfrm>
        </p:spPr>
        <p:txBody>
          <a:bodyPr>
            <a:normAutofit/>
          </a:bodyPr>
          <a:lstStyle/>
          <a:p>
            <a:r>
              <a:rPr lang="ru-RU" sz="3200" dirty="0" smtClean="0">
                <a:latin typeface="Monotype Corsiva" pitchFamily="66" charset="0"/>
              </a:rPr>
              <a:t/>
            </a:r>
            <a:br>
              <a:rPr lang="ru-RU" sz="3200" dirty="0" smtClean="0">
                <a:latin typeface="Monotype Corsiva" pitchFamily="66" charset="0"/>
              </a:rPr>
            </a:br>
            <a:r>
              <a:rPr lang="ru-RU" sz="3200" dirty="0" smtClean="0">
                <a:latin typeface="Monotype Corsiva" pitchFamily="66" charset="0"/>
              </a:rPr>
              <a:t/>
            </a:r>
            <a:br>
              <a:rPr lang="ru-RU" sz="3200" dirty="0" smtClean="0">
                <a:latin typeface="Monotype Corsiva" pitchFamily="66" charset="0"/>
              </a:rPr>
            </a:br>
            <a:endParaRPr lang="ru-RU" dirty="0"/>
          </a:p>
        </p:txBody>
      </p:sp>
      <p:pic>
        <p:nvPicPr>
          <p:cNvPr id="4" name="Рисунок 3" descr="images (1).jpg"/>
          <p:cNvPicPr>
            <a:picLocks noChangeAspect="1"/>
          </p:cNvPicPr>
          <p:nvPr/>
        </p:nvPicPr>
        <p:blipFill>
          <a:blip r:embed="rId2"/>
          <a:stretch>
            <a:fillRect/>
          </a:stretch>
        </p:blipFill>
        <p:spPr>
          <a:xfrm>
            <a:off x="1428729" y="1928802"/>
            <a:ext cx="5715040" cy="4000528"/>
          </a:xfrm>
          <a:prstGeom prst="rect">
            <a:avLst/>
          </a:prstGeom>
        </p:spPr>
      </p:pic>
      <p:sp>
        <p:nvSpPr>
          <p:cNvPr id="5" name="Прямоугольник 4"/>
          <p:cNvSpPr/>
          <p:nvPr/>
        </p:nvSpPr>
        <p:spPr>
          <a:xfrm>
            <a:off x="1214414" y="571480"/>
            <a:ext cx="6572296" cy="1384995"/>
          </a:xfrm>
          <a:prstGeom prst="rect">
            <a:avLst/>
          </a:prstGeom>
        </p:spPr>
        <p:txBody>
          <a:bodyPr wrap="square">
            <a:spAutoFit/>
          </a:bodyPr>
          <a:lstStyle/>
          <a:p>
            <a:r>
              <a:rPr lang="ru-RU" sz="2800" dirty="0" smtClean="0">
                <a:solidFill>
                  <a:schemeClr val="accent5">
                    <a:lumMod val="50000"/>
                  </a:schemeClr>
                </a:solidFill>
                <a:latin typeface="Monotype Corsiva" pitchFamily="66" charset="0"/>
              </a:rPr>
              <a:t>Пророк (мир ему и благословение) говорил, что тот, кто добр и милостив к животным, встретит доброту и милосердие Аллаха.</a:t>
            </a:r>
            <a:endParaRPr lang="ru-RU" sz="2800" dirty="0">
              <a:solidFill>
                <a:schemeClr val="accent5">
                  <a:lumMod val="5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70416"/>
          </a:xfrm>
        </p:spPr>
        <p:txBody>
          <a:bodyPr>
            <a:normAutofit fontScale="92500" lnSpcReduction="10000"/>
          </a:bodyPr>
          <a:lstStyle/>
          <a:p>
            <a:r>
              <a:rPr lang="ru-RU" sz="3900" dirty="0" smtClean="0">
                <a:solidFill>
                  <a:schemeClr val="accent3">
                    <a:lumMod val="75000"/>
                  </a:schemeClr>
                </a:solidFill>
                <a:latin typeface="Monotype Corsiva" pitchFamily="66" charset="0"/>
              </a:rPr>
              <a:t>Даже убивая животных для пищи, Посланник Аллаха (мир ему и благословение)сказал нам заточить нож перед тем, как перерезать животному глотку, и убить его быстро, способом, приносящим животному наименьшее страдание. Также мы никогда не должны убивать животное для еды на глазах у другого животного, чтобы не причинить ему страдание.</a:t>
            </a:r>
            <a:r>
              <a:rPr lang="ru-RU" dirty="0" smtClean="0">
                <a:solidFill>
                  <a:schemeClr val="accent3">
                    <a:lumMod val="75000"/>
                  </a:schemeClr>
                </a:solidFill>
              </a:rPr>
              <a:t/>
            </a:r>
            <a:br>
              <a:rPr lang="ru-RU" dirty="0" smtClean="0">
                <a:solidFill>
                  <a:schemeClr val="accent3">
                    <a:lumMod val="75000"/>
                  </a:schemeClr>
                </a:solidFill>
              </a:rPr>
            </a:br>
            <a:endParaRPr lang="ru-RU" dirty="0">
              <a:solidFill>
                <a:schemeClr val="accent3">
                  <a:lumMod val="7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428604"/>
            <a:ext cx="2854634" cy="5256102"/>
          </a:xfrm>
        </p:spPr>
        <p:txBody>
          <a:bodyPr>
            <a:noAutofit/>
          </a:bodyPr>
          <a:lstStyle/>
          <a:p>
            <a:r>
              <a:rPr lang="ru-RU" sz="2400" dirty="0" smtClean="0">
                <a:latin typeface="Monotype Corsiva" pitchFamily="66" charset="0"/>
              </a:rPr>
              <a:t>Пятое: жизнь птиц</a:t>
            </a:r>
            <a:br>
              <a:rPr lang="ru-RU" sz="2400" dirty="0" smtClean="0">
                <a:latin typeface="Monotype Corsiva" pitchFamily="66" charset="0"/>
              </a:rPr>
            </a:br>
            <a:r>
              <a:rPr lang="ru-RU" sz="2400" dirty="0" smtClean="0">
                <a:latin typeface="Monotype Corsiva" pitchFamily="66" charset="0"/>
              </a:rPr>
              <a:t/>
            </a:r>
            <a:br>
              <a:rPr lang="ru-RU" sz="2400" dirty="0" smtClean="0">
                <a:latin typeface="Monotype Corsiva" pitchFamily="66" charset="0"/>
              </a:rPr>
            </a:br>
            <a:r>
              <a:rPr lang="ru-RU" sz="2400" dirty="0" smtClean="0">
                <a:latin typeface="Monotype Corsiva" pitchFamily="66" charset="0"/>
              </a:rPr>
              <a:t>Ислам предписывает бережное обращение с птицами, так как они служат Аллаху, как уже упоминалось ранее. Мы должны стремиться обеспечить птицам защиту и благополучное существование.</a:t>
            </a:r>
            <a:endParaRPr lang="ru-RU" sz="2400" dirty="0"/>
          </a:p>
        </p:txBody>
      </p:sp>
      <p:pic>
        <p:nvPicPr>
          <p:cNvPr id="4" name="Рисунок 3" descr="IMG_5336.JPG"/>
          <p:cNvPicPr>
            <a:picLocks noChangeAspect="1"/>
          </p:cNvPicPr>
          <p:nvPr/>
        </p:nvPicPr>
        <p:blipFill>
          <a:blip r:embed="rId2" cstate="screen"/>
          <a:stretch>
            <a:fillRect/>
          </a:stretch>
        </p:blipFill>
        <p:spPr>
          <a:xfrm>
            <a:off x="3571868" y="1071546"/>
            <a:ext cx="5214974" cy="485776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613292"/>
          </a:xfrm>
        </p:spPr>
        <p:txBody>
          <a:bodyPr>
            <a:normAutofit/>
          </a:bodyPr>
          <a:lstStyle/>
          <a:p>
            <a:r>
              <a:rPr lang="ru-RU" dirty="0" smtClean="0">
                <a:solidFill>
                  <a:schemeClr val="accent3">
                    <a:lumMod val="75000"/>
                  </a:schemeClr>
                </a:solidFill>
              </a:rPr>
              <a:t/>
            </a:r>
            <a:br>
              <a:rPr lang="ru-RU" dirty="0" smtClean="0">
                <a:solidFill>
                  <a:schemeClr val="accent3">
                    <a:lumMod val="75000"/>
                  </a:schemeClr>
                </a:solidFill>
              </a:rPr>
            </a:br>
            <a:endParaRPr lang="ru-RU" dirty="0">
              <a:solidFill>
                <a:schemeClr val="accent3">
                  <a:lumMod val="75000"/>
                </a:schemeClr>
              </a:solidFill>
            </a:endParaRPr>
          </a:p>
        </p:txBody>
      </p:sp>
      <p:pic>
        <p:nvPicPr>
          <p:cNvPr id="4" name="Рисунок 3" descr="images (3).jpg"/>
          <p:cNvPicPr>
            <a:picLocks noChangeAspect="1"/>
          </p:cNvPicPr>
          <p:nvPr/>
        </p:nvPicPr>
        <p:blipFill>
          <a:blip r:embed="rId2"/>
          <a:stretch>
            <a:fillRect/>
          </a:stretch>
        </p:blipFill>
        <p:spPr>
          <a:xfrm>
            <a:off x="428596" y="500042"/>
            <a:ext cx="8429684" cy="5715040"/>
          </a:xfrm>
          <a:prstGeom prst="rect">
            <a:avLst/>
          </a:prstGeom>
        </p:spPr>
      </p:pic>
      <p:sp>
        <p:nvSpPr>
          <p:cNvPr id="5" name="Прямоугольник 4"/>
          <p:cNvSpPr/>
          <p:nvPr/>
        </p:nvSpPr>
        <p:spPr>
          <a:xfrm>
            <a:off x="428596" y="428604"/>
            <a:ext cx="5929354" cy="5632311"/>
          </a:xfrm>
          <a:prstGeom prst="rect">
            <a:avLst/>
          </a:prstGeom>
        </p:spPr>
        <p:txBody>
          <a:bodyPr wrap="square">
            <a:spAutoFit/>
          </a:bodyPr>
          <a:lstStyle/>
          <a:p>
            <a:r>
              <a:rPr lang="ru-RU" sz="2400" dirty="0" smtClean="0">
                <a:solidFill>
                  <a:schemeClr val="tx1">
                    <a:lumMod val="95000"/>
                    <a:lumOff val="5000"/>
                  </a:schemeClr>
                </a:solidFill>
                <a:latin typeface="Monotype Corsiva" pitchFamily="66" charset="0"/>
              </a:rPr>
              <a:t>В одном из путешествий Пророка (мир ему и благословение), один из его сподвижников вынул птенцов голубки из их гнезда, их мать парила над его головой; пророк спросил у своих спутников имя человека, совершившего сей поступок, а затем бережно вернул птенцов в их гнездо, исполненный добротой и милосердием к голубке.</a:t>
            </a:r>
            <a:br>
              <a:rPr lang="ru-RU" sz="2400" dirty="0" smtClean="0">
                <a:solidFill>
                  <a:schemeClr val="tx1">
                    <a:lumMod val="95000"/>
                    <a:lumOff val="5000"/>
                  </a:schemeClr>
                </a:solidFill>
                <a:latin typeface="Monotype Corsiva" pitchFamily="66" charset="0"/>
              </a:rPr>
            </a:br>
            <a:r>
              <a:rPr lang="ru-RU" sz="2400" dirty="0" smtClean="0">
                <a:solidFill>
                  <a:schemeClr val="tx1">
                    <a:lumMod val="95000"/>
                    <a:lumOff val="5000"/>
                  </a:schemeClr>
                </a:solidFill>
                <a:latin typeface="Monotype Corsiva" pitchFamily="66" charset="0"/>
              </a:rPr>
              <a:t/>
            </a:r>
            <a:br>
              <a:rPr lang="ru-RU" sz="2400" dirty="0" smtClean="0">
                <a:solidFill>
                  <a:schemeClr val="tx1">
                    <a:lumMod val="95000"/>
                    <a:lumOff val="5000"/>
                  </a:schemeClr>
                </a:solidFill>
                <a:latin typeface="Monotype Corsiva" pitchFamily="66" charset="0"/>
              </a:rPr>
            </a:br>
            <a:r>
              <a:rPr lang="ru-RU" sz="2400" dirty="0" smtClean="0">
                <a:solidFill>
                  <a:schemeClr val="tx1">
                    <a:lumMod val="95000"/>
                    <a:lumOff val="5000"/>
                  </a:schemeClr>
                </a:solidFill>
                <a:latin typeface="Monotype Corsiva" pitchFamily="66" charset="0"/>
              </a:rPr>
              <a:t>Другой хадис Пророка (мир ему и благословение) свидетельствует о следующем: птица вдень Суда попросит Аллаха справедливого наказания для убившего ее ради собственной забавы, говоря: "Мой Господь, этот человек убил меня без крайней нужды и без пользы для других, поступи же с ним по справедливости".</a:t>
            </a:r>
            <a:endParaRPr lang="ru-RU" sz="2400" dirty="0">
              <a:solidFill>
                <a:schemeClr val="tx1">
                  <a:lumMod val="95000"/>
                  <a:lumOff val="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smtClean="0"/>
              <a:t/>
            </a:r>
            <a:br>
              <a:rPr lang="ru-RU" dirty="0" smtClean="0"/>
            </a:br>
            <a:r>
              <a:rPr lang="ru-RU" dirty="0" smtClean="0"/>
              <a:t/>
            </a:r>
            <a:br>
              <a:rPr lang="ru-RU" dirty="0" smtClean="0"/>
            </a:br>
            <a:endParaRPr lang="ru-RU" dirty="0"/>
          </a:p>
        </p:txBody>
      </p:sp>
      <p:pic>
        <p:nvPicPr>
          <p:cNvPr id="4" name="Рисунок 3" descr="vozduh01.jpg"/>
          <p:cNvPicPr>
            <a:picLocks noChangeAspect="1"/>
          </p:cNvPicPr>
          <p:nvPr/>
        </p:nvPicPr>
        <p:blipFill>
          <a:blip r:embed="rId2"/>
          <a:stretch>
            <a:fillRect/>
          </a:stretch>
        </p:blipFill>
        <p:spPr>
          <a:xfrm>
            <a:off x="0" y="0"/>
            <a:ext cx="9144000" cy="6858000"/>
          </a:xfrm>
          <a:prstGeom prst="rect">
            <a:avLst/>
          </a:prstGeom>
        </p:spPr>
      </p:pic>
      <p:sp>
        <p:nvSpPr>
          <p:cNvPr id="5" name="Прямоугольник 4"/>
          <p:cNvSpPr/>
          <p:nvPr/>
        </p:nvSpPr>
        <p:spPr>
          <a:xfrm>
            <a:off x="642910" y="214290"/>
            <a:ext cx="7715304" cy="5016758"/>
          </a:xfrm>
          <a:prstGeom prst="rect">
            <a:avLst/>
          </a:prstGeom>
        </p:spPr>
        <p:txBody>
          <a:bodyPr wrap="square">
            <a:spAutoFit/>
          </a:bodyPr>
          <a:lstStyle/>
          <a:p>
            <a:r>
              <a:rPr lang="ru-RU" sz="3200" dirty="0" smtClean="0">
                <a:solidFill>
                  <a:schemeClr val="tx1">
                    <a:lumMod val="95000"/>
                    <a:lumOff val="5000"/>
                  </a:schemeClr>
                </a:solidFill>
                <a:latin typeface="Monotype Corsiva" pitchFamily="66" charset="0"/>
              </a:rPr>
              <a:t>Шестое: воздух</a:t>
            </a:r>
            <a:br>
              <a:rPr lang="ru-RU" sz="3200" dirty="0" smtClean="0">
                <a:solidFill>
                  <a:schemeClr val="tx1">
                    <a:lumMod val="95000"/>
                    <a:lumOff val="5000"/>
                  </a:schemeClr>
                </a:solidFill>
                <a:latin typeface="Monotype Corsiva" pitchFamily="66" charset="0"/>
              </a:rPr>
            </a:br>
            <a:r>
              <a:rPr lang="ru-RU" sz="3200" dirty="0" smtClean="0">
                <a:solidFill>
                  <a:schemeClr val="tx1">
                    <a:lumMod val="95000"/>
                    <a:lumOff val="5000"/>
                  </a:schemeClr>
                </a:solidFill>
                <a:latin typeface="Monotype Corsiva" pitchFamily="66" charset="0"/>
              </a:rPr>
              <a:t/>
            </a:r>
            <a:br>
              <a:rPr lang="ru-RU" sz="3200" dirty="0" smtClean="0">
                <a:solidFill>
                  <a:schemeClr val="tx1">
                    <a:lumMod val="95000"/>
                    <a:lumOff val="5000"/>
                  </a:schemeClr>
                </a:solidFill>
                <a:latin typeface="Monotype Corsiva" pitchFamily="66" charset="0"/>
              </a:rPr>
            </a:br>
            <a:r>
              <a:rPr lang="ru-RU" sz="3200" dirty="0" smtClean="0">
                <a:solidFill>
                  <a:schemeClr val="tx1">
                    <a:lumMod val="95000"/>
                    <a:lumOff val="5000"/>
                  </a:schemeClr>
                </a:solidFill>
                <a:latin typeface="Monotype Corsiva" pitchFamily="66" charset="0"/>
              </a:rPr>
              <a:t>Воздух является собственностью Аллаха Всемогущего. Если лишить нас воздуха всего на пару минут, мы задохнемся; он является также посредником для общения, так как распространяет звук. Следовательно, загрязнение воздуха дымом является агрессией по отношению к природе, которая угрожает жизни человечества и других живых существ.</a:t>
            </a:r>
            <a:endParaRPr lang="ru-RU" sz="3200" dirty="0">
              <a:solidFill>
                <a:schemeClr val="tx1">
                  <a:lumMod val="95000"/>
                  <a:lumOff val="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183880" cy="6327648"/>
          </a:xfrm>
        </p:spPr>
        <p:txBody>
          <a:bodyPr>
            <a:noAutofit/>
          </a:bodyPr>
          <a:lstStyle/>
          <a:p>
            <a:r>
              <a:rPr lang="ru-RU" sz="3200" dirty="0" smtClean="0">
                <a:latin typeface="Monotype Corsiva" pitchFamily="66" charset="0"/>
              </a:rPr>
              <a:t>Всемогущий и Возвышенный говорит:</a:t>
            </a:r>
            <a:br>
              <a:rPr lang="ru-RU" sz="3200" dirty="0" smtClean="0">
                <a:latin typeface="Monotype Corsiva" pitchFamily="66" charset="0"/>
              </a:rPr>
            </a:br>
            <a:r>
              <a:rPr lang="ru-RU" sz="3200" dirty="0" smtClean="0">
                <a:latin typeface="Monotype Corsiva" pitchFamily="66" charset="0"/>
              </a:rPr>
              <a:t>"Воистину, в сотворении небес и земли, в смене ночи и дня, в [сотворении] корабля, который плавает по морю с полезными для людей товарами, в дожде, который Аллах заставил литься с неба, а потом оживил [влагою] его иссохшую землю и расселил на ней всяких животных, в смене ветров, в облаках, покорных [воле Аллаха] между небом и землей,- во всем этом знамения для разумных людей"</a:t>
            </a:r>
            <a:br>
              <a:rPr lang="ru-RU" sz="3200" dirty="0" smtClean="0">
                <a:latin typeface="Monotype Corsiva" pitchFamily="66" charset="0"/>
              </a:rPr>
            </a:br>
            <a:r>
              <a:rPr lang="ru-RU" sz="3200" dirty="0" smtClean="0">
                <a:latin typeface="Monotype Corsiva" pitchFamily="66" charset="0"/>
              </a:rPr>
              <a:t>(2:164). </a:t>
            </a:r>
            <a:br>
              <a:rPr lang="ru-RU" sz="3200" dirty="0" smtClean="0">
                <a:latin typeface="Monotype Corsiva" pitchFamily="66" charset="0"/>
              </a:rPr>
            </a:br>
            <a:endParaRPr lang="ru-RU" sz="3200" dirty="0">
              <a:latin typeface="Monotype Corsiva"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428604"/>
            <a:ext cx="8183880" cy="5684730"/>
          </a:xfrm>
        </p:spPr>
        <p:txBody>
          <a:bodyPr>
            <a:noAutofit/>
          </a:bodyPr>
          <a:lstStyle/>
          <a:p>
            <a:r>
              <a:rPr lang="ru-RU" sz="4200" dirty="0" smtClean="0">
                <a:latin typeface="Monotype Corsiva" pitchFamily="66" charset="0"/>
              </a:rPr>
              <a:t>Ислам также считает, что все создания Вселенной имеют свой собственный образ жизни и размножения, язык и способ общения, свою систему чувств, уникальную для каждого вида существ. И все они, каждый по-своему, прославляют Аллаха и служат своему Господу. </a:t>
            </a:r>
            <a:br>
              <a:rPr lang="ru-RU" sz="4200" dirty="0" smtClean="0">
                <a:latin typeface="Monotype Corsiva" pitchFamily="66" charset="0"/>
              </a:rPr>
            </a:br>
            <a:endParaRPr lang="ru-RU" sz="4200" dirty="0">
              <a:latin typeface="Monotype Corsiva"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541854"/>
          </a:xfrm>
        </p:spPr>
        <p:txBody>
          <a:bodyPr>
            <a:noAutofit/>
          </a:bodyPr>
          <a:lstStyle/>
          <a:p>
            <a:r>
              <a:rPr lang="ru-RU" sz="4000" dirty="0" smtClean="0">
                <a:latin typeface="Monotype Corsiva" pitchFamily="66" charset="0"/>
              </a:rPr>
              <a:t>Всемогущий и Возвышенный говорит:</a:t>
            </a:r>
            <a:br>
              <a:rPr lang="ru-RU" sz="4000" dirty="0" smtClean="0">
                <a:latin typeface="Monotype Corsiva" pitchFamily="66" charset="0"/>
              </a:rPr>
            </a:br>
            <a:r>
              <a:rPr lang="ru-RU" sz="4000" dirty="0" smtClean="0">
                <a:latin typeface="Monotype Corsiva" pitchFamily="66" charset="0"/>
              </a:rPr>
              <a:t/>
            </a:r>
            <a:br>
              <a:rPr lang="ru-RU" sz="4000" dirty="0" smtClean="0">
                <a:latin typeface="Monotype Corsiva" pitchFamily="66" charset="0"/>
              </a:rPr>
            </a:br>
            <a:r>
              <a:rPr lang="ru-RU" sz="4000" dirty="0" smtClean="0">
                <a:latin typeface="Monotype Corsiva" pitchFamily="66" charset="0"/>
              </a:rPr>
              <a:t>"Неужели ты не знаешь, что пред Аллахом падают ниц и те, кто на небесах, и те, кто на земле: солнце, луна, звезды, горы, деревья, животные, много людей…"</a:t>
            </a:r>
            <a:br>
              <a:rPr lang="ru-RU" sz="4000" dirty="0" smtClean="0">
                <a:latin typeface="Monotype Corsiva" pitchFamily="66" charset="0"/>
              </a:rPr>
            </a:br>
            <a:r>
              <a:rPr lang="ru-RU" sz="4000" dirty="0" smtClean="0">
                <a:latin typeface="Monotype Corsiva" pitchFamily="66" charset="0"/>
              </a:rPr>
              <a:t>(22:18).</a:t>
            </a:r>
            <a:br>
              <a:rPr lang="ru-RU" sz="4000" dirty="0" smtClean="0">
                <a:latin typeface="Monotype Corsiva" pitchFamily="66" charset="0"/>
              </a:rPr>
            </a:br>
            <a:endParaRPr lang="ru-RU" sz="4000" dirty="0">
              <a:latin typeface="Monotype Corsiva"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56168"/>
          </a:xfrm>
        </p:spPr>
        <p:txBody>
          <a:bodyPr>
            <a:normAutofit/>
          </a:bodyPr>
          <a:lstStyle/>
          <a:p>
            <a:r>
              <a:rPr lang="ru-RU" sz="3600" dirty="0" smtClean="0">
                <a:latin typeface="Monotype Corsiva" pitchFamily="66" charset="0"/>
              </a:rPr>
              <a:t>А также:</a:t>
            </a:r>
            <a:br>
              <a:rPr lang="ru-RU" sz="3600" dirty="0" smtClean="0">
                <a:latin typeface="Monotype Corsiva" pitchFamily="66" charset="0"/>
              </a:rPr>
            </a:br>
            <a:r>
              <a:rPr lang="ru-RU" sz="3600" dirty="0" smtClean="0">
                <a:latin typeface="Monotype Corsiva" pitchFamily="66" charset="0"/>
              </a:rPr>
              <a:t/>
            </a:r>
            <a:br>
              <a:rPr lang="ru-RU" sz="3600" dirty="0" smtClean="0">
                <a:latin typeface="Monotype Corsiva" pitchFamily="66" charset="0"/>
              </a:rPr>
            </a:br>
            <a:r>
              <a:rPr lang="ru-RU" sz="3600" dirty="0" smtClean="0">
                <a:latin typeface="Monotype Corsiva" pitchFamily="66" charset="0"/>
              </a:rPr>
              <a:t>"Семь небес, земля и те, кто обитает там, славят его. Нет ничего, что не славило бы Его хвалой, но вы [о неверные], не понимаете их славословия. Воистину, Он - кроткий</a:t>
            </a:r>
            <a:r>
              <a:rPr lang="ru-RU" sz="3600" smtClean="0">
                <a:latin typeface="Monotype Corsiva" pitchFamily="66" charset="0"/>
              </a:rPr>
              <a:t>, прощающий</a:t>
            </a:r>
            <a:r>
              <a:rPr lang="ru-RU" sz="3600" dirty="0" smtClean="0">
                <a:latin typeface="Monotype Corsiva" pitchFamily="66" charset="0"/>
              </a:rPr>
              <a:t>"</a:t>
            </a:r>
            <a:br>
              <a:rPr lang="ru-RU" sz="3600" dirty="0" smtClean="0">
                <a:latin typeface="Monotype Corsiva" pitchFamily="66" charset="0"/>
              </a:rPr>
            </a:br>
            <a:r>
              <a:rPr lang="ru-RU" sz="3600" dirty="0" smtClean="0">
                <a:latin typeface="Monotype Corsiva" pitchFamily="66" charset="0"/>
              </a:rPr>
              <a:t>(17:44).</a:t>
            </a:r>
            <a:r>
              <a:rPr lang="ru-RU" sz="3600" dirty="0" smtClean="0"/>
              <a:t/>
            </a:r>
            <a:br>
              <a:rPr lang="ru-RU" sz="3600" dirty="0" smtClean="0"/>
            </a:br>
            <a:r>
              <a:rPr lang="ru-RU" sz="3600" dirty="0" smtClean="0"/>
              <a:t/>
            </a:r>
            <a:br>
              <a:rPr lang="ru-RU" sz="3600" dirty="0" smtClean="0"/>
            </a:br>
            <a:endParaRPr lang="ru-RU"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541854"/>
          </a:xfrm>
        </p:spPr>
        <p:txBody>
          <a:bodyPr>
            <a:noAutofit/>
          </a:bodyPr>
          <a:lstStyle/>
          <a:p>
            <a:r>
              <a:rPr lang="ru-RU" dirty="0" smtClean="0">
                <a:latin typeface="Monotype Corsiva" pitchFamily="66" charset="0"/>
              </a:rPr>
              <a:t>Все, что создано, сотворено в паре (то есть свет и тьма, тепло и холод и т.д.), так как Аллах говорит:</a:t>
            </a:r>
            <a:br>
              <a:rPr lang="ru-RU" dirty="0" smtClean="0">
                <a:latin typeface="Monotype Corsiva" pitchFamily="66" charset="0"/>
              </a:rPr>
            </a:br>
            <a:r>
              <a:rPr lang="ru-RU" dirty="0" smtClean="0">
                <a:latin typeface="Monotype Corsiva" pitchFamily="66" charset="0"/>
              </a:rPr>
              <a:t/>
            </a:r>
            <a:br>
              <a:rPr lang="ru-RU" dirty="0" smtClean="0">
                <a:latin typeface="Monotype Corsiva" pitchFamily="66" charset="0"/>
              </a:rPr>
            </a:br>
            <a:r>
              <a:rPr lang="ru-RU" dirty="0" smtClean="0">
                <a:latin typeface="Monotype Corsiva" pitchFamily="66" charset="0"/>
              </a:rPr>
              <a:t>"Неужели они не видят, сколько Мы взрастили на земле прекрасных существ в паре?",</a:t>
            </a:r>
            <a:br>
              <a:rPr lang="ru-RU" dirty="0" smtClean="0">
                <a:latin typeface="Monotype Corsiva" pitchFamily="66" charset="0"/>
              </a:rPr>
            </a:br>
            <a:r>
              <a:rPr lang="ru-RU" dirty="0" smtClean="0">
                <a:latin typeface="Monotype Corsiva" pitchFamily="66" charset="0"/>
              </a:rPr>
              <a:t/>
            </a:r>
            <a:br>
              <a:rPr lang="ru-RU" dirty="0" smtClean="0">
                <a:latin typeface="Monotype Corsiva" pitchFamily="66" charset="0"/>
              </a:rPr>
            </a:br>
            <a:r>
              <a:rPr lang="ru-RU" dirty="0" smtClean="0">
                <a:latin typeface="Monotype Corsiva" pitchFamily="66" charset="0"/>
              </a:rPr>
              <a:t>и продолжает:</a:t>
            </a:r>
            <a:br>
              <a:rPr lang="ru-RU" dirty="0" smtClean="0">
                <a:latin typeface="Monotype Corsiva" pitchFamily="66" charset="0"/>
              </a:rPr>
            </a:br>
            <a:r>
              <a:rPr lang="ru-RU" dirty="0" smtClean="0">
                <a:latin typeface="Monotype Corsiva" pitchFamily="66" charset="0"/>
              </a:rPr>
              <a:t/>
            </a:r>
            <a:br>
              <a:rPr lang="ru-RU" dirty="0" smtClean="0">
                <a:latin typeface="Monotype Corsiva" pitchFamily="66" charset="0"/>
              </a:rPr>
            </a:br>
            <a:r>
              <a:rPr lang="ru-RU" dirty="0" smtClean="0">
                <a:latin typeface="Monotype Corsiva" pitchFamily="66" charset="0"/>
              </a:rPr>
              <a:t>"Мы сотворили по паре всяких тварей,- быть может, вы образумитесь"</a:t>
            </a:r>
            <a:br>
              <a:rPr lang="ru-RU" dirty="0" smtClean="0">
                <a:latin typeface="Monotype Corsiva" pitchFamily="66" charset="0"/>
              </a:rPr>
            </a:br>
            <a:r>
              <a:rPr lang="ru-RU" dirty="0" smtClean="0">
                <a:latin typeface="Monotype Corsiva" pitchFamily="66" charset="0"/>
              </a:rPr>
              <a:t/>
            </a:r>
            <a:br>
              <a:rPr lang="ru-RU" dirty="0" smtClean="0">
                <a:latin typeface="Monotype Corsiva" pitchFamily="66" charset="0"/>
              </a:rPr>
            </a:br>
            <a:r>
              <a:rPr lang="ru-RU" dirty="0" smtClean="0">
                <a:latin typeface="Monotype Corsiva" pitchFamily="66" charset="0"/>
              </a:rPr>
              <a:t>(51:49).</a:t>
            </a:r>
            <a:br>
              <a:rPr lang="ru-RU" dirty="0" smtClean="0">
                <a:latin typeface="Monotype Corsiva" pitchFamily="66" charset="0"/>
              </a:rPr>
            </a:br>
            <a:endParaRPr lang="ru-RU" dirty="0">
              <a:latin typeface="Monotype Corsiva"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56168"/>
          </a:xfrm>
        </p:spPr>
        <p:txBody>
          <a:bodyPr>
            <a:normAutofit lnSpcReduction="10000"/>
          </a:bodyPr>
          <a:lstStyle/>
          <a:p>
            <a:r>
              <a:rPr lang="ru-RU" sz="3600" dirty="0" smtClean="0">
                <a:latin typeface="Monotype Corsiva" pitchFamily="66" charset="0"/>
              </a:rPr>
              <a:t>Всемилостивый также говорит:</a:t>
            </a:r>
            <a:br>
              <a:rPr lang="ru-RU" sz="3600" dirty="0" smtClean="0">
                <a:latin typeface="Monotype Corsiva" pitchFamily="66" charset="0"/>
              </a:rPr>
            </a:br>
            <a:r>
              <a:rPr lang="ru-RU" sz="3600" dirty="0" smtClean="0">
                <a:latin typeface="Monotype Corsiva" pitchFamily="66" charset="0"/>
              </a:rPr>
              <a:t/>
            </a:r>
            <a:br>
              <a:rPr lang="ru-RU" sz="3600" dirty="0" smtClean="0">
                <a:latin typeface="Monotype Corsiva" pitchFamily="66" charset="0"/>
              </a:rPr>
            </a:br>
            <a:r>
              <a:rPr lang="ru-RU" sz="3600" dirty="0" smtClean="0">
                <a:latin typeface="Monotype Corsiva" pitchFamily="66" charset="0"/>
              </a:rPr>
              <a:t>"Нет ни одного животного, [ходящего] по земле, ни летающей на крыльях птицы, которые, подобно вам, не объединялись бы в сообщество, - ведь Мы ничего не упустили в [этом] Писании, - а потом все они будут собраны перед своим Господом"</a:t>
            </a:r>
            <a:br>
              <a:rPr lang="ru-RU" sz="3600" dirty="0" smtClean="0">
                <a:latin typeface="Monotype Corsiva" pitchFamily="66" charset="0"/>
              </a:rPr>
            </a:br>
            <a:r>
              <a:rPr lang="ru-RU" sz="3600" dirty="0" smtClean="0">
                <a:latin typeface="Monotype Corsiva" pitchFamily="66" charset="0"/>
              </a:rPr>
              <a:t/>
            </a:r>
            <a:br>
              <a:rPr lang="ru-RU" sz="3600" dirty="0" smtClean="0">
                <a:latin typeface="Monotype Corsiva" pitchFamily="66" charset="0"/>
              </a:rPr>
            </a:br>
            <a:r>
              <a:rPr lang="ru-RU" sz="3600" dirty="0" smtClean="0">
                <a:latin typeface="Monotype Corsiva" pitchFamily="66" charset="0"/>
              </a:rPr>
              <a:t>(6:38).</a:t>
            </a:r>
            <a:r>
              <a:rPr lang="ru-RU" dirty="0" smtClean="0"/>
              <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684730"/>
          </a:xfrm>
        </p:spPr>
        <p:txBody>
          <a:bodyPr>
            <a:normAutofit fontScale="92500" lnSpcReduction="20000"/>
          </a:bodyPr>
          <a:lstStyle/>
          <a:p>
            <a:r>
              <a:rPr lang="ru-RU" sz="4000" dirty="0" smtClean="0">
                <a:latin typeface="Monotype Corsiva" pitchFamily="66" charset="0"/>
              </a:rPr>
              <a:t>Всемогущий свидетельствует:</a:t>
            </a:r>
            <a:br>
              <a:rPr lang="ru-RU" sz="4000" dirty="0" smtClean="0">
                <a:latin typeface="Monotype Corsiva" pitchFamily="66" charset="0"/>
              </a:rPr>
            </a:br>
            <a:r>
              <a:rPr lang="ru-RU" sz="4000" dirty="0" smtClean="0">
                <a:latin typeface="Monotype Corsiva" pitchFamily="66" charset="0"/>
              </a:rPr>
              <a:t/>
            </a:r>
            <a:br>
              <a:rPr lang="ru-RU" sz="4000" dirty="0" smtClean="0">
                <a:latin typeface="Monotype Corsiva" pitchFamily="66" charset="0"/>
              </a:rPr>
            </a:br>
            <a:r>
              <a:rPr lang="ru-RU" sz="4000" dirty="0" smtClean="0">
                <a:latin typeface="Monotype Corsiva" pitchFamily="66" charset="0"/>
              </a:rPr>
              <a:t>"Аллах сотворил всех животных из воды. Среди них есть такие, которые ползают на брюхе, такие, которые ходят на двух ногах, и такие, которые ходят на четырех. Аллах творит то, что пожелает, и, воистину, Аллах над всем сущим властен"</a:t>
            </a:r>
            <a:br>
              <a:rPr lang="ru-RU" sz="4000" dirty="0" smtClean="0">
                <a:latin typeface="Monotype Corsiva" pitchFamily="66" charset="0"/>
              </a:rPr>
            </a:br>
            <a:r>
              <a:rPr lang="ru-RU" sz="4000" dirty="0" smtClean="0">
                <a:latin typeface="Monotype Corsiva" pitchFamily="66" charset="0"/>
              </a:rPr>
              <a:t/>
            </a:r>
            <a:br>
              <a:rPr lang="ru-RU" sz="4000" dirty="0" smtClean="0">
                <a:latin typeface="Monotype Corsiva" pitchFamily="66" charset="0"/>
              </a:rPr>
            </a:br>
            <a:r>
              <a:rPr lang="ru-RU" sz="4000" dirty="0" smtClean="0">
                <a:latin typeface="Monotype Corsiva" pitchFamily="66" charset="0"/>
              </a:rPr>
              <a:t>(24:45).</a:t>
            </a:r>
            <a:r>
              <a:rPr lang="ru-RU" dirty="0" smtClean="0"/>
              <a:t/>
            </a:r>
            <a:br>
              <a:rPr lang="ru-RU" dirty="0" smtClean="0"/>
            </a:b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47</TotalTime>
  <Words>554</Words>
  <PresentationFormat>Экран (4:3)</PresentationFormat>
  <Paragraphs>32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Аспект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Admin</cp:lastModifiedBy>
  <cp:revision>10</cp:revision>
  <dcterms:created xsi:type="dcterms:W3CDTF">2014-02-22T05:57:14Z</dcterms:created>
  <dcterms:modified xsi:type="dcterms:W3CDTF">2014-03-30T15:11:18Z</dcterms:modified>
</cp:coreProperties>
</file>