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  <a:srgbClr val="660066"/>
    <a:srgbClr val="FFFF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5996E4-BC6F-4DB1-ACE8-49EF80C057C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2B2DE8-C9F1-4A4F-80BA-222A12F8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666FE8-E382-49CA-B824-0A40A3FBE8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7BA5-A854-4E61-9D6D-EA3E2AD9B06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49F-F668-4A99-8C6B-D8DB4B9B0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D13B-2A00-4C1D-ADB8-A03CA169E451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49E6-20ED-4E09-9031-49DF25C92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91D6-280C-4855-BD60-9CEFE25164D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A3B8-5C44-40C5-BAF3-9787310E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3DD9-D66B-42A3-B0FB-BF6518F850E1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37D1-20C5-475E-9FD5-B05F739E8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A7DA-6544-452C-A06D-9CC56FC6FB7B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D1DDF-7A3A-4679-A9B7-8319574AF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D6D1-C96C-40B2-A6B1-C1BF4057D4A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12C6-18D6-4164-82F6-07A48F568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4C03-B85F-48D9-BD1D-EF5EFE5FFE3B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BA9B-5070-46F2-8034-1015D3EEC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30BE-90E1-4AA6-9467-BCBE4C9CE87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DDF1-238C-4293-ABFB-50F4FB869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5009-A437-47C8-8797-F2C3226329A9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804C-8734-42B0-BFDD-B898B11A5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3FFA-8603-408B-8C53-EFB0EE28E179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C039-3DA9-4C8A-A614-0DA273615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306A-9F73-442C-A616-410EFA7406C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E90A-F623-4B61-AAF2-86D8B3B9F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4DC5A7-823E-4650-B300-BE2697FA7395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CC792D-D1D8-474F-9205-A28BC42B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Психологическая помощь детям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при подготовке к самостоятельной жизни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5" name="Содержимое 11" descr="0_6e161_d08b15b1_X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86000"/>
            <a:ext cx="3967163" cy="4038600"/>
          </a:xfrm>
        </p:spPr>
      </p:pic>
      <p:sp>
        <p:nvSpPr>
          <p:cNvPr id="13316" name="Содержимое 12"/>
          <p:cNvSpPr>
            <a:spLocks noGrp="1"/>
          </p:cNvSpPr>
          <p:nvPr>
            <p:ph sz="half" idx="2"/>
          </p:nvPr>
        </p:nvSpPr>
        <p:spPr>
          <a:xfrm>
            <a:off x="7715250" y="5572125"/>
            <a:ext cx="971550" cy="5540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3317" name="Прямоугольник 13"/>
          <p:cNvSpPr>
            <a:spLocks noChangeArrowheads="1"/>
          </p:cNvSpPr>
          <p:nvPr/>
        </p:nvSpPr>
        <p:spPr bwMode="auto">
          <a:xfrm>
            <a:off x="214313" y="3000375"/>
            <a:ext cx="385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53735"/>
                </a:solidFill>
                <a:latin typeface="Constantia" pitchFamily="18" charset="0"/>
              </a:rPr>
              <a:t>ГОУ  АО «Северодвинский детский дом»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Спасибо за внимание! </a:t>
            </a:r>
          </a:p>
        </p:txBody>
      </p:sp>
      <p:pic>
        <p:nvPicPr>
          <p:cNvPr id="22531" name="Picture 2" descr="C:\Users\sluganaroda\Desktop\ОЛЯ\SDC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357313"/>
            <a:ext cx="6858000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Основная цель психологической работы в детской доме -  помощь детям в самоопределении и дальнейшей социальной адаптации.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отсутствие </a:t>
            </a:r>
            <a:r>
              <a:rPr lang="ru-RU" dirty="0"/>
              <a:t>материнской любви и </a:t>
            </a:r>
            <a:r>
              <a:rPr lang="ru-RU" dirty="0" smtClean="0"/>
              <a:t>заботы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ограниченный круг </a:t>
            </a:r>
            <a:r>
              <a:rPr lang="ru-RU" dirty="0" smtClean="0"/>
              <a:t>общения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несформированные представления о мире людей и взаимоотношениях в микро- и макро-социумах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3" y="1600200"/>
            <a:ext cx="3328987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неблагоприятно сказываются </a:t>
            </a:r>
            <a:r>
              <a:rPr lang="ru-RU" dirty="0"/>
              <a:t>на развитии адаптационных способностей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ru-RU" sz="2400" smtClean="0"/>
              <a:t>Работа по формированию знаний, умений и навыков, </a:t>
            </a:r>
            <a:r>
              <a:rPr lang="ru-RU" sz="2000" smtClean="0"/>
              <a:t>необходимых для благополучной адаптации воспитанников в обществе,  </a:t>
            </a:r>
            <a:r>
              <a:rPr lang="ru-RU" sz="2400" smtClean="0"/>
              <a:t>проводится педагогом-психологом </a:t>
            </a:r>
            <a:br>
              <a:rPr lang="ru-RU" sz="2400" smtClean="0"/>
            </a:br>
            <a:r>
              <a:rPr lang="ru-RU" sz="2400" smtClean="0"/>
              <a:t>по </a:t>
            </a:r>
            <a:r>
              <a:rPr lang="ru-RU" sz="2400" smtClean="0">
                <a:solidFill>
                  <a:srgbClr val="C00000"/>
                </a:solidFill>
              </a:rPr>
              <a:t>2 основным направлениям: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143125"/>
            <a:ext cx="4257675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</a:rPr>
              <a:t>Кружок «Школа общения»:</a:t>
            </a:r>
            <a:r>
              <a:rPr lang="ru-RU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Школа лидера» 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Цель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dirty="0" smtClean="0"/>
              <a:t> формирование </a:t>
            </a:r>
            <a:r>
              <a:rPr lang="ru-RU" dirty="0"/>
              <a:t>и развитие лидерских способностей воспитанников как основы </a:t>
            </a:r>
            <a:r>
              <a:rPr lang="ru-RU" dirty="0" smtClean="0"/>
              <a:t>самоуправления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Проблемно-ценностное </a:t>
            </a:r>
            <a:r>
              <a:rPr lang="ru-RU" dirty="0">
                <a:solidFill>
                  <a:srgbClr val="002060"/>
                </a:solidFill>
              </a:rPr>
              <a:t>общение 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Цель</a:t>
            </a:r>
            <a:r>
              <a:rPr lang="ru-RU" u="sng" dirty="0"/>
              <a:t>:</a:t>
            </a:r>
            <a:r>
              <a:rPr lang="ru-RU" dirty="0"/>
              <a:t> формирование способности и готовности к ответственному проблемно-ценностному </a:t>
            </a:r>
            <a:r>
              <a:rPr lang="ru-RU" dirty="0" smtClean="0"/>
              <a:t>общению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143500" y="2214563"/>
            <a:ext cx="3543300" cy="3911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</a:rPr>
              <a:t>Психологическая помощь детям с трудностями в поведении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u="sng" dirty="0" smtClean="0"/>
              <a:t>Цель:</a:t>
            </a:r>
            <a:r>
              <a:rPr lang="ru-RU" dirty="0" smtClean="0"/>
              <a:t>  содействие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социально-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психологической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адаптации детей-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сирот в обществе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38" y="85725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u="sng" dirty="0">
                <a:solidFill>
                  <a:schemeClr val="accent4">
                    <a:lumMod val="50000"/>
                  </a:schemeClr>
                </a:solidFill>
              </a:rPr>
              <a:t>Формы работы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7786688" cy="4352925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</a:rPr>
              <a:t>  ознакомительные, разъяснительные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беседы;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</a:rPr>
              <a:t>  деловые, познавательные игры,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игры-   тренинги;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</a:rPr>
              <a:t>  викторины, дискуссии;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</a:rPr>
              <a:t>  просмотр и обсуждение видеофильмов;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</a:rPr>
              <a:t>  обучающая психодиагностика.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6430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u="sng" dirty="0" smtClean="0">
                <a:solidFill>
                  <a:srgbClr val="000099"/>
                </a:solidFill>
              </a:rPr>
              <a:t>1направление </a:t>
            </a:r>
            <a:r>
              <a:rPr lang="ru-RU" sz="2700" dirty="0">
                <a:solidFill>
                  <a:srgbClr val="000099"/>
                </a:solidFill>
              </a:rPr>
              <a:t>«Школа общения</a:t>
            </a:r>
            <a:r>
              <a:rPr lang="ru-RU" sz="2700" dirty="0" smtClean="0">
                <a:solidFill>
                  <a:srgbClr val="000099"/>
                </a:solidFill>
              </a:rPr>
              <a:t>».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u="sng" dirty="0" smtClean="0">
                <a:solidFill>
                  <a:srgbClr val="000099"/>
                </a:solidFill>
              </a:rPr>
              <a:t>1 блок:</a:t>
            </a:r>
            <a:r>
              <a:rPr lang="ru-RU" sz="2200" dirty="0" smtClean="0">
                <a:solidFill>
                  <a:srgbClr val="000099"/>
                </a:solidFill>
              </a:rPr>
              <a:t>                     </a:t>
            </a:r>
            <a:r>
              <a:rPr lang="ru-RU" sz="2200" dirty="0" smtClean="0"/>
              <a:t>«</a:t>
            </a:r>
            <a:r>
              <a:rPr lang="ru-RU" sz="2200" dirty="0"/>
              <a:t>Школа лидера» </a:t>
            </a:r>
            <a:br>
              <a:rPr lang="ru-RU" sz="2200" dirty="0"/>
            </a:br>
            <a:r>
              <a:rPr lang="ru-RU" sz="2200" dirty="0" smtClean="0"/>
              <a:t>         </a:t>
            </a:r>
            <a:r>
              <a:rPr lang="ru-RU" sz="2200" u="sng" dirty="0" smtClean="0">
                <a:solidFill>
                  <a:srgbClr val="990033"/>
                </a:solidFill>
              </a:rPr>
              <a:t>Цель</a:t>
            </a:r>
            <a:r>
              <a:rPr lang="ru-RU" sz="2200" u="sng" dirty="0">
                <a:solidFill>
                  <a:srgbClr val="990033"/>
                </a:solidFill>
              </a:rPr>
              <a:t>:</a:t>
            </a:r>
            <a:r>
              <a:rPr lang="ru-RU" sz="2200" dirty="0">
                <a:solidFill>
                  <a:srgbClr val="990033"/>
                </a:solidFill>
              </a:rPr>
              <a:t> </a:t>
            </a:r>
            <a:r>
              <a:rPr lang="ru-RU" sz="2200" dirty="0" smtClean="0"/>
              <a:t>формирование </a:t>
            </a:r>
            <a:r>
              <a:rPr lang="ru-RU" sz="2200" dirty="0"/>
              <a:t>и развитие лидерских способностей </a:t>
            </a:r>
            <a:r>
              <a:rPr lang="ru-RU" sz="2200" dirty="0" smtClean="0"/>
              <a:t>                   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воспитанников  как </a:t>
            </a:r>
            <a:r>
              <a:rPr lang="ru-RU" sz="2200" dirty="0"/>
              <a:t>основы самоуправления.</a:t>
            </a:r>
            <a:br>
              <a:rPr lang="ru-RU" sz="2200" dirty="0"/>
            </a:br>
            <a:r>
              <a:rPr lang="ru-RU" sz="2200" dirty="0" smtClean="0"/>
              <a:t>         </a:t>
            </a:r>
            <a:r>
              <a:rPr lang="ru-RU" sz="2200" u="sng" dirty="0" smtClean="0">
                <a:solidFill>
                  <a:srgbClr val="990033"/>
                </a:solidFill>
              </a:rPr>
              <a:t>Контингент</a:t>
            </a:r>
            <a:r>
              <a:rPr lang="ru-RU" sz="2200" u="sng" dirty="0">
                <a:solidFill>
                  <a:srgbClr val="990033"/>
                </a:solidFill>
              </a:rPr>
              <a:t>:</a:t>
            </a:r>
            <a:r>
              <a:rPr lang="ru-RU" sz="2200" dirty="0">
                <a:solidFill>
                  <a:srgbClr val="990033"/>
                </a:solidFill>
              </a:rPr>
              <a:t> </a:t>
            </a:r>
            <a:r>
              <a:rPr lang="ru-RU" sz="2200" dirty="0"/>
              <a:t>Совет воспитанников детского дома.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990033"/>
                </a:solidFill>
                <a:latin typeface="+mj-lt"/>
              </a:rPr>
              <a:t>            </a:t>
            </a:r>
            <a:r>
              <a:rPr lang="ru-RU" u="sng" dirty="0">
                <a:solidFill>
                  <a:srgbClr val="990033"/>
                </a:solidFill>
                <a:latin typeface="+mj-lt"/>
              </a:rPr>
              <a:t>Задачи:</a:t>
            </a:r>
            <a:endParaRPr lang="ru-RU" dirty="0">
              <a:solidFill>
                <a:srgbClr val="990033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660066"/>
                </a:solidFill>
              </a:rPr>
              <a:t>Социальные:</a:t>
            </a:r>
            <a:endParaRPr lang="ru-RU" dirty="0">
              <a:solidFill>
                <a:srgbClr val="660066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Создать детям условия для самореализации.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Обеспечить эмоциональное благополучие ребёнка.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660066"/>
                </a:solidFill>
              </a:rPr>
              <a:t>Воспитательные:</a:t>
            </a:r>
            <a:endParaRPr lang="ru-RU" dirty="0">
              <a:solidFill>
                <a:srgbClr val="660066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Воспитать личностные качества ребёнка (стремление говорить правду, нетерпимость к зазнайству, лени и лжи, и т.д.)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Воспитать у детей внимательное отношение друг к другу.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660066"/>
                </a:solidFill>
              </a:rPr>
              <a:t>Обучающие:</a:t>
            </a:r>
            <a:endParaRPr lang="ru-RU" dirty="0">
              <a:solidFill>
                <a:srgbClr val="660066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Ориентировать детей на общечеловеческие ценности.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Повышать уровень общей культуры воспитанников.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rgbClr val="660066"/>
                </a:solidFill>
              </a:rPr>
              <a:t>Развивающие:</a:t>
            </a:r>
            <a:endParaRPr lang="ru-RU" dirty="0">
              <a:solidFill>
                <a:srgbClr val="660066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Развить у детей организаторские навыки и лидерские качества личности.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Развить творческие и коммуникативные способности.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714625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dirty="0" smtClean="0"/>
              <a:t>           Сегодня </a:t>
            </a:r>
            <a:r>
              <a:rPr lang="ru-RU" sz="2700" dirty="0"/>
              <a:t>условия рыночной экономики диктуют потребность в воспитании управленца, высокоидейной и нравственной личности, ответственной за свои действия, личности, которая может самостоятельно организовывать свою </a:t>
            </a:r>
            <a:r>
              <a:rPr lang="ru-RU" sz="2700" dirty="0" smtClean="0"/>
              <a:t>деятельность.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    Для </a:t>
            </a:r>
            <a:r>
              <a:rPr lang="ru-RU" sz="2700" dirty="0"/>
              <a:t>того, чтобы подростки смогли в будущем эффективно использовать свои возможности, необходимо помочь им сегодня достичь того уровня социальной зрелости, который определит их потребность развить в себе лидерские качества, занять активную жизненную позицию.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   Но </a:t>
            </a:r>
            <a:r>
              <a:rPr lang="ru-RU" sz="2700" dirty="0"/>
              <a:t>лидеры в молодежной среде могут быть полезны для общества не сами по себе, а лишь как участники конкретного вида деятельности, в том числе как члены  самоуправления.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8501062" cy="2214563"/>
          </a:xfrm>
        </p:spPr>
        <p:txBody>
          <a:bodyPr/>
          <a:lstStyle/>
          <a:p>
            <a:pPr algn="l"/>
            <a:r>
              <a:rPr lang="ru-RU" sz="2400" u="sng" smtClean="0">
                <a:solidFill>
                  <a:srgbClr val="000099"/>
                </a:solidFill>
              </a:rPr>
              <a:t>2 блок кружка «Школа общения»: </a:t>
            </a:r>
            <a:br>
              <a:rPr lang="ru-RU" sz="2400" u="sng" smtClean="0">
                <a:solidFill>
                  <a:srgbClr val="000099"/>
                </a:solidFill>
              </a:rPr>
            </a:br>
            <a:r>
              <a:rPr lang="ru-RU" sz="2400" u="sng" smtClean="0">
                <a:solidFill>
                  <a:srgbClr val="000099"/>
                </a:solidFill>
              </a:rPr>
              <a:t>Проблемно-ценностное общение.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u="sng" smtClean="0">
                <a:solidFill>
                  <a:srgbClr val="990033"/>
                </a:solidFill>
              </a:rPr>
              <a:t>Цель:</a:t>
            </a:r>
            <a:r>
              <a:rPr lang="ru-RU" sz="2400" smtClean="0">
                <a:solidFill>
                  <a:srgbClr val="990033"/>
                </a:solidFill>
              </a:rPr>
              <a:t> </a:t>
            </a:r>
            <a:r>
              <a:rPr lang="ru-RU" sz="2400" smtClean="0"/>
              <a:t>формирование способности и готовности </a:t>
            </a:r>
            <a:br>
              <a:rPr lang="ru-RU" sz="2400" smtClean="0"/>
            </a:br>
            <a:r>
              <a:rPr lang="ru-RU" sz="2400" smtClean="0"/>
              <a:t>           к ответственному проблемно-ценностному общению.</a:t>
            </a:r>
            <a:br>
              <a:rPr lang="ru-RU" sz="2400" smtClean="0"/>
            </a:br>
            <a:r>
              <a:rPr lang="ru-RU" sz="2400" u="sng" smtClean="0">
                <a:solidFill>
                  <a:srgbClr val="990033"/>
                </a:solidFill>
              </a:rPr>
              <a:t>Контингент:</a:t>
            </a:r>
            <a:r>
              <a:rPr lang="ru-RU" sz="2400" smtClean="0">
                <a:solidFill>
                  <a:srgbClr val="990033"/>
                </a:solidFill>
              </a:rPr>
              <a:t> </a:t>
            </a:r>
            <a:r>
              <a:rPr lang="ru-RU" sz="2400" smtClean="0"/>
              <a:t>воспитанники 6-7 классов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" y="2286000"/>
            <a:ext cx="8001000" cy="4357688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990033"/>
                </a:solidFill>
              </a:rPr>
              <a:t> </a:t>
            </a:r>
            <a:r>
              <a:rPr lang="ru-RU" sz="3600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3600" u="sng" dirty="0" smtClean="0">
                <a:solidFill>
                  <a:srgbClr val="990033"/>
                </a:solidFill>
                <a:latin typeface="+mj-lt"/>
              </a:rPr>
              <a:t>Задачи</a:t>
            </a:r>
            <a:r>
              <a:rPr lang="ru-RU" sz="3600" u="sng" dirty="0">
                <a:solidFill>
                  <a:srgbClr val="990033"/>
                </a:solidFill>
                <a:latin typeface="+mj-lt"/>
              </a:rPr>
              <a:t>:</a:t>
            </a:r>
            <a:r>
              <a:rPr lang="ru-RU" sz="3600" i="1" u="sng" dirty="0">
                <a:solidFill>
                  <a:srgbClr val="990033"/>
                </a:solidFill>
                <a:latin typeface="+mj-lt"/>
              </a:rPr>
              <a:t> </a:t>
            </a:r>
            <a:endParaRPr lang="ru-RU" sz="3600" dirty="0">
              <a:solidFill>
                <a:srgbClr val="990033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660066"/>
                </a:solidFill>
              </a:rPr>
              <a:t>    Социальные</a:t>
            </a:r>
            <a:r>
              <a:rPr lang="ru-RU" i="1" dirty="0">
                <a:solidFill>
                  <a:srgbClr val="660066"/>
                </a:solidFill>
              </a:rPr>
              <a:t>:</a:t>
            </a:r>
            <a:endParaRPr lang="ru-RU" dirty="0">
              <a:solidFill>
                <a:srgbClr val="660066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Создать детям условия для самореализации.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Обеспечить </a:t>
            </a:r>
            <a:r>
              <a:rPr lang="ru-RU" dirty="0">
                <a:solidFill>
                  <a:schemeClr val="tx1"/>
                </a:solidFill>
              </a:rPr>
              <a:t>эмоциональное благополучие ребёнка.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660066"/>
                </a:solidFill>
              </a:rPr>
              <a:t>    Воспитательные:</a:t>
            </a:r>
            <a:endParaRPr lang="ru-RU" dirty="0" smtClean="0">
              <a:solidFill>
                <a:srgbClr val="660066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Воспитать </a:t>
            </a:r>
            <a:r>
              <a:rPr lang="ru-RU" dirty="0">
                <a:solidFill>
                  <a:schemeClr val="tx1"/>
                </a:solidFill>
              </a:rPr>
              <a:t>у ребят чувства патриотизма и активной жизненной позиции.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Воспитать у детей внимательное отношение друг к другу.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660066"/>
                </a:solidFill>
              </a:rPr>
              <a:t>    Обучающие:</a:t>
            </a:r>
            <a:endParaRPr lang="ru-RU" dirty="0">
              <a:solidFill>
                <a:srgbClr val="660066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Ориентировать детей на общечеловеческие ценности.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Повышать уровень общей культуры воспитанников.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660066"/>
                </a:solidFill>
              </a:rPr>
              <a:t>   Развивающие</a:t>
            </a:r>
            <a:r>
              <a:rPr lang="ru-RU" i="1" dirty="0">
                <a:solidFill>
                  <a:srgbClr val="660066"/>
                </a:solidFill>
              </a:rPr>
              <a:t>:</a:t>
            </a:r>
            <a:endParaRPr lang="ru-RU" dirty="0">
              <a:solidFill>
                <a:srgbClr val="660066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Развить творческие и коммуникативные способности.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Развить </a:t>
            </a:r>
            <a:r>
              <a:rPr lang="ru-RU" dirty="0">
                <a:solidFill>
                  <a:schemeClr val="tx1"/>
                </a:solidFill>
              </a:rPr>
              <a:t>познавательный интерес и интеллектуальный уровень детей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dirty="0" smtClean="0"/>
              <a:t>     Основой </a:t>
            </a:r>
            <a:r>
              <a:rPr lang="ru-RU" sz="2700" dirty="0"/>
              <a:t>формирования навыков проблемно-ценностного общения является диалогичность.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Трудности </a:t>
            </a:r>
            <a:r>
              <a:rPr lang="ru-RU" sz="2700" dirty="0"/>
              <a:t>общения, невозможность построения конструктивного диалога с окружающими, узкий круг интересующих вопросов присущ  всем воспитанникам </a:t>
            </a:r>
            <a:r>
              <a:rPr lang="ru-RU" sz="2700" dirty="0" err="1"/>
              <a:t>интернатных</a:t>
            </a:r>
            <a:r>
              <a:rPr lang="ru-RU" sz="2700" dirty="0"/>
              <a:t> учреждений.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Вовлечение </a:t>
            </a:r>
            <a:r>
              <a:rPr lang="ru-RU" sz="2700" dirty="0"/>
              <a:t>детей в поиск ответов на социально значимые вопросы, выявление насущных проблем  города, области, края, страны, увлекательные дискуссии по проблемам и перспективам развития общества являются важным не только для развития личного потенциала воспитанников, расширения их кругозора, так и создания предпосылок для формирования молодёжного движения с целью решения насущных  вопросов на городском и областном уровне.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38" y="85725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700" u="sng" dirty="0" smtClean="0">
                <a:solidFill>
                  <a:srgbClr val="000099"/>
                </a:solidFill>
              </a:rPr>
              <a:t>2 Направление</a:t>
            </a:r>
            <a:r>
              <a:rPr lang="ru-RU" sz="2700" u="sng" dirty="0">
                <a:solidFill>
                  <a:srgbClr val="000099"/>
                </a:solidFill>
              </a:rPr>
              <a:t>:</a:t>
            </a:r>
            <a:r>
              <a:rPr lang="ru-RU" sz="2700" dirty="0">
                <a:solidFill>
                  <a:srgbClr val="000099"/>
                </a:solidFill>
              </a:rPr>
              <a:t> Психологическая помощь детям с </a:t>
            </a:r>
            <a:r>
              <a:rPr lang="ru-RU" sz="2700" dirty="0" smtClean="0">
                <a:solidFill>
                  <a:srgbClr val="000099"/>
                </a:solidFill>
              </a:rPr>
              <a:t/>
            </a:r>
            <a:br>
              <a:rPr lang="ru-RU" sz="2700" dirty="0" smtClean="0">
                <a:solidFill>
                  <a:srgbClr val="000099"/>
                </a:solidFill>
              </a:rPr>
            </a:br>
            <a:r>
              <a:rPr lang="ru-RU" sz="2700" dirty="0">
                <a:solidFill>
                  <a:srgbClr val="000099"/>
                </a:solidFill>
              </a:rPr>
              <a:t> </a:t>
            </a:r>
            <a:r>
              <a:rPr lang="ru-RU" sz="2700" dirty="0" smtClean="0">
                <a:solidFill>
                  <a:srgbClr val="000099"/>
                </a:solidFill>
              </a:rPr>
              <a:t>                                     трудностями </a:t>
            </a:r>
            <a:r>
              <a:rPr lang="ru-RU" sz="2700" dirty="0">
                <a:solidFill>
                  <a:srgbClr val="000099"/>
                </a:solidFill>
              </a:rPr>
              <a:t>в поведении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u="sng" dirty="0">
                <a:solidFill>
                  <a:srgbClr val="990033"/>
                </a:solidFill>
              </a:rPr>
              <a:t>Цель</a:t>
            </a:r>
            <a:r>
              <a:rPr lang="ru-RU" sz="2700" dirty="0">
                <a:solidFill>
                  <a:srgbClr val="990033"/>
                </a:solidFill>
              </a:rPr>
              <a:t>:</a:t>
            </a:r>
            <a:r>
              <a:rPr lang="ru-RU" sz="2700" dirty="0"/>
              <a:t> содействие социально-психологической </a:t>
            </a:r>
            <a:r>
              <a:rPr lang="ru-RU" sz="2700" dirty="0" smtClean="0"/>
              <a:t>адаптации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         </a:t>
            </a:r>
            <a:r>
              <a:rPr lang="ru-RU" sz="2700" dirty="0"/>
              <a:t>детей-сирот в общество</a:t>
            </a:r>
            <a:r>
              <a:rPr lang="ru-RU" sz="2700" u="sng" dirty="0"/>
              <a:t>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u="sng" dirty="0">
                <a:solidFill>
                  <a:srgbClr val="990033"/>
                </a:solidFill>
              </a:rPr>
              <a:t>Контингент </a:t>
            </a:r>
            <a:r>
              <a:rPr lang="ru-RU" sz="2700" dirty="0">
                <a:solidFill>
                  <a:srgbClr val="990033"/>
                </a:solidFill>
              </a:rPr>
              <a:t>: </a:t>
            </a:r>
            <a:r>
              <a:rPr lang="ru-RU" sz="2700" dirty="0" smtClean="0">
                <a:solidFill>
                  <a:srgbClr val="990033"/>
                </a:solidFill>
              </a:rPr>
              <a:t>  </a:t>
            </a:r>
            <a:r>
              <a:rPr lang="ru-RU" sz="2700" dirty="0" smtClean="0"/>
              <a:t>воспитанники </a:t>
            </a:r>
            <a:r>
              <a:rPr lang="ru-RU" sz="2700" dirty="0"/>
              <a:t>«группы риска»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38" y="2357438"/>
            <a:ext cx="8072437" cy="4143375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rgbClr val="990033"/>
                </a:solidFill>
                <a:latin typeface="+mj-lt"/>
              </a:rPr>
              <a:t>Задачи:</a:t>
            </a:r>
            <a:endParaRPr lang="ru-RU" dirty="0">
              <a:solidFill>
                <a:srgbClr val="990033"/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Профилактика </a:t>
            </a:r>
            <a:r>
              <a:rPr lang="ru-RU" dirty="0">
                <a:solidFill>
                  <a:schemeClr val="tx1"/>
                </a:solidFill>
              </a:rPr>
              <a:t>и коррекция агрессивного поведения.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Формирование </a:t>
            </a:r>
            <a:r>
              <a:rPr lang="ru-RU" dirty="0">
                <a:solidFill>
                  <a:schemeClr val="tx1"/>
                </a:solidFill>
              </a:rPr>
              <a:t>положительной нравственной направленности личности.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Развитие </a:t>
            </a:r>
            <a:r>
              <a:rPr lang="ru-RU" dirty="0">
                <a:solidFill>
                  <a:schemeClr val="tx1"/>
                </a:solidFill>
              </a:rPr>
              <a:t>коммуникативных и социальных </a:t>
            </a:r>
            <a:r>
              <a:rPr lang="ru-RU" dirty="0" smtClean="0">
                <a:solidFill>
                  <a:schemeClr val="tx1"/>
                </a:solidFill>
              </a:rPr>
              <a:t>навыков.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Личностное </a:t>
            </a:r>
            <a:r>
              <a:rPr lang="ru-RU" dirty="0">
                <a:solidFill>
                  <a:schemeClr val="tx1"/>
                </a:solidFill>
              </a:rPr>
              <a:t>развитие: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навыков самопознания, самораскрытия, устойчивой «</a:t>
            </a:r>
            <a:r>
              <a:rPr lang="ru-RU" dirty="0" err="1">
                <a:solidFill>
                  <a:schemeClr val="tx1"/>
                </a:solidFill>
              </a:rPr>
              <a:t>Я-Концепции</a:t>
            </a:r>
            <a:r>
              <a:rPr lang="ru-RU" dirty="0">
                <a:solidFill>
                  <a:schemeClr val="tx1"/>
                </a:solidFill>
              </a:rPr>
              <a:t>», уверенности в себе;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обучение способам  </a:t>
            </a:r>
            <a:r>
              <a:rPr lang="ru-RU" dirty="0" err="1">
                <a:solidFill>
                  <a:schemeClr val="tx1"/>
                </a:solidFill>
              </a:rPr>
              <a:t>саморегуляции</a:t>
            </a:r>
            <a:r>
              <a:rPr lang="ru-RU" dirty="0">
                <a:solidFill>
                  <a:schemeClr val="tx1"/>
                </a:solidFill>
              </a:rPr>
              <a:t>, релаксации;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обучение способам выплёскивания гнева и негативных эмоций в социально-приемлемых формах.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432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Constantia</vt:lpstr>
      <vt:lpstr>Arial</vt:lpstr>
      <vt:lpstr>Calibri</vt:lpstr>
      <vt:lpstr>Wingdings</vt:lpstr>
      <vt:lpstr>Тема Office</vt:lpstr>
      <vt:lpstr>    Психологическая помощь детям   при подготовке к самостоятельной жизни    </vt:lpstr>
      <vt:lpstr>Основная цель психологической работы в детской доме -  помощь детям в самоопределении и дальнейшей социальной адаптации.</vt:lpstr>
      <vt:lpstr>Работа по формированию знаний, умений и навыков, необходимых для благополучной адаптации воспитанников в обществе,  проводится педагогом-психологом  по 2 основным направлениям: </vt:lpstr>
      <vt:lpstr>Формы работы:  </vt:lpstr>
      <vt:lpstr>1направление «Школа общения». 1 блок:                     «Школа лидера»           Цель: формирование и развитие лидерских способностей                                          воспитанников  как основы самоуправления.          Контингент: Совет воспитанников детского дома. </vt:lpstr>
      <vt:lpstr>           Сегодня условия рыночной экономики диктуют потребность в воспитании управленца, высокоидейной и нравственной личности, ответственной за свои действия, личности, которая может самостоятельно организовывать свою деятельность.          Для того, чтобы подростки смогли в будущем эффективно использовать свои возможности, необходимо помочь им сегодня достичь того уровня социальной зрелости, который определит их потребность развить в себе лидерские качества, занять активную жизненную позицию.          Но лидеры в молодежной среде могут быть полезны для общества не сами по себе, а лишь как участники конкретного вида деятельности, в том числе как члены  самоуправления. </vt:lpstr>
      <vt:lpstr>2 блок кружка «Школа общения»:  Проблемно-ценностное общение. Цель: формирование способности и готовности             к ответственному проблемно-ценностному общению. Контингент: воспитанники 6-7 классов</vt:lpstr>
      <vt:lpstr>     Основой формирования навыков проблемно-ценностного общения является диалогичность.       Трудности общения, невозможность построения конструктивного диалога с окружающими, узкий круг интересующих вопросов присущ  всем воспитанникам интернатных учреждений.       Вовлечение детей в поиск ответов на социально значимые вопросы, выявление насущных проблем  города, области, края, страны, увлекательные дискуссии по проблемам и перспективам развития общества являются важным не только для развития личного потенциала воспитанников, расширения их кругозора, так и создания предпосылок для формирования молодёжного движения с целью решения насущных  вопросов на городском и областном уровне. </vt:lpstr>
      <vt:lpstr>2 Направление: Психологическая помощь детям с                                        трудностями в поведении Цель: содействие социально-психологической адаптации             детей-сирот в общество  Контингент :   воспитанники «группы риска» 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помощь детям при подготовке к самостоятельной жизни</dc:title>
  <dc:creator>sluganaroda</dc:creator>
  <cp:lastModifiedBy>Администратор</cp:lastModifiedBy>
  <cp:revision>11</cp:revision>
  <dcterms:created xsi:type="dcterms:W3CDTF">2012-02-12T18:07:00Z</dcterms:created>
  <dcterms:modified xsi:type="dcterms:W3CDTF">2014-02-04T15:27:38Z</dcterms:modified>
</cp:coreProperties>
</file>