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bin" ContentType="application/vnd.openxmlformats-officedocument.oleObject"/>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6" r:id="rId1"/>
  </p:sldMasterIdLst>
  <p:notesMasterIdLst>
    <p:notesMasterId r:id="rId19"/>
  </p:notesMasterIdLst>
  <p:sldIdLst>
    <p:sldId id="256" r:id="rId2"/>
    <p:sldId id="273" r:id="rId3"/>
    <p:sldId id="274" r:id="rId4"/>
    <p:sldId id="271" r:id="rId5"/>
    <p:sldId id="257" r:id="rId6"/>
    <p:sldId id="258" r:id="rId7"/>
    <p:sldId id="259" r:id="rId8"/>
    <p:sldId id="272" r:id="rId9"/>
    <p:sldId id="260" r:id="rId10"/>
    <p:sldId id="261" r:id="rId11"/>
    <p:sldId id="262" r:id="rId12"/>
    <p:sldId id="263" r:id="rId13"/>
    <p:sldId id="264" r:id="rId14"/>
    <p:sldId id="265" r:id="rId15"/>
    <p:sldId id="266" r:id="rId16"/>
    <p:sldId id="275" r:id="rId17"/>
    <p:sldId id="270" r:id="rId18"/>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72" d="100"/>
          <a:sy n="72" d="100"/>
        </p:scale>
        <p:origin x="-1470"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41828ED-5731-4A34-8ADC-DE77665BC901}" type="datetimeFigureOut">
              <a:rPr lang="ru-RU" smtClean="0"/>
              <a:pPr/>
              <a:t>21.04.2013</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B158518-7AD4-4222-A484-9E31A236D1DD}" type="slidenum">
              <a:rPr lang="ru-RU" smtClean="0"/>
              <a:pPr/>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1B158518-7AD4-4222-A484-9E31A236D1DD}" type="slidenum">
              <a:rPr lang="ru-RU" smtClean="0"/>
              <a:pPr/>
              <a:t>13</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8" name="Заголовок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a:xfrm>
            <a:off x="6400800" y="6355080"/>
            <a:ext cx="2286000" cy="365760"/>
          </a:xfrm>
        </p:spPr>
        <p:txBody>
          <a:bodyPr/>
          <a:lstStyle>
            <a:lvl1pPr>
              <a:defRPr sz="1400"/>
            </a:lvl1pPr>
          </a:lstStyle>
          <a:p>
            <a:fld id="{726DB189-0DF7-443A-9209-2373672038B3}" type="datetimeFigureOut">
              <a:rPr lang="ru-RU" smtClean="0"/>
              <a:pPr/>
              <a:t>21.04.2013</a:t>
            </a:fld>
            <a:endParaRPr lang="ru-RU"/>
          </a:p>
        </p:txBody>
      </p:sp>
      <p:sp>
        <p:nvSpPr>
          <p:cNvPr id="17" name="Нижний колонтитул 16"/>
          <p:cNvSpPr>
            <a:spLocks noGrp="1"/>
          </p:cNvSpPr>
          <p:nvPr>
            <p:ph type="ftr" sz="quarter" idx="11"/>
          </p:nvPr>
        </p:nvSpPr>
        <p:spPr>
          <a:xfrm>
            <a:off x="2898648" y="6355080"/>
            <a:ext cx="3474720" cy="365760"/>
          </a:xfrm>
        </p:spPr>
        <p:txBody>
          <a:bodyPr/>
          <a:lstStyle/>
          <a:p>
            <a:endParaRPr lang="ru-RU"/>
          </a:p>
        </p:txBody>
      </p:sp>
      <p:sp>
        <p:nvSpPr>
          <p:cNvPr id="29" name="Номер слайда 28"/>
          <p:cNvSpPr>
            <a:spLocks noGrp="1"/>
          </p:cNvSpPr>
          <p:nvPr>
            <p:ph type="sldNum" sz="quarter" idx="12"/>
          </p:nvPr>
        </p:nvSpPr>
        <p:spPr>
          <a:xfrm>
            <a:off x="1216152" y="6355080"/>
            <a:ext cx="1219200" cy="365760"/>
          </a:xfrm>
        </p:spPr>
        <p:txBody>
          <a:bodyPr/>
          <a:lstStyle/>
          <a:p>
            <a:fld id="{F2F29CB4-33AF-4D28-8C4A-A03DEBF80C63}" type="slidenum">
              <a:rPr lang="ru-RU" smtClean="0"/>
              <a:pPr/>
              <a:t>‹#›</a:t>
            </a:fld>
            <a:endParaRPr lang="ru-RU"/>
          </a:p>
        </p:txBody>
      </p:sp>
      <p:sp>
        <p:nvSpPr>
          <p:cNvPr id="21" name="Прямоугольник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Прямоугольник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Прямоугольник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Прямоугольник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transition>
    <p:dissolv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726DB189-0DF7-443A-9209-2373672038B3}" type="datetimeFigureOut">
              <a:rPr lang="ru-RU" smtClean="0"/>
              <a:pPr/>
              <a:t>21.04.2013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2F29CB4-33AF-4D28-8C4A-A03DEBF80C63}" type="slidenum">
              <a:rPr lang="ru-RU" smtClean="0"/>
              <a:pPr/>
              <a:t>‹#›</a:t>
            </a:fld>
            <a:endParaRPr lang="ru-RU"/>
          </a:p>
        </p:txBody>
      </p:sp>
    </p:spTree>
  </p:cSld>
  <p:clrMapOvr>
    <a:masterClrMapping/>
  </p:clrMapOvr>
  <p:transition>
    <p:dissolv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726DB189-0DF7-443A-9209-2373672038B3}" type="datetimeFigureOut">
              <a:rPr lang="ru-RU" smtClean="0"/>
              <a:pPr/>
              <a:t>21.04.2013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2F29CB4-33AF-4D28-8C4A-A03DEBF80C63}" type="slidenum">
              <a:rPr lang="ru-RU" smtClean="0"/>
              <a:pPr/>
              <a:t>‹#›</a:t>
            </a:fld>
            <a:endParaRPr lang="ru-RU"/>
          </a:p>
        </p:txBody>
      </p:sp>
      <p:sp>
        <p:nvSpPr>
          <p:cNvPr id="7" name="Прямая соединительная линия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Равнобедренный треугольник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Прямая соединительная линия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transition>
    <p:dissolve/>
  </p:transition>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cSld name="Заголовок и диаграмм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p>
            <a:r>
              <a:rPr lang="ru-RU" smtClean="0"/>
              <a:t>Образец заголовка</a:t>
            </a:r>
            <a:endParaRPr lang="ru-RU"/>
          </a:p>
        </p:txBody>
      </p:sp>
      <p:sp>
        <p:nvSpPr>
          <p:cNvPr id="3" name="Диаграмма 2"/>
          <p:cNvSpPr>
            <a:spLocks noGrp="1"/>
          </p:cNvSpPr>
          <p:nvPr>
            <p:ph type="chart" idx="1"/>
          </p:nvPr>
        </p:nvSpPr>
        <p:spPr>
          <a:xfrm>
            <a:off x="457200" y="1600200"/>
            <a:ext cx="8229600" cy="4525963"/>
          </a:xfrm>
        </p:spPr>
        <p:txBody>
          <a:bodyPr/>
          <a:lstStyle/>
          <a:p>
            <a:endParaRPr lang="ru-RU"/>
          </a:p>
        </p:txBody>
      </p:sp>
      <p:sp>
        <p:nvSpPr>
          <p:cNvPr id="4" name="Дата 3"/>
          <p:cNvSpPr>
            <a:spLocks noGrp="1"/>
          </p:cNvSpPr>
          <p:nvPr>
            <p:ph type="dt" sz="half" idx="10"/>
          </p:nvPr>
        </p:nvSpPr>
        <p:spPr>
          <a:xfrm>
            <a:off x="457200" y="6245225"/>
            <a:ext cx="2133600" cy="476250"/>
          </a:xfrm>
        </p:spPr>
        <p:txBody>
          <a:bodyPr/>
          <a:lstStyle>
            <a:lvl1pPr>
              <a:defRPr/>
            </a:lvl1pPr>
          </a:lstStyle>
          <a:p>
            <a:endParaRPr lang="ru-RU"/>
          </a:p>
        </p:txBody>
      </p:sp>
      <p:sp>
        <p:nvSpPr>
          <p:cNvPr id="5" name="Нижний колонтитул 4"/>
          <p:cNvSpPr>
            <a:spLocks noGrp="1"/>
          </p:cNvSpPr>
          <p:nvPr>
            <p:ph type="ftr" sz="quarter" idx="11"/>
          </p:nvPr>
        </p:nvSpPr>
        <p:spPr>
          <a:xfrm>
            <a:off x="3124200" y="6245225"/>
            <a:ext cx="2895600" cy="476250"/>
          </a:xfrm>
        </p:spPr>
        <p:txBody>
          <a:bodyPr/>
          <a:lstStyle>
            <a:lvl1pPr>
              <a:defRPr/>
            </a:lvl1pPr>
          </a:lstStyle>
          <a:p>
            <a:endParaRPr lang="ru-RU"/>
          </a:p>
        </p:txBody>
      </p:sp>
      <p:sp>
        <p:nvSpPr>
          <p:cNvPr id="6" name="Номер слайда 5"/>
          <p:cNvSpPr>
            <a:spLocks noGrp="1"/>
          </p:cNvSpPr>
          <p:nvPr>
            <p:ph type="sldNum" sz="quarter" idx="12"/>
          </p:nvPr>
        </p:nvSpPr>
        <p:spPr>
          <a:xfrm>
            <a:off x="6553200" y="6245225"/>
            <a:ext cx="2133600" cy="476250"/>
          </a:xfrm>
        </p:spPr>
        <p:txBody>
          <a:bodyPr/>
          <a:lstStyle>
            <a:lvl1pPr>
              <a:defRPr/>
            </a:lvl1pPr>
          </a:lstStyle>
          <a:p>
            <a:fld id="{8A4773A0-2638-424C-A90B-D02C810F0090}" type="slidenum">
              <a:rPr lang="ru-RU"/>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4" name="Дата 3"/>
          <p:cNvSpPr>
            <a:spLocks noGrp="1"/>
          </p:cNvSpPr>
          <p:nvPr>
            <p:ph type="dt" sz="half" idx="10"/>
          </p:nvPr>
        </p:nvSpPr>
        <p:spPr/>
        <p:txBody>
          <a:bodyPr/>
          <a:lstStyle/>
          <a:p>
            <a:fld id="{726DB189-0DF7-443A-9209-2373672038B3}" type="datetimeFigureOut">
              <a:rPr lang="ru-RU" smtClean="0"/>
              <a:pPr/>
              <a:t>21.04.2013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2F29CB4-33AF-4D28-8C4A-A03DEBF80C63}" type="slidenum">
              <a:rPr lang="ru-RU" smtClean="0"/>
              <a:pPr/>
              <a:t>‹#›</a:t>
            </a:fld>
            <a:endParaRPr lang="ru-RU"/>
          </a:p>
        </p:txBody>
      </p:sp>
      <p:sp>
        <p:nvSpPr>
          <p:cNvPr id="8" name="Содержимое 7"/>
          <p:cNvSpPr>
            <a:spLocks noGrp="1"/>
          </p:cNvSpPr>
          <p:nvPr>
            <p:ph sz="quarter" idx="1"/>
          </p:nvPr>
        </p:nvSpPr>
        <p:spPr>
          <a:xfrm>
            <a:off x="457200" y="1219200"/>
            <a:ext cx="8229600" cy="493776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transition>
    <p:dissolv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ru-RU" smtClean="0"/>
              <a:t>Образец заголовка</a:t>
            </a:r>
            <a:endParaRPr kumimoji="0" lang="en-US"/>
          </a:p>
        </p:txBody>
      </p:sp>
      <p:sp>
        <p:nvSpPr>
          <p:cNvPr id="3" name="Текст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a:xfrm>
            <a:off x="6400800" y="6355080"/>
            <a:ext cx="2286000" cy="365760"/>
          </a:xfrm>
        </p:spPr>
        <p:txBody>
          <a:bodyPr/>
          <a:lstStyle/>
          <a:p>
            <a:fld id="{726DB189-0DF7-443A-9209-2373672038B3}" type="datetimeFigureOut">
              <a:rPr lang="ru-RU" smtClean="0"/>
              <a:pPr/>
              <a:t>21.04.2013</a:t>
            </a:fld>
            <a:endParaRPr lang="ru-RU"/>
          </a:p>
        </p:txBody>
      </p:sp>
      <p:sp>
        <p:nvSpPr>
          <p:cNvPr id="5" name="Нижний колонтитул 4"/>
          <p:cNvSpPr>
            <a:spLocks noGrp="1"/>
          </p:cNvSpPr>
          <p:nvPr>
            <p:ph type="ftr" sz="quarter" idx="11"/>
          </p:nvPr>
        </p:nvSpPr>
        <p:spPr>
          <a:xfrm>
            <a:off x="2898648" y="6355080"/>
            <a:ext cx="3474720" cy="365760"/>
          </a:xfrm>
        </p:spPr>
        <p:txBody>
          <a:bodyPr/>
          <a:lstStyle/>
          <a:p>
            <a:endParaRPr lang="ru-RU"/>
          </a:p>
        </p:txBody>
      </p:sp>
      <p:sp>
        <p:nvSpPr>
          <p:cNvPr id="6" name="Номер слайда 5"/>
          <p:cNvSpPr>
            <a:spLocks noGrp="1"/>
          </p:cNvSpPr>
          <p:nvPr>
            <p:ph type="sldNum" sz="quarter" idx="12"/>
          </p:nvPr>
        </p:nvSpPr>
        <p:spPr>
          <a:xfrm>
            <a:off x="1069848" y="6355080"/>
            <a:ext cx="1520952" cy="365760"/>
          </a:xfrm>
        </p:spPr>
        <p:txBody>
          <a:bodyPr/>
          <a:lstStyle/>
          <a:p>
            <a:fld id="{F2F29CB4-33AF-4D28-8C4A-A03DEBF80C63}" type="slidenum">
              <a:rPr lang="ru-RU" smtClean="0"/>
              <a:pPr/>
              <a:t>‹#›</a:t>
            </a:fld>
            <a:endParaRPr lang="ru-RU"/>
          </a:p>
        </p:txBody>
      </p:sp>
      <p:sp>
        <p:nvSpPr>
          <p:cNvPr id="7" name="Прямоугольник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Прямоугольник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transition>
    <p:dissolv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28600"/>
            <a:ext cx="8229600" cy="914400"/>
          </a:xfrm>
        </p:spPr>
        <p:txBody>
          <a:bodyPr/>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p>
            <a:fld id="{726DB189-0DF7-443A-9209-2373672038B3}" type="datetimeFigureOut">
              <a:rPr lang="ru-RU" smtClean="0"/>
              <a:pPr/>
              <a:t>21.04.2013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F2F29CB4-33AF-4D28-8C4A-A03DEBF80C63}" type="slidenum">
              <a:rPr lang="ru-RU" smtClean="0"/>
              <a:pPr/>
              <a:t>‹#›</a:t>
            </a:fld>
            <a:endParaRPr lang="ru-RU"/>
          </a:p>
        </p:txBody>
      </p:sp>
      <p:sp>
        <p:nvSpPr>
          <p:cNvPr id="9" name="Содержимое 8"/>
          <p:cNvSpPr>
            <a:spLocks noGrp="1"/>
          </p:cNvSpPr>
          <p:nvPr>
            <p:ph sz="quarter" idx="1"/>
          </p:nvPr>
        </p:nvSpPr>
        <p:spPr>
          <a:xfrm>
            <a:off x="457200" y="1219200"/>
            <a:ext cx="4041648" cy="493776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1" name="Содержимое 10"/>
          <p:cNvSpPr>
            <a:spLocks noGrp="1"/>
          </p:cNvSpPr>
          <p:nvPr>
            <p:ph sz="quarter" idx="2"/>
          </p:nvPr>
        </p:nvSpPr>
        <p:spPr>
          <a:xfrm>
            <a:off x="4632198" y="1216152"/>
            <a:ext cx="4041648" cy="493776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transition>
    <p:dissolv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28600"/>
            <a:ext cx="8229600" cy="914400"/>
          </a:xfrm>
        </p:spPr>
        <p:txBody>
          <a:bodyPr anchor="ctr"/>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7" name="Дата 6"/>
          <p:cNvSpPr>
            <a:spLocks noGrp="1"/>
          </p:cNvSpPr>
          <p:nvPr>
            <p:ph type="dt" sz="half" idx="10"/>
          </p:nvPr>
        </p:nvSpPr>
        <p:spPr/>
        <p:txBody>
          <a:bodyPr/>
          <a:lstStyle/>
          <a:p>
            <a:fld id="{726DB189-0DF7-443A-9209-2373672038B3}" type="datetimeFigureOut">
              <a:rPr lang="ru-RU" smtClean="0"/>
              <a:pPr/>
              <a:t>21.04.2013</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F2F29CB4-33AF-4D28-8C4A-A03DEBF80C63}" type="slidenum">
              <a:rPr lang="ru-RU" smtClean="0"/>
              <a:pPr/>
              <a:t>‹#›</a:t>
            </a:fld>
            <a:endParaRPr lang="ru-RU"/>
          </a:p>
        </p:txBody>
      </p:sp>
      <p:sp>
        <p:nvSpPr>
          <p:cNvPr id="11" name="Содержимое 10"/>
          <p:cNvSpPr>
            <a:spLocks noGrp="1"/>
          </p:cNvSpPr>
          <p:nvPr>
            <p:ph sz="quarter" idx="2"/>
          </p:nvPr>
        </p:nvSpPr>
        <p:spPr>
          <a:xfrm>
            <a:off x="457200" y="2133600"/>
            <a:ext cx="4038600" cy="40386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quarter" idx="4"/>
          </p:nvPr>
        </p:nvSpPr>
        <p:spPr>
          <a:xfrm>
            <a:off x="4648200" y="2133600"/>
            <a:ext cx="4038600" cy="40386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transition>
    <p:dissolv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28600"/>
            <a:ext cx="8229600" cy="914400"/>
          </a:xfrm>
        </p:spPr>
        <p:txBody>
          <a:body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726DB189-0DF7-443A-9209-2373672038B3}" type="datetimeFigureOut">
              <a:rPr lang="ru-RU" smtClean="0"/>
              <a:pPr/>
              <a:t>21.04.2013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F2F29CB4-33AF-4D28-8C4A-A03DEBF80C63}" type="slidenum">
              <a:rPr lang="ru-RU" smtClean="0"/>
              <a:pPr/>
              <a:t>‹#›</a:t>
            </a:fld>
            <a:endParaRPr lang="ru-RU"/>
          </a:p>
        </p:txBody>
      </p:sp>
      <p:sp>
        <p:nvSpPr>
          <p:cNvPr id="6" name="Равнобедренный треугольник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transition>
    <p:dissolv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726DB189-0DF7-443A-9209-2373672038B3}" type="datetimeFigureOut">
              <a:rPr lang="ru-RU" smtClean="0"/>
              <a:pPr/>
              <a:t>21.04.2013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F2F29CB4-33AF-4D28-8C4A-A03DEBF80C63}" type="slidenum">
              <a:rPr lang="ru-RU" smtClean="0"/>
              <a:pPr/>
              <a:t>‹#›</a:t>
            </a:fld>
            <a:endParaRPr lang="ru-RU"/>
          </a:p>
        </p:txBody>
      </p:sp>
      <p:sp>
        <p:nvSpPr>
          <p:cNvPr id="5" name="Прямая соединительная линия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Равнобедренный треугольник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transition>
    <p:dissolv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726DB189-0DF7-443A-9209-2373672038B3}" type="datetimeFigureOut">
              <a:rPr lang="ru-RU" smtClean="0"/>
              <a:pPr/>
              <a:t>21.04.2013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F2F29CB4-33AF-4D28-8C4A-A03DEBF80C63}" type="slidenum">
              <a:rPr lang="ru-RU" smtClean="0"/>
              <a:pPr/>
              <a:t>‹#›</a:t>
            </a:fld>
            <a:endParaRPr lang="ru-RU"/>
          </a:p>
        </p:txBody>
      </p:sp>
      <p:sp>
        <p:nvSpPr>
          <p:cNvPr id="8" name="Прямая соединительная линия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Прямая соединительная линия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Равнобедренный треугольник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Содержимое 11"/>
          <p:cNvSpPr>
            <a:spLocks noGrp="1"/>
          </p:cNvSpPr>
          <p:nvPr>
            <p:ph sz="quarter" idx="1"/>
          </p:nvPr>
        </p:nvSpPr>
        <p:spPr>
          <a:xfrm>
            <a:off x="304800" y="304800"/>
            <a:ext cx="5715000" cy="5715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transition>
    <p:dissolv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ru-RU" smtClean="0"/>
              <a:t>Вставка рисунка</a:t>
            </a:r>
            <a:endParaRPr kumimoji="0" lang="en-US" dirty="0"/>
          </a:p>
        </p:txBody>
      </p:sp>
      <p:sp>
        <p:nvSpPr>
          <p:cNvPr id="4" name="Текст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726DB189-0DF7-443A-9209-2373672038B3}" type="datetimeFigureOut">
              <a:rPr lang="ru-RU" smtClean="0"/>
              <a:pPr/>
              <a:t>21.04.2013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F2F29CB4-33AF-4D28-8C4A-A03DEBF80C63}" type="slidenum">
              <a:rPr lang="ru-RU" smtClean="0"/>
              <a:pPr/>
              <a:t>‹#›</a:t>
            </a:fld>
            <a:endParaRPr lang="ru-RU"/>
          </a:p>
        </p:txBody>
      </p:sp>
      <p:sp>
        <p:nvSpPr>
          <p:cNvPr id="8" name="Прямая соединительная линия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Равнобедренный треугольник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transition>
    <p:dissolv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Заголовок 21"/>
          <p:cNvSpPr>
            <a:spLocks noGrp="1"/>
          </p:cNvSpPr>
          <p:nvPr>
            <p:ph type="title"/>
          </p:nvPr>
        </p:nvSpPr>
        <p:spPr>
          <a:xfrm>
            <a:off x="457200" y="152400"/>
            <a:ext cx="8229600" cy="990600"/>
          </a:xfrm>
          <a:prstGeom prst="rect">
            <a:avLst/>
          </a:prstGeom>
        </p:spPr>
        <p:txBody>
          <a:bodyPr vert="horz" anchor="b" anchorCtr="0">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726DB189-0DF7-443A-9209-2373672038B3}" type="datetimeFigureOut">
              <a:rPr lang="ru-RU" smtClean="0"/>
              <a:pPr/>
              <a:t>21.04.2013</a:t>
            </a:fld>
            <a:endParaRPr lang="ru-RU"/>
          </a:p>
        </p:txBody>
      </p:sp>
      <p:sp>
        <p:nvSpPr>
          <p:cNvPr id="3" name="Нижний колонтитул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ru-RU"/>
          </a:p>
        </p:txBody>
      </p:sp>
      <p:sp>
        <p:nvSpPr>
          <p:cNvPr id="23" name="Номер слайда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F2F29CB4-33AF-4D28-8C4A-A03DEBF80C63}" type="slidenum">
              <a:rPr lang="ru-RU" smtClean="0"/>
              <a:pPr/>
              <a:t>‹#›</a:t>
            </a:fld>
            <a:endParaRPr lang="ru-RU"/>
          </a:p>
        </p:txBody>
      </p:sp>
      <p:sp>
        <p:nvSpPr>
          <p:cNvPr id="28" name="Прямая соединительная линия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Прямая соединительная линия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Равнобедренный треугольник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 id="2147483828" r:id="rId12"/>
  </p:sldLayoutIdLst>
  <p:transition>
    <p:dissolve/>
  </p:transition>
  <p:timing>
    <p:tnLst>
      <p:par>
        <p:cTn id="1" dur="indefinite" restart="never" nodeType="tmRoot"/>
      </p:par>
    </p:tnLst>
  </p:timing>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12.xml"/><Relationship Id="rId1" Type="http://schemas.openxmlformats.org/officeDocument/2006/relationships/vmlDrawing" Target="../drawings/vmlDrawing2.v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899592" y="1268760"/>
            <a:ext cx="7632848" cy="1872208"/>
          </a:xfrm>
        </p:spPr>
        <p:txBody>
          <a:bodyPr>
            <a:noAutofit/>
          </a:bodyPr>
          <a:lstStyle/>
          <a:p>
            <a:pPr algn="ctr"/>
            <a:r>
              <a:rPr lang="ru-RU" sz="4800" dirty="0" smtClean="0">
                <a:solidFill>
                  <a:srgbClr val="C00000"/>
                </a:solidFill>
              </a:rPr>
              <a:t>Суицидальное поведение </a:t>
            </a:r>
            <a:br>
              <a:rPr lang="ru-RU" sz="4800" dirty="0" smtClean="0">
                <a:solidFill>
                  <a:srgbClr val="C00000"/>
                </a:solidFill>
              </a:rPr>
            </a:br>
            <a:r>
              <a:rPr lang="ru-RU" sz="4800" dirty="0" smtClean="0">
                <a:solidFill>
                  <a:srgbClr val="C00000"/>
                </a:solidFill>
              </a:rPr>
              <a:t>подростков</a:t>
            </a:r>
            <a:endParaRPr lang="ru-RU" sz="4800" dirty="0">
              <a:solidFill>
                <a:srgbClr val="C00000"/>
              </a:solidFill>
            </a:endParaRPr>
          </a:p>
        </p:txBody>
      </p:sp>
      <p:sp>
        <p:nvSpPr>
          <p:cNvPr id="3" name="Подзаголовок 2"/>
          <p:cNvSpPr>
            <a:spLocks noGrp="1"/>
          </p:cNvSpPr>
          <p:nvPr>
            <p:ph type="subTitle" idx="1"/>
          </p:nvPr>
        </p:nvSpPr>
        <p:spPr/>
        <p:txBody>
          <a:bodyPr>
            <a:normAutofit fontScale="70000" lnSpcReduction="20000"/>
          </a:bodyPr>
          <a:lstStyle/>
          <a:p>
            <a:r>
              <a:rPr lang="ru-RU" dirty="0" smtClean="0">
                <a:solidFill>
                  <a:schemeClr val="tx1"/>
                </a:solidFill>
              </a:rPr>
              <a:t>Информацию подготовила педагог-психолог </a:t>
            </a:r>
          </a:p>
          <a:p>
            <a:r>
              <a:rPr lang="ru-RU" dirty="0" smtClean="0">
                <a:solidFill>
                  <a:schemeClr val="tx1"/>
                </a:solidFill>
              </a:rPr>
              <a:t>МОУ Кесовогорская СОШ Мухина С.Н.</a:t>
            </a:r>
            <a:endParaRPr lang="ru-RU" dirty="0">
              <a:solidFill>
                <a:schemeClr val="tx1"/>
              </a:solidFill>
            </a:endParaRPr>
          </a:p>
        </p:txBody>
      </p:sp>
    </p:spTree>
  </p:cSld>
  <p:clrMapOvr>
    <a:masterClrMapping/>
  </p:clrMapOvr>
  <p:transition>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solidFill>
                  <a:srgbClr val="C00000"/>
                </a:solidFill>
              </a:rPr>
              <a:t>Мотивы суицида:</a:t>
            </a:r>
            <a:endParaRPr lang="ru-RU" dirty="0">
              <a:solidFill>
                <a:srgbClr val="C00000"/>
              </a:solidFill>
            </a:endParaRPr>
          </a:p>
        </p:txBody>
      </p:sp>
      <p:sp>
        <p:nvSpPr>
          <p:cNvPr id="3" name="Содержимое 2"/>
          <p:cNvSpPr>
            <a:spLocks noGrp="1"/>
          </p:cNvSpPr>
          <p:nvPr>
            <p:ph sz="quarter" idx="1"/>
          </p:nvPr>
        </p:nvSpPr>
        <p:spPr>
          <a:xfrm>
            <a:off x="457200" y="1412776"/>
            <a:ext cx="8229600" cy="4744184"/>
          </a:xfrm>
        </p:spPr>
        <p:txBody>
          <a:bodyPr>
            <a:normAutofit/>
          </a:bodyPr>
          <a:lstStyle/>
          <a:p>
            <a:pPr lvl="0"/>
            <a:r>
              <a:rPr lang="ru-RU" b="1" dirty="0" smtClean="0"/>
              <a:t>Призыв.</a:t>
            </a:r>
            <a:endParaRPr lang="ru-RU" b="1" dirty="0"/>
          </a:p>
          <a:p>
            <a:pPr lvl="0"/>
            <a:r>
              <a:rPr lang="ru-RU" b="1" dirty="0"/>
              <a:t>Уход от </a:t>
            </a:r>
            <a:r>
              <a:rPr lang="ru-RU" b="1" dirty="0" smtClean="0"/>
              <a:t>проблем.</a:t>
            </a:r>
            <a:endParaRPr lang="ru-RU" b="1" dirty="0"/>
          </a:p>
          <a:p>
            <a:pPr lvl="0"/>
            <a:r>
              <a:rPr lang="ru-RU" b="1" dirty="0" smtClean="0"/>
              <a:t>Месть.</a:t>
            </a:r>
            <a:endParaRPr lang="ru-RU" b="1" dirty="0"/>
          </a:p>
          <a:p>
            <a:pPr lvl="0"/>
            <a:r>
              <a:rPr lang="ru-RU" b="1" dirty="0"/>
              <a:t>«Они еще пожалеют</a:t>
            </a:r>
            <a:r>
              <a:rPr lang="ru-RU" b="1" dirty="0" smtClean="0"/>
              <a:t>».</a:t>
            </a:r>
            <a:endParaRPr lang="ru-RU" b="1" dirty="0"/>
          </a:p>
          <a:p>
            <a:pPr lvl="0"/>
            <a:r>
              <a:rPr lang="ru-RU" b="1" dirty="0"/>
              <a:t>Самонаказание. </a:t>
            </a:r>
          </a:p>
          <a:p>
            <a:r>
              <a:rPr lang="ru-RU" b="1" dirty="0"/>
              <a:t>Бегство от наказания</a:t>
            </a:r>
            <a:r>
              <a:rPr lang="ru-RU" dirty="0"/>
              <a:t>.</a:t>
            </a:r>
            <a:r>
              <a:rPr lang="ru-RU" b="1" dirty="0"/>
              <a:t> </a:t>
            </a:r>
            <a:endParaRPr lang="ru-RU" dirty="0"/>
          </a:p>
        </p:txBody>
      </p:sp>
      <p:pic>
        <p:nvPicPr>
          <p:cNvPr id="20482" name="Picture 2" descr="http://99px.ru/sstorage/56/2011/07/image_562607111751561323333.jpg"/>
          <p:cNvPicPr>
            <a:picLocks noChangeAspect="1" noChangeArrowheads="1"/>
          </p:cNvPicPr>
          <p:nvPr/>
        </p:nvPicPr>
        <p:blipFill>
          <a:blip r:embed="rId2" cstate="print"/>
          <a:srcRect/>
          <a:stretch>
            <a:fillRect/>
          </a:stretch>
        </p:blipFill>
        <p:spPr bwMode="auto">
          <a:xfrm>
            <a:off x="4427984" y="1556792"/>
            <a:ext cx="4320480" cy="3240360"/>
          </a:xfrm>
          <a:prstGeom prst="rect">
            <a:avLst/>
          </a:prstGeom>
          <a:noFill/>
        </p:spPr>
      </p:pic>
    </p:spTree>
  </p:cSld>
  <p:clrMapOvr>
    <a:masterClrMapping/>
  </p:clrMapOvr>
  <p:transition>
    <p:dissolv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dirty="0" smtClean="0">
                <a:solidFill>
                  <a:srgbClr val="C00000"/>
                </a:solidFill>
              </a:rPr>
              <a:t>Признаки готовящегося самоубийства:</a:t>
            </a:r>
            <a:endParaRPr lang="ru-RU" dirty="0">
              <a:solidFill>
                <a:srgbClr val="C00000"/>
              </a:solidFill>
            </a:endParaRPr>
          </a:p>
        </p:txBody>
      </p:sp>
      <p:sp>
        <p:nvSpPr>
          <p:cNvPr id="3" name="Содержимое 2"/>
          <p:cNvSpPr>
            <a:spLocks noGrp="1"/>
          </p:cNvSpPr>
          <p:nvPr>
            <p:ph sz="quarter" idx="1"/>
          </p:nvPr>
        </p:nvSpPr>
        <p:spPr/>
        <p:txBody>
          <a:bodyPr>
            <a:normAutofit/>
          </a:bodyPr>
          <a:lstStyle/>
          <a:p>
            <a:pPr>
              <a:buNone/>
            </a:pPr>
            <a:endParaRPr lang="ru-RU" dirty="0"/>
          </a:p>
          <a:p>
            <a:pPr lvl="0"/>
            <a:r>
              <a:rPr lang="ru-RU" b="1" dirty="0"/>
              <a:t>Часто говорит о своем душевном   состоянии, о своей никчемности, беспомощности, о своем безнадежном положении.</a:t>
            </a:r>
          </a:p>
          <a:p>
            <a:pPr lvl="0"/>
            <a:r>
              <a:rPr lang="ru-RU" b="1" dirty="0"/>
              <a:t>Шутит на тему самоубийства.</a:t>
            </a:r>
          </a:p>
          <a:p>
            <a:pPr lvl="0"/>
            <a:r>
              <a:rPr lang="ru-RU" b="1" dirty="0"/>
              <a:t>Проявляет нездоровую заинтересованность вопросами смерти. Упоминает об эпизодах суицидов в фильмах и романах.</a:t>
            </a:r>
          </a:p>
          <a:p>
            <a:pPr>
              <a:buNone/>
            </a:pPr>
            <a:r>
              <a:rPr lang="ru-RU" sz="2800" dirty="0" smtClean="0"/>
              <a:t>   </a:t>
            </a:r>
            <a:r>
              <a:rPr lang="ru-RU" sz="1900" dirty="0" smtClean="0"/>
              <a:t>80 % задумавших совершить самоубийство детей предварительно дают знать о своих намерениях окружающим.</a:t>
            </a:r>
            <a:br>
              <a:rPr lang="ru-RU" sz="1900" dirty="0" smtClean="0"/>
            </a:br>
            <a:r>
              <a:rPr lang="ru-RU" sz="1900" dirty="0" smtClean="0"/>
              <a:t>Способы сообщения могут быть завуалированы, и чрезвычайно необходимо их понять!</a:t>
            </a:r>
          </a:p>
          <a:p>
            <a:endParaRPr lang="ru-RU" b="1" dirty="0"/>
          </a:p>
        </p:txBody>
      </p:sp>
    </p:spTree>
  </p:cSld>
  <p:clrMapOvr>
    <a:masterClrMapping/>
  </p:clrMapOvr>
  <p:transition>
    <p:dissolv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9552" y="1052736"/>
            <a:ext cx="8229600" cy="990600"/>
          </a:xfrm>
        </p:spPr>
        <p:txBody>
          <a:bodyPr>
            <a:normAutofit fontScale="90000"/>
          </a:bodyPr>
          <a:lstStyle/>
          <a:p>
            <a:r>
              <a:rPr lang="ru-RU" b="1" dirty="0">
                <a:solidFill>
                  <a:srgbClr val="C00000"/>
                </a:solidFill>
              </a:rPr>
              <a:t>Поведенческие </a:t>
            </a:r>
            <a:r>
              <a:rPr lang="ru-RU" b="1" dirty="0" smtClean="0">
                <a:solidFill>
                  <a:srgbClr val="C00000"/>
                </a:solidFill>
              </a:rPr>
              <a:t>признаки:</a:t>
            </a:r>
            <a:r>
              <a:rPr lang="ru-RU" dirty="0">
                <a:solidFill>
                  <a:srgbClr val="C00000"/>
                </a:solidFill>
              </a:rPr>
              <a:t/>
            </a:r>
            <a:br>
              <a:rPr lang="ru-RU" dirty="0">
                <a:solidFill>
                  <a:srgbClr val="C00000"/>
                </a:solidFill>
              </a:rPr>
            </a:br>
            <a:endParaRPr lang="ru-RU" dirty="0">
              <a:solidFill>
                <a:srgbClr val="C00000"/>
              </a:solidFill>
            </a:endParaRPr>
          </a:p>
        </p:txBody>
      </p:sp>
      <p:sp>
        <p:nvSpPr>
          <p:cNvPr id="3" name="Содержимое 2"/>
          <p:cNvSpPr>
            <a:spLocks noGrp="1"/>
          </p:cNvSpPr>
          <p:nvPr>
            <p:ph sz="quarter" idx="1"/>
          </p:nvPr>
        </p:nvSpPr>
        <p:spPr>
          <a:xfrm>
            <a:off x="467544" y="1920240"/>
            <a:ext cx="8229600" cy="4937760"/>
          </a:xfrm>
        </p:spPr>
        <p:txBody>
          <a:bodyPr>
            <a:normAutofit/>
          </a:bodyPr>
          <a:lstStyle/>
          <a:p>
            <a:pPr lvl="0"/>
            <a:r>
              <a:rPr lang="ru-RU" b="1" dirty="0"/>
              <a:t>Раздача ценных вещей.  </a:t>
            </a:r>
          </a:p>
          <a:p>
            <a:pPr lvl="0"/>
            <a:r>
              <a:rPr lang="ru-RU" b="1" dirty="0"/>
              <a:t>Приведение дел в порядок. </a:t>
            </a:r>
          </a:p>
          <a:p>
            <a:pPr lvl="0"/>
            <a:r>
              <a:rPr lang="ru-RU" b="1" dirty="0"/>
              <a:t>Прощание.</a:t>
            </a:r>
          </a:p>
          <a:p>
            <a:pPr lvl="0"/>
            <a:r>
              <a:rPr lang="ru-RU" b="1" dirty="0"/>
              <a:t>Демонстрируют радикальные  перемены</a:t>
            </a:r>
            <a:r>
              <a:rPr lang="ru-RU" dirty="0"/>
              <a:t>. </a:t>
            </a:r>
          </a:p>
        </p:txBody>
      </p:sp>
      <p:pic>
        <p:nvPicPr>
          <p:cNvPr id="18434" name="Picture 2" descr="http://nadpis.com.ua/wp-content/uploads/2010/07/httpnadpis.com_.uaserdce-ne-smozhet-polyubit.jpg"/>
          <p:cNvPicPr>
            <a:picLocks noChangeAspect="1" noChangeArrowheads="1"/>
          </p:cNvPicPr>
          <p:nvPr/>
        </p:nvPicPr>
        <p:blipFill>
          <a:blip r:embed="rId2" cstate="print"/>
          <a:srcRect/>
          <a:stretch>
            <a:fillRect/>
          </a:stretch>
        </p:blipFill>
        <p:spPr bwMode="auto">
          <a:xfrm>
            <a:off x="3203848" y="4005064"/>
            <a:ext cx="2976331" cy="2232248"/>
          </a:xfrm>
          <a:prstGeom prst="rect">
            <a:avLst/>
          </a:prstGeom>
          <a:noFill/>
        </p:spPr>
      </p:pic>
    </p:spTree>
  </p:cSld>
  <p:clrMapOvr>
    <a:masterClrMapping/>
  </p:clrMapOvr>
  <p:transition>
    <p:dissolv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548680"/>
            <a:ext cx="8229600" cy="914400"/>
          </a:xfrm>
        </p:spPr>
        <p:txBody>
          <a:bodyPr>
            <a:normAutofit fontScale="90000"/>
          </a:bodyPr>
          <a:lstStyle/>
          <a:p>
            <a:r>
              <a:rPr lang="ru-RU" b="1" dirty="0">
                <a:solidFill>
                  <a:srgbClr val="C00000"/>
                </a:solidFill>
              </a:rPr>
              <a:t>Ситуационные </a:t>
            </a:r>
            <a:r>
              <a:rPr lang="ru-RU" b="1" dirty="0" smtClean="0">
                <a:solidFill>
                  <a:srgbClr val="C00000"/>
                </a:solidFill>
              </a:rPr>
              <a:t>признаки</a:t>
            </a:r>
            <a:r>
              <a:rPr lang="ru-RU" dirty="0">
                <a:solidFill>
                  <a:srgbClr val="C00000"/>
                </a:solidFill>
              </a:rPr>
              <a:t/>
            </a:r>
            <a:br>
              <a:rPr lang="ru-RU" dirty="0">
                <a:solidFill>
                  <a:srgbClr val="C00000"/>
                </a:solidFill>
              </a:rPr>
            </a:br>
            <a:endParaRPr lang="ru-RU" dirty="0">
              <a:solidFill>
                <a:srgbClr val="C00000"/>
              </a:solidFill>
            </a:endParaRPr>
          </a:p>
        </p:txBody>
      </p:sp>
      <p:sp>
        <p:nvSpPr>
          <p:cNvPr id="3" name="Содержимое 2"/>
          <p:cNvSpPr>
            <a:spLocks noGrp="1"/>
          </p:cNvSpPr>
          <p:nvPr>
            <p:ph sz="quarter" idx="1"/>
          </p:nvPr>
        </p:nvSpPr>
        <p:spPr/>
        <p:txBody>
          <a:bodyPr>
            <a:normAutofit/>
          </a:bodyPr>
          <a:lstStyle/>
          <a:p>
            <a:pPr lvl="0"/>
            <a:r>
              <a:rPr lang="ru-RU" b="1" dirty="0"/>
              <a:t>Социально изолирован.</a:t>
            </a:r>
          </a:p>
          <a:p>
            <a:pPr lvl="0"/>
            <a:r>
              <a:rPr lang="ru-RU" b="1" dirty="0"/>
              <a:t>Живет в нестабильном состоянии.</a:t>
            </a:r>
          </a:p>
          <a:p>
            <a:pPr lvl="0"/>
            <a:r>
              <a:rPr lang="ru-RU" b="1" dirty="0"/>
              <a:t>Ощущает себя жертвой насилия.</a:t>
            </a:r>
          </a:p>
          <a:p>
            <a:pPr lvl="0"/>
            <a:r>
              <a:rPr lang="ru-RU" b="1" dirty="0"/>
              <a:t>Перенес тяжелую потерю.</a:t>
            </a:r>
          </a:p>
          <a:p>
            <a:endParaRPr lang="ru-RU" dirty="0"/>
          </a:p>
        </p:txBody>
      </p:sp>
      <p:sp>
        <p:nvSpPr>
          <p:cNvPr id="6" name="Содержимое 5"/>
          <p:cNvSpPr>
            <a:spLocks noGrp="1"/>
          </p:cNvSpPr>
          <p:nvPr>
            <p:ph sz="quarter" idx="2"/>
          </p:nvPr>
        </p:nvSpPr>
        <p:spPr/>
        <p:txBody>
          <a:bodyPr/>
          <a:lstStyle/>
          <a:p>
            <a:endParaRPr lang="ru-RU" dirty="0"/>
          </a:p>
        </p:txBody>
      </p:sp>
      <p:pic>
        <p:nvPicPr>
          <p:cNvPr id="17410" name="Picture 2" descr="http://www.design-warez.ru/uploads/posts/2009-06/1243940838_1a.jpeg"/>
          <p:cNvPicPr>
            <a:picLocks noChangeAspect="1" noChangeArrowheads="1"/>
          </p:cNvPicPr>
          <p:nvPr/>
        </p:nvPicPr>
        <p:blipFill>
          <a:blip r:embed="rId3" cstate="print"/>
          <a:srcRect/>
          <a:stretch>
            <a:fillRect/>
          </a:stretch>
        </p:blipFill>
        <p:spPr bwMode="auto">
          <a:xfrm>
            <a:off x="4716016" y="1340768"/>
            <a:ext cx="3943350" cy="3924301"/>
          </a:xfrm>
          <a:prstGeom prst="rect">
            <a:avLst/>
          </a:prstGeom>
          <a:noFill/>
        </p:spPr>
      </p:pic>
    </p:spTree>
  </p:cSld>
  <p:clrMapOvr>
    <a:masterClrMapping/>
  </p:clrMapOvr>
  <p:transition>
    <p:dissolv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404664"/>
            <a:ext cx="8229600" cy="990600"/>
          </a:xfrm>
        </p:spPr>
        <p:txBody>
          <a:bodyPr>
            <a:normAutofit fontScale="90000"/>
          </a:bodyPr>
          <a:lstStyle/>
          <a:p>
            <a:r>
              <a:rPr lang="ru-RU" b="1" dirty="0">
                <a:solidFill>
                  <a:srgbClr val="C00000"/>
                </a:solidFill>
              </a:rPr>
              <a:t> Как предотвратить суицид?</a:t>
            </a:r>
            <a:r>
              <a:rPr lang="ru-RU" dirty="0">
                <a:solidFill>
                  <a:srgbClr val="C00000"/>
                </a:solidFill>
              </a:rPr>
              <a:t/>
            </a:r>
            <a:br>
              <a:rPr lang="ru-RU" dirty="0">
                <a:solidFill>
                  <a:srgbClr val="C00000"/>
                </a:solidFill>
              </a:rPr>
            </a:br>
            <a:endParaRPr lang="ru-RU" dirty="0">
              <a:solidFill>
                <a:srgbClr val="C00000"/>
              </a:solidFill>
            </a:endParaRPr>
          </a:p>
        </p:txBody>
      </p:sp>
      <p:sp>
        <p:nvSpPr>
          <p:cNvPr id="3" name="Содержимое 2"/>
          <p:cNvSpPr>
            <a:spLocks noGrp="1"/>
          </p:cNvSpPr>
          <p:nvPr>
            <p:ph sz="quarter" idx="1"/>
          </p:nvPr>
        </p:nvSpPr>
        <p:spPr>
          <a:xfrm>
            <a:off x="457200" y="980728"/>
            <a:ext cx="8507288" cy="5475008"/>
          </a:xfrm>
        </p:spPr>
        <p:txBody>
          <a:bodyPr>
            <a:noAutofit/>
          </a:bodyPr>
          <a:lstStyle/>
          <a:p>
            <a:pPr>
              <a:buNone/>
            </a:pPr>
            <a:r>
              <a:rPr lang="ru-RU" sz="1800" b="1" dirty="0" smtClean="0"/>
              <a:t>Ощущение ценности жизни невозможно без осознания двух очень важных вещей: </a:t>
            </a:r>
            <a:endParaRPr lang="ru-RU" sz="1800" dirty="0" smtClean="0"/>
          </a:p>
          <a:p>
            <a:pPr>
              <a:buFontTx/>
              <a:buChar char="-"/>
            </a:pPr>
            <a:r>
              <a:rPr lang="ru-RU" sz="1800" dirty="0" smtClean="0"/>
              <a:t>нам нужно хорошо к себе относиться;</a:t>
            </a:r>
          </a:p>
          <a:p>
            <a:pPr>
              <a:buFontTx/>
              <a:buChar char="-"/>
            </a:pPr>
            <a:r>
              <a:rPr lang="ru-RU" sz="1800" dirty="0" smtClean="0"/>
              <a:t>нам нужно, чтобы нас любили.</a:t>
            </a:r>
            <a:endParaRPr lang="ru-RU" sz="1800" b="1" dirty="0" smtClean="0"/>
          </a:p>
          <a:p>
            <a:r>
              <a:rPr lang="ru-RU" sz="1800" b="1" dirty="0" smtClean="0"/>
              <a:t>Сформировать </a:t>
            </a:r>
            <a:r>
              <a:rPr lang="ru-RU" sz="1800" b="1" dirty="0"/>
              <a:t>у подростка четкую установку: «Из любой трудной жизненной ситуации можно найти выход». </a:t>
            </a:r>
            <a:endParaRPr lang="ru-RU" sz="1800" b="1" dirty="0" smtClean="0"/>
          </a:p>
          <a:p>
            <a:r>
              <a:rPr lang="ru-RU" sz="1800" b="1" dirty="0" smtClean="0"/>
              <a:t>Приучить ребенка к мысли,</a:t>
            </a:r>
            <a:r>
              <a:rPr lang="ru-RU" sz="1800" b="1" dirty="0"/>
              <a:t> что неудач не стоит бояться, они неотъемлемая часть пути к главной победе. «Упал - встань и продолжай идти!»</a:t>
            </a:r>
          </a:p>
          <a:p>
            <a:r>
              <a:rPr lang="ru-RU" sz="1800" b="1" dirty="0"/>
              <a:t> Воспитывать у подростков позитивный взгляд на все аспекты жизни.</a:t>
            </a:r>
          </a:p>
          <a:p>
            <a:r>
              <a:rPr lang="ru-RU" sz="1800" b="1" dirty="0" smtClean="0"/>
              <a:t>Вовлекать</a:t>
            </a:r>
            <a:r>
              <a:rPr lang="ru-RU" sz="1800" b="1" dirty="0"/>
              <a:t>  подростков в полезные виды деятельности. </a:t>
            </a:r>
            <a:endParaRPr lang="ru-RU" sz="1800" b="1" dirty="0" smtClean="0"/>
          </a:p>
          <a:p>
            <a:r>
              <a:rPr lang="ru-RU" sz="1800" b="1" dirty="0" smtClean="0"/>
              <a:t> </a:t>
            </a:r>
            <a:r>
              <a:rPr lang="ru-RU" sz="1800" b="1" dirty="0"/>
              <a:t>Подросток должен помнить о  том, что в трудной жизненной ситуации он может обратиться к людям, которым доверяет: родителям, классному руководителю, психологу. </a:t>
            </a:r>
            <a:endParaRPr lang="ru-RU" sz="1800" b="1" dirty="0" smtClean="0"/>
          </a:p>
          <a:p>
            <a:r>
              <a:rPr lang="ru-RU" sz="1800" b="1" dirty="0"/>
              <a:t> Гармоничные отношения в семье, предполагающие создание и сохранение теплых и   доверительных отношений с ребенком.</a:t>
            </a:r>
            <a:br>
              <a:rPr lang="ru-RU" sz="1800" b="1" dirty="0"/>
            </a:br>
            <a:endParaRPr lang="ru-RU" sz="1800" b="1" dirty="0"/>
          </a:p>
        </p:txBody>
      </p:sp>
    </p:spTree>
  </p:cSld>
  <p:clrMapOvr>
    <a:masterClrMapping/>
  </p:clrMapOvr>
  <p:transition>
    <p:dissolv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dirty="0" smtClean="0">
                <a:solidFill>
                  <a:srgbClr val="C00000"/>
                </a:solidFill>
              </a:rPr>
              <a:t>Советы педагогам:</a:t>
            </a:r>
            <a:endParaRPr lang="ru-RU" dirty="0">
              <a:solidFill>
                <a:srgbClr val="C00000"/>
              </a:solidFill>
            </a:endParaRPr>
          </a:p>
        </p:txBody>
      </p:sp>
      <p:sp>
        <p:nvSpPr>
          <p:cNvPr id="3" name="Содержимое 2"/>
          <p:cNvSpPr>
            <a:spLocks noGrp="1"/>
          </p:cNvSpPr>
          <p:nvPr>
            <p:ph sz="quarter" idx="1"/>
          </p:nvPr>
        </p:nvSpPr>
        <p:spPr/>
        <p:txBody>
          <a:bodyPr>
            <a:normAutofit fontScale="85000" lnSpcReduction="20000"/>
          </a:bodyPr>
          <a:lstStyle/>
          <a:p>
            <a:pPr lvl="0"/>
            <a:r>
              <a:rPr lang="ru-RU" b="1" dirty="0" smtClean="0"/>
              <a:t>Избегайте оскорблений </a:t>
            </a:r>
            <a:r>
              <a:rPr lang="ru-RU" b="1" dirty="0"/>
              <a:t>и унижений </a:t>
            </a:r>
            <a:r>
              <a:rPr lang="ru-RU" b="1" dirty="0" smtClean="0"/>
              <a:t>ребенка.</a:t>
            </a:r>
            <a:endParaRPr lang="ru-RU" b="1" dirty="0"/>
          </a:p>
          <a:p>
            <a:pPr lvl="0"/>
            <a:r>
              <a:rPr lang="ru-RU" b="1" dirty="0" smtClean="0"/>
              <a:t>Избегайте оценок </a:t>
            </a:r>
            <a:r>
              <a:rPr lang="ru-RU" b="1" dirty="0"/>
              <a:t>его умственных способностей и личностных </a:t>
            </a:r>
            <a:r>
              <a:rPr lang="ru-RU" b="1" dirty="0" smtClean="0"/>
              <a:t>качеств.</a:t>
            </a:r>
            <a:endParaRPr lang="ru-RU" b="1" dirty="0"/>
          </a:p>
          <a:p>
            <a:pPr lvl="0"/>
            <a:r>
              <a:rPr lang="ru-RU" b="1" dirty="0"/>
              <a:t>Никогда не высмеивайте ребёнка </a:t>
            </a:r>
            <a:r>
              <a:rPr lang="ru-RU" b="1" dirty="0" smtClean="0"/>
              <a:t>.</a:t>
            </a:r>
            <a:endParaRPr lang="ru-RU" b="1" dirty="0"/>
          </a:p>
          <a:p>
            <a:pPr lvl="0"/>
            <a:r>
              <a:rPr lang="ru-RU" b="1" dirty="0"/>
              <a:t>Хвалите при сверстниках, указывайте на ошибки с глазу на </a:t>
            </a:r>
            <a:r>
              <a:rPr lang="ru-RU" b="1" dirty="0" smtClean="0"/>
              <a:t>глаз.</a:t>
            </a:r>
            <a:endParaRPr lang="ru-RU" b="1" dirty="0"/>
          </a:p>
          <a:p>
            <a:pPr lvl="0"/>
            <a:r>
              <a:rPr lang="ru-RU" b="1" dirty="0"/>
              <a:t>Не запугивайте экзаменами, вызовом родителей…</a:t>
            </a:r>
          </a:p>
          <a:p>
            <a:pPr lvl="0"/>
            <a:r>
              <a:rPr lang="ru-RU" b="1" dirty="0"/>
              <a:t>Не нагнетайте обстановку на </a:t>
            </a:r>
            <a:r>
              <a:rPr lang="ru-RU" b="1" dirty="0" smtClean="0"/>
              <a:t>уроках.</a:t>
            </a:r>
            <a:endParaRPr lang="ru-RU" b="1" dirty="0"/>
          </a:p>
          <a:p>
            <a:pPr lvl="0"/>
            <a:r>
              <a:rPr lang="ru-RU" b="1" dirty="0"/>
              <a:t>Используйте оценку, как способ стимулирования ребёнка, а не как способ наказания или </a:t>
            </a:r>
            <a:r>
              <a:rPr lang="ru-RU" b="1" dirty="0" smtClean="0"/>
              <a:t>мести.</a:t>
            </a:r>
            <a:endParaRPr lang="ru-RU" b="1" dirty="0"/>
          </a:p>
          <a:p>
            <a:pPr lvl="0"/>
            <a:r>
              <a:rPr lang="ru-RU" b="1" dirty="0"/>
              <a:t>Количество проверочных работ должно быть </a:t>
            </a:r>
            <a:r>
              <a:rPr lang="ru-RU" b="1" dirty="0" smtClean="0"/>
              <a:t>разумным.</a:t>
            </a:r>
            <a:endParaRPr lang="ru-RU" b="1" dirty="0"/>
          </a:p>
          <a:p>
            <a:pPr lvl="0"/>
            <a:r>
              <a:rPr lang="ru-RU" b="1" dirty="0"/>
              <a:t>Чаще сотрудничайте с </a:t>
            </a:r>
            <a:r>
              <a:rPr lang="ru-RU" b="1" dirty="0" smtClean="0"/>
              <a:t>детьми.</a:t>
            </a:r>
            <a:endParaRPr lang="ru-RU" b="1" dirty="0"/>
          </a:p>
          <a:p>
            <a:pPr lvl="0"/>
            <a:r>
              <a:rPr lang="ru-RU" b="1" dirty="0"/>
              <a:t>Используйте на уроках различные способы разрядки: юмор, собственные приятные  воспоминания, различные передвижения детей</a:t>
            </a:r>
            <a:r>
              <a:rPr lang="ru-RU" b="1" dirty="0" smtClean="0"/>
              <a:t>…</a:t>
            </a:r>
            <a:r>
              <a:rPr lang="ru-RU" b="1" dirty="0"/>
              <a:t> </a:t>
            </a:r>
          </a:p>
          <a:p>
            <a:endParaRPr lang="ru-RU" dirty="0"/>
          </a:p>
        </p:txBody>
      </p:sp>
    </p:spTree>
  </p:cSld>
  <p:clrMapOvr>
    <a:masterClrMapping/>
  </p:clrMapOvr>
  <p:transition>
    <p:dissolv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p:txBody>
          <a:bodyPr>
            <a:normAutofit fontScale="55000" lnSpcReduction="20000"/>
          </a:bodyPr>
          <a:lstStyle/>
          <a:p>
            <a:r>
              <a:rPr lang="ru-RU" b="1" dirty="0" smtClean="0"/>
              <a:t>Телефон доверия </a:t>
            </a:r>
            <a:endParaRPr lang="ru-RU" dirty="0" smtClean="0"/>
          </a:p>
          <a:p>
            <a:r>
              <a:rPr lang="ru-RU" b="1" dirty="0" smtClean="0"/>
              <a:t>(бесплатный, по России):</a:t>
            </a:r>
            <a:endParaRPr lang="ru-RU" dirty="0" smtClean="0"/>
          </a:p>
          <a:p>
            <a:r>
              <a:rPr lang="ru-RU" b="1" dirty="0" smtClean="0"/>
              <a:t> 8-800-2000-122</a:t>
            </a:r>
            <a:endParaRPr lang="ru-RU" dirty="0" smtClean="0"/>
          </a:p>
          <a:p>
            <a:r>
              <a:rPr lang="ru-RU" dirty="0" smtClean="0"/>
              <a:t>32-28-81</a:t>
            </a:r>
          </a:p>
          <a:p>
            <a:r>
              <a:rPr lang="ru-RU" dirty="0" smtClean="0"/>
              <a:t>58-91-81</a:t>
            </a:r>
          </a:p>
          <a:p>
            <a:r>
              <a:rPr lang="ru-RU" dirty="0" smtClean="0"/>
              <a:t> </a:t>
            </a:r>
          </a:p>
          <a:p>
            <a:r>
              <a:rPr lang="ru-RU" dirty="0" smtClean="0"/>
              <a:t>«Центр диагностики и консультирования» для детей и подростков, нуждающихся в психолого-педагогической и </a:t>
            </a:r>
            <a:r>
              <a:rPr lang="ru-RU" dirty="0" err="1" smtClean="0"/>
              <a:t>медикосоциальной</a:t>
            </a:r>
            <a:r>
              <a:rPr lang="ru-RU" dirty="0" smtClean="0"/>
              <a:t> помощи. (ул. Орджоникидзе, 49Д.)</a:t>
            </a:r>
          </a:p>
          <a:p>
            <a:r>
              <a:rPr lang="ru-RU" b="1" dirty="0" smtClean="0"/>
              <a:t>Тел. 50-76-29,</a:t>
            </a:r>
            <a:endParaRPr lang="ru-RU" dirty="0" smtClean="0"/>
          </a:p>
          <a:p>
            <a:r>
              <a:rPr lang="ru-RU" b="1" dirty="0" smtClean="0"/>
              <a:t>8-904-020-22-95</a:t>
            </a:r>
            <a:endParaRPr lang="ru-RU" dirty="0" smtClean="0"/>
          </a:p>
          <a:p>
            <a:r>
              <a:rPr lang="ru-RU" dirty="0" smtClean="0"/>
              <a:t> </a:t>
            </a:r>
          </a:p>
          <a:p>
            <a:r>
              <a:rPr lang="ru-RU" dirty="0" smtClean="0"/>
              <a:t>Областной клинический психоневрологический диспансер.</a:t>
            </a:r>
          </a:p>
          <a:p>
            <a:r>
              <a:rPr lang="ru-RU" dirty="0" smtClean="0"/>
              <a:t> (ул. Фурманова, 12).</a:t>
            </a:r>
          </a:p>
          <a:p>
            <a:r>
              <a:rPr lang="ru-RU" dirty="0" smtClean="0"/>
              <a:t> </a:t>
            </a:r>
            <a:r>
              <a:rPr lang="ru-RU" b="1" dirty="0" smtClean="0"/>
              <a:t>Тел. 55-71-46,</a:t>
            </a:r>
            <a:endParaRPr lang="ru-RU" dirty="0" smtClean="0"/>
          </a:p>
          <a:p>
            <a:r>
              <a:rPr lang="ru-RU" b="1" dirty="0" smtClean="0"/>
              <a:t>52-30-81,</a:t>
            </a:r>
            <a:endParaRPr lang="ru-RU" dirty="0" smtClean="0"/>
          </a:p>
          <a:p>
            <a:r>
              <a:rPr lang="ru-RU" b="1" dirty="0" smtClean="0"/>
              <a:t>52-46-18</a:t>
            </a:r>
            <a:endParaRPr lang="ru-RU" dirty="0" smtClean="0"/>
          </a:p>
          <a:p>
            <a:r>
              <a:rPr lang="ru-RU" dirty="0" smtClean="0"/>
              <a:t> </a:t>
            </a:r>
          </a:p>
          <a:p>
            <a:r>
              <a:rPr lang="ru-RU" dirty="0" smtClean="0"/>
              <a:t>Центр </a:t>
            </a:r>
            <a:r>
              <a:rPr lang="ru-RU" dirty="0" err="1" smtClean="0"/>
              <a:t>медико</a:t>
            </a:r>
            <a:r>
              <a:rPr lang="ru-RU" dirty="0" smtClean="0"/>
              <a:t> - психологической помощи для детей и подростков </a:t>
            </a:r>
          </a:p>
          <a:p>
            <a:r>
              <a:rPr lang="ru-RU" dirty="0" smtClean="0"/>
              <a:t>( </a:t>
            </a:r>
            <a:r>
              <a:rPr lang="ru-RU" dirty="0" err="1" smtClean="0"/>
              <a:t>Перекопский</a:t>
            </a:r>
            <a:r>
              <a:rPr lang="ru-RU" dirty="0" smtClean="0"/>
              <a:t> пер. д.13). </a:t>
            </a:r>
          </a:p>
          <a:p>
            <a:r>
              <a:rPr lang="ru-RU" b="1" dirty="0" smtClean="0"/>
              <a:t>Тел. 55-51-95</a:t>
            </a:r>
            <a:endParaRPr lang="ru-RU" dirty="0" smtClean="0"/>
          </a:p>
          <a:p>
            <a:endParaRPr lang="ru-RU" dirty="0"/>
          </a:p>
        </p:txBody>
      </p:sp>
    </p:spTree>
  </p:cSld>
  <p:clrMapOvr>
    <a:masterClrMapping/>
  </p:clrMapOvr>
  <p:transition>
    <p:dissolv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755576" y="1052736"/>
            <a:ext cx="3520440" cy="5411807"/>
          </a:xfrm>
        </p:spPr>
        <p:txBody>
          <a:bodyPr>
            <a:normAutofit fontScale="92500"/>
          </a:bodyPr>
          <a:lstStyle/>
          <a:p>
            <a:pPr>
              <a:buNone/>
            </a:pPr>
            <a:r>
              <a:rPr lang="ru-RU" b="1" dirty="0"/>
              <a:t> </a:t>
            </a:r>
            <a:r>
              <a:rPr lang="ru-RU" b="1" dirty="0" smtClean="0"/>
              <a:t>  </a:t>
            </a:r>
            <a:r>
              <a:rPr lang="ru-RU" b="1" dirty="0"/>
              <a:t> </a:t>
            </a:r>
            <a:r>
              <a:rPr lang="ru-RU" dirty="0"/>
              <a:t>Жизнь – это шанс,  не упусти   его!</a:t>
            </a:r>
            <a:br>
              <a:rPr lang="ru-RU" dirty="0"/>
            </a:br>
            <a:r>
              <a:rPr lang="ru-RU" dirty="0"/>
              <a:t>Жизнь – это мечта,  осуществи её! </a:t>
            </a:r>
            <a:br>
              <a:rPr lang="ru-RU" dirty="0"/>
            </a:br>
            <a:r>
              <a:rPr lang="ru-RU" dirty="0"/>
              <a:t>Жизнь – это любовь, так люби</a:t>
            </a:r>
            <a:r>
              <a:rPr lang="ru-RU" dirty="0" smtClean="0"/>
              <a:t>!</a:t>
            </a:r>
            <a:r>
              <a:rPr lang="ru-RU" dirty="0"/>
              <a:t/>
            </a:r>
            <a:br>
              <a:rPr lang="ru-RU" dirty="0"/>
            </a:br>
            <a:r>
              <a:rPr lang="ru-RU" dirty="0"/>
              <a:t>Жизнь – это долг,  исполни его! </a:t>
            </a:r>
            <a:br>
              <a:rPr lang="ru-RU" dirty="0"/>
            </a:br>
            <a:r>
              <a:rPr lang="ru-RU" dirty="0"/>
              <a:t>Жизнь – это счастье,  сотвори его сам! </a:t>
            </a:r>
            <a:br>
              <a:rPr lang="ru-RU" dirty="0"/>
            </a:br>
            <a:r>
              <a:rPr lang="ru-RU" dirty="0"/>
              <a:t>Жизнь  прекрасна</a:t>
            </a:r>
            <a:r>
              <a:rPr lang="ru-RU" dirty="0" smtClean="0"/>
              <a:t>…</a:t>
            </a:r>
          </a:p>
          <a:p>
            <a:pPr>
              <a:buNone/>
            </a:pPr>
            <a:r>
              <a:rPr lang="ru-RU" dirty="0" smtClean="0"/>
              <a:t>Не </a:t>
            </a:r>
            <a:r>
              <a:rPr lang="ru-RU" dirty="0"/>
              <a:t>разрушай её!</a:t>
            </a:r>
          </a:p>
          <a:p>
            <a:pPr>
              <a:buNone/>
            </a:pPr>
            <a:r>
              <a:rPr lang="ru-RU" dirty="0"/>
              <a:t> </a:t>
            </a:r>
          </a:p>
          <a:p>
            <a:endParaRPr lang="ru-RU" dirty="0"/>
          </a:p>
        </p:txBody>
      </p:sp>
      <p:sp>
        <p:nvSpPr>
          <p:cNvPr id="5" name="Содержимое 4"/>
          <p:cNvSpPr>
            <a:spLocks noGrp="1"/>
          </p:cNvSpPr>
          <p:nvPr>
            <p:ph sz="quarter" idx="2"/>
          </p:nvPr>
        </p:nvSpPr>
        <p:spPr/>
        <p:txBody>
          <a:bodyPr/>
          <a:lstStyle/>
          <a:p>
            <a:endParaRPr lang="ru-RU" dirty="0"/>
          </a:p>
        </p:txBody>
      </p:sp>
      <p:pic>
        <p:nvPicPr>
          <p:cNvPr id="14338" name="Picture 2" descr="http://romantikland.ru/_ph/9/2/541608299.jpg"/>
          <p:cNvPicPr>
            <a:picLocks noChangeAspect="1" noChangeArrowheads="1"/>
          </p:cNvPicPr>
          <p:nvPr/>
        </p:nvPicPr>
        <p:blipFill>
          <a:blip r:embed="rId2" cstate="print"/>
          <a:srcRect/>
          <a:stretch>
            <a:fillRect/>
          </a:stretch>
        </p:blipFill>
        <p:spPr bwMode="auto">
          <a:xfrm>
            <a:off x="4788024" y="1340768"/>
            <a:ext cx="3571875" cy="4762500"/>
          </a:xfrm>
          <a:prstGeom prst="rect">
            <a:avLst/>
          </a:prstGeom>
          <a:noFill/>
        </p:spPr>
      </p:pic>
    </p:spTree>
  </p:cSld>
  <p:clrMapOvr>
    <a:masterClrMapping/>
  </p:clrMapOvr>
  <p:transition>
    <p:dissolv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228600" y="228600"/>
            <a:ext cx="8686800" cy="1828800"/>
          </a:xfrm>
        </p:spPr>
        <p:txBody>
          <a:bodyPr/>
          <a:lstStyle/>
          <a:p>
            <a:r>
              <a:rPr lang="ru-RU" sz="3300">
                <a:effectLst>
                  <a:outerShdw blurRad="38100" dist="38100" dir="2700000" algn="tl">
                    <a:srgbClr val="C0C0C0"/>
                  </a:outerShdw>
                </a:effectLst>
                <a:latin typeface="Times New Roman" pitchFamily="18" charset="0"/>
              </a:rPr>
              <a:t>Показатели смертности от самоубийств в Российской Федерации и Тверской области за 2008-2010 г.г. (данные на 100 тыс. населения)</a:t>
            </a:r>
            <a:r>
              <a:rPr lang="ru-RU" sz="3300">
                <a:effectLst>
                  <a:outerShdw blurRad="38100" dist="38100" dir="2700000" algn="tl">
                    <a:srgbClr val="C0C0C0"/>
                  </a:outerShdw>
                </a:effectLst>
              </a:rPr>
              <a:t> </a:t>
            </a:r>
          </a:p>
        </p:txBody>
      </p:sp>
      <p:graphicFrame>
        <p:nvGraphicFramePr>
          <p:cNvPr id="4101" name="Object 5"/>
          <p:cNvGraphicFramePr>
            <a:graphicFrameLocks noChangeAspect="1"/>
          </p:cNvGraphicFramePr>
          <p:nvPr/>
        </p:nvGraphicFramePr>
        <p:xfrm>
          <a:off x="609600" y="1981200"/>
          <a:ext cx="7924800" cy="4067175"/>
        </p:xfrm>
        <a:graphic>
          <a:graphicData uri="http://schemas.openxmlformats.org/presentationml/2006/ole">
            <p:oleObj spid="_x0000_s1026" name="Диаграмма" r:id="rId3" imgW="6096090" imgH="4067280" progId="MSGraph.Chart.8">
              <p:embed followColorScheme="full"/>
            </p:oleObj>
          </a:graphicData>
        </a:graphic>
      </p:graphicFrame>
    </p:spTree>
  </p:cSld>
  <p:clrMapOvr>
    <a:masterClrMapping/>
  </p:clrMapOvr>
  <p:transition>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8" name="Rectangle 8"/>
          <p:cNvSpPr>
            <a:spLocks noGrp="1" noChangeArrowheads="1"/>
          </p:cNvSpPr>
          <p:nvPr>
            <p:ph type="title"/>
          </p:nvPr>
        </p:nvSpPr>
        <p:spPr>
          <a:xfrm>
            <a:off x="152400" y="274638"/>
            <a:ext cx="8839200" cy="1706562"/>
          </a:xfrm>
        </p:spPr>
        <p:txBody>
          <a:bodyPr>
            <a:normAutofit fontScale="90000"/>
          </a:bodyPr>
          <a:lstStyle/>
          <a:p>
            <a:r>
              <a:rPr lang="ru-RU" sz="3800">
                <a:effectLst>
                  <a:outerShdw blurRad="38100" dist="38100" dir="2700000" algn="tl">
                    <a:srgbClr val="C0C0C0"/>
                  </a:outerShdw>
                </a:effectLst>
                <a:latin typeface="Times New Roman" pitchFamily="18" charset="0"/>
              </a:rPr>
              <a:t>Соотношение случаев завершенного и не завершенного суицида среди подростков по Тверской области</a:t>
            </a:r>
          </a:p>
        </p:txBody>
      </p:sp>
      <p:graphicFrame>
        <p:nvGraphicFramePr>
          <p:cNvPr id="5129" name="Object 9"/>
          <p:cNvGraphicFramePr>
            <a:graphicFrameLocks noChangeAspect="1"/>
          </p:cNvGraphicFramePr>
          <p:nvPr>
            <p:ph type="chart" idx="1"/>
          </p:nvPr>
        </p:nvGraphicFramePr>
        <p:xfrm>
          <a:off x="457200" y="1981200"/>
          <a:ext cx="8197850" cy="4525963"/>
        </p:xfrm>
        <a:graphic>
          <a:graphicData uri="http://schemas.openxmlformats.org/presentationml/2006/ole">
            <p:oleObj spid="_x0000_s2050" name="Диаграмма" r:id="rId3" imgW="8229600" imgH="4543560" progId="MSGraph.Chart.8">
              <p:embed followColorScheme="full"/>
            </p:oleObj>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smtClean="0">
                <a:solidFill>
                  <a:srgbClr val="C00000"/>
                </a:solidFill>
              </a:rPr>
              <a:t>Статистика суицида в подростковой среде</a:t>
            </a:r>
            <a:r>
              <a:rPr lang="ru-RU" dirty="0" smtClean="0">
                <a:solidFill>
                  <a:srgbClr val="C00000"/>
                </a:solidFill>
              </a:rPr>
              <a:t/>
            </a:r>
            <a:br>
              <a:rPr lang="ru-RU" dirty="0" smtClean="0">
                <a:solidFill>
                  <a:srgbClr val="C00000"/>
                </a:solidFill>
              </a:rPr>
            </a:br>
            <a:endParaRPr lang="ru-RU" dirty="0">
              <a:solidFill>
                <a:srgbClr val="C00000"/>
              </a:solidFill>
            </a:endParaRPr>
          </a:p>
        </p:txBody>
      </p:sp>
      <p:sp>
        <p:nvSpPr>
          <p:cNvPr id="3" name="Содержимое 2"/>
          <p:cNvSpPr>
            <a:spLocks noGrp="1"/>
          </p:cNvSpPr>
          <p:nvPr>
            <p:ph sz="quarter" idx="1"/>
          </p:nvPr>
        </p:nvSpPr>
        <p:spPr/>
        <p:txBody>
          <a:bodyPr>
            <a:normAutofit fontScale="92500"/>
          </a:bodyPr>
          <a:lstStyle/>
          <a:p>
            <a:pPr lvl="0"/>
            <a:r>
              <a:rPr lang="ru-RU" dirty="0" smtClean="0"/>
              <a:t>За последнее десятилетие  число самоубийств среди молодежи  выросло в 3 раза.</a:t>
            </a:r>
          </a:p>
          <a:p>
            <a:pPr lvl="0"/>
            <a:r>
              <a:rPr lang="ru-RU" dirty="0" smtClean="0"/>
              <a:t>Среди причин смерти детей и подростков суицид занимает второе место.</a:t>
            </a:r>
          </a:p>
          <a:p>
            <a:pPr lvl="0"/>
            <a:r>
              <a:rPr lang="ru-RU" dirty="0" smtClean="0"/>
              <a:t>Ежегодно каждый двенадцатый  подросток в возрасте 15-19 лет   пытается совершить  попытку самоубийства.</a:t>
            </a:r>
          </a:p>
          <a:p>
            <a:pPr lvl="0"/>
            <a:r>
              <a:rPr lang="ru-RU" dirty="0" smtClean="0"/>
              <a:t>Число законченных суицидов  среди юношей  в среднем в 3 раза больше,  чем  среди девушек.</a:t>
            </a:r>
          </a:p>
          <a:p>
            <a:pPr lvl="0"/>
            <a:r>
              <a:rPr lang="ru-RU" dirty="0" smtClean="0"/>
              <a:t>С другой стороны - девушки пытаются покончить с собой  в 4 раза чаще, чем юноши,  но выбирают «щадящие» способы,  которые реже приводят к смерти.</a:t>
            </a:r>
          </a:p>
          <a:p>
            <a:endParaRPr lang="ru-RU" dirty="0"/>
          </a:p>
        </p:txBody>
      </p:sp>
    </p:spTree>
  </p:cSld>
  <p:clrMapOvr>
    <a:masterClrMapping/>
  </p:clrMapOvr>
  <p:transition>
    <p:dissolv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solidFill>
                  <a:srgbClr val="C00000"/>
                </a:solidFill>
              </a:rPr>
              <a:t>Суицид</a:t>
            </a:r>
            <a:endParaRPr lang="ru-RU" dirty="0">
              <a:solidFill>
                <a:srgbClr val="C00000"/>
              </a:solidFill>
            </a:endParaRPr>
          </a:p>
        </p:txBody>
      </p:sp>
      <p:sp>
        <p:nvSpPr>
          <p:cNvPr id="3" name="Содержимое 2"/>
          <p:cNvSpPr>
            <a:spLocks noGrp="1"/>
          </p:cNvSpPr>
          <p:nvPr>
            <p:ph sz="quarter" idx="1"/>
          </p:nvPr>
        </p:nvSpPr>
        <p:spPr>
          <a:xfrm>
            <a:off x="457200" y="1340768"/>
            <a:ext cx="3826768" cy="4816192"/>
          </a:xfrm>
        </p:spPr>
        <p:txBody>
          <a:bodyPr/>
          <a:lstStyle/>
          <a:p>
            <a:r>
              <a:rPr lang="ru-RU" b="1" dirty="0"/>
              <a:t> </a:t>
            </a:r>
            <a:r>
              <a:rPr lang="ru-RU" dirty="0" smtClean="0"/>
              <a:t> </a:t>
            </a:r>
            <a:r>
              <a:rPr lang="ru-RU" i="1" dirty="0"/>
              <a:t>это умышленное лишение себя жизни, совершаемое человеком в состоянии сильного душевного расстройства, когда  собственная жизнь утрачивает для него смысл.</a:t>
            </a:r>
            <a:r>
              <a:rPr lang="ru-RU" b="1" dirty="0"/>
              <a:t/>
            </a:r>
            <a:br>
              <a:rPr lang="ru-RU" b="1" dirty="0"/>
            </a:br>
            <a:endParaRPr lang="ru-RU" b="1" dirty="0"/>
          </a:p>
        </p:txBody>
      </p:sp>
      <p:pic>
        <p:nvPicPr>
          <p:cNvPr id="24578" name="Picture 2" descr="http://img.liveinternet.ru/images/attach/3/7121/7121954_5970972_To_Rid_the_Disease.jpg"/>
          <p:cNvPicPr>
            <a:picLocks noChangeAspect="1" noChangeArrowheads="1"/>
          </p:cNvPicPr>
          <p:nvPr/>
        </p:nvPicPr>
        <p:blipFill>
          <a:blip r:embed="rId2" cstate="print"/>
          <a:srcRect/>
          <a:stretch>
            <a:fillRect/>
          </a:stretch>
        </p:blipFill>
        <p:spPr bwMode="auto">
          <a:xfrm>
            <a:off x="4308460" y="1268760"/>
            <a:ext cx="4615744" cy="4536504"/>
          </a:xfrm>
          <a:prstGeom prst="rect">
            <a:avLst/>
          </a:prstGeom>
          <a:noFill/>
        </p:spPr>
      </p:pic>
    </p:spTree>
  </p:cSld>
  <p:clrMapOvr>
    <a:masterClrMapping/>
  </p:clrMapOvr>
  <p:transition>
    <p:dissolv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548680"/>
            <a:ext cx="8229600" cy="810344"/>
          </a:xfrm>
        </p:spPr>
        <p:txBody>
          <a:bodyPr>
            <a:normAutofit fontScale="90000"/>
          </a:bodyPr>
          <a:lstStyle/>
          <a:p>
            <a:r>
              <a:rPr lang="ru-RU" b="1" dirty="0" smtClean="0">
                <a:solidFill>
                  <a:srgbClr val="C00000"/>
                </a:solidFill>
              </a:rPr>
              <a:t>Чаще </a:t>
            </a:r>
            <a:r>
              <a:rPr lang="ru-RU" b="1" dirty="0">
                <a:solidFill>
                  <a:srgbClr val="C00000"/>
                </a:solidFill>
              </a:rPr>
              <a:t>подвержены:</a:t>
            </a:r>
            <a:r>
              <a:rPr lang="ru-RU" dirty="0">
                <a:solidFill>
                  <a:srgbClr val="C00000"/>
                </a:solidFill>
              </a:rPr>
              <a:t/>
            </a:r>
            <a:br>
              <a:rPr lang="ru-RU" dirty="0">
                <a:solidFill>
                  <a:srgbClr val="C00000"/>
                </a:solidFill>
              </a:rPr>
            </a:br>
            <a:endParaRPr lang="ru-RU" dirty="0">
              <a:solidFill>
                <a:srgbClr val="C00000"/>
              </a:solidFill>
            </a:endParaRPr>
          </a:p>
        </p:txBody>
      </p:sp>
      <p:sp>
        <p:nvSpPr>
          <p:cNvPr id="3" name="Содержимое 2"/>
          <p:cNvSpPr>
            <a:spLocks noGrp="1"/>
          </p:cNvSpPr>
          <p:nvPr>
            <p:ph sz="quarter" idx="1"/>
          </p:nvPr>
        </p:nvSpPr>
        <p:spPr>
          <a:xfrm>
            <a:off x="457200" y="1214422"/>
            <a:ext cx="5626968" cy="5022890"/>
          </a:xfrm>
        </p:spPr>
        <p:txBody>
          <a:bodyPr>
            <a:normAutofit fontScale="92500" lnSpcReduction="10000"/>
          </a:bodyPr>
          <a:lstStyle/>
          <a:p>
            <a:pPr lvl="0"/>
            <a:r>
              <a:rPr lang="ru-RU" b="1" dirty="0"/>
              <a:t>подростки, страдающие тяжелыми </a:t>
            </a:r>
            <a:r>
              <a:rPr lang="ru-RU" b="1" dirty="0" smtClean="0"/>
              <a:t>соматическими </a:t>
            </a:r>
            <a:r>
              <a:rPr lang="ru-RU" b="1" dirty="0"/>
              <a:t>или психическими заболеваниями;</a:t>
            </a:r>
          </a:p>
          <a:p>
            <a:pPr lvl="0"/>
            <a:r>
              <a:rPr lang="ru-RU" b="1" dirty="0"/>
              <a:t>девочки – подростки, имеющие межличностные любовные конфликты;</a:t>
            </a:r>
          </a:p>
          <a:p>
            <a:pPr lvl="0"/>
            <a:r>
              <a:rPr lang="ru-RU" b="1" dirty="0"/>
              <a:t>подростки с повышенной </a:t>
            </a:r>
            <a:r>
              <a:rPr lang="ru-RU" b="1" dirty="0" smtClean="0"/>
              <a:t>тревожностью</a:t>
            </a:r>
            <a:r>
              <a:rPr lang="ru-RU" b="1" dirty="0"/>
              <a:t>, зацикленные на негативных эмоциях, с пониженным фоном настроения;</a:t>
            </a:r>
          </a:p>
          <a:p>
            <a:pPr lvl="0"/>
            <a:r>
              <a:rPr lang="ru-RU" b="1" dirty="0"/>
              <a:t>подростки, которые по тем или иным причинам считают себя виновными в проблемах близких людей.</a:t>
            </a:r>
          </a:p>
          <a:p>
            <a:endParaRPr lang="ru-RU" dirty="0"/>
          </a:p>
        </p:txBody>
      </p:sp>
      <p:pic>
        <p:nvPicPr>
          <p:cNvPr id="23554" name="Picture 2" descr="http://www.maaam.ru/upload/blogs/8bdbda244f10e7c8b966b0b74dd03c9c.jpg.jpg"/>
          <p:cNvPicPr>
            <a:picLocks noChangeAspect="1" noChangeArrowheads="1"/>
          </p:cNvPicPr>
          <p:nvPr/>
        </p:nvPicPr>
        <p:blipFill>
          <a:blip r:embed="rId2" cstate="print"/>
          <a:srcRect/>
          <a:stretch>
            <a:fillRect/>
          </a:stretch>
        </p:blipFill>
        <p:spPr bwMode="auto">
          <a:xfrm>
            <a:off x="5796136" y="1844824"/>
            <a:ext cx="3235506" cy="3096344"/>
          </a:xfrm>
          <a:prstGeom prst="rect">
            <a:avLst/>
          </a:prstGeom>
          <a:noFill/>
        </p:spPr>
      </p:pic>
    </p:spTree>
  </p:cSld>
  <p:clrMapOvr>
    <a:masterClrMapping/>
  </p:clrMapOvr>
  <p:transition>
    <p:dissolv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28600"/>
            <a:ext cx="8229600" cy="608112"/>
          </a:xfrm>
        </p:spPr>
        <p:txBody>
          <a:bodyPr/>
          <a:lstStyle/>
          <a:p>
            <a:r>
              <a:rPr lang="ru-RU" b="1" dirty="0">
                <a:solidFill>
                  <a:srgbClr val="C00000"/>
                </a:solidFill>
              </a:rPr>
              <a:t>Виды </a:t>
            </a:r>
            <a:r>
              <a:rPr lang="ru-RU" b="1" dirty="0" smtClean="0">
                <a:solidFill>
                  <a:srgbClr val="C00000"/>
                </a:solidFill>
              </a:rPr>
              <a:t>суицидов</a:t>
            </a:r>
            <a:r>
              <a:rPr lang="ru-RU" b="1" dirty="0">
                <a:solidFill>
                  <a:srgbClr val="C00000"/>
                </a:solidFill>
              </a:rPr>
              <a:t>:</a:t>
            </a:r>
            <a:endParaRPr lang="ru-RU" dirty="0">
              <a:solidFill>
                <a:srgbClr val="C00000"/>
              </a:solidFill>
            </a:endParaRPr>
          </a:p>
        </p:txBody>
      </p:sp>
      <p:sp>
        <p:nvSpPr>
          <p:cNvPr id="5" name="Содержимое 4"/>
          <p:cNvSpPr>
            <a:spLocks noGrp="1"/>
          </p:cNvSpPr>
          <p:nvPr>
            <p:ph sz="quarter" idx="1"/>
          </p:nvPr>
        </p:nvSpPr>
        <p:spPr>
          <a:xfrm>
            <a:off x="251520" y="908720"/>
            <a:ext cx="8640960" cy="5245192"/>
          </a:xfrm>
        </p:spPr>
        <p:txBody>
          <a:bodyPr>
            <a:normAutofit fontScale="70000" lnSpcReduction="20000"/>
          </a:bodyPr>
          <a:lstStyle/>
          <a:p>
            <a:pPr>
              <a:buNone/>
            </a:pPr>
            <a:r>
              <a:rPr lang="ru-RU" b="1" dirty="0" smtClean="0"/>
              <a:t>       Истинный суицид </a:t>
            </a:r>
            <a:endParaRPr lang="ru-RU" dirty="0" smtClean="0"/>
          </a:p>
          <a:p>
            <a:r>
              <a:rPr lang="ru-RU" sz="2300" dirty="0" smtClean="0"/>
              <a:t>Никогда не бывает спонтанным.</a:t>
            </a:r>
            <a:br>
              <a:rPr lang="ru-RU" sz="2300" dirty="0" smtClean="0"/>
            </a:br>
            <a:r>
              <a:rPr lang="ru-RU" sz="2300" dirty="0" smtClean="0"/>
              <a:t>Такому суициду всегда предшествуют угнетенное настроение, депрессивное состояние или просто мысли об уходе из жизни. Причем окружающие, даже самые близкие люди, нередко такого состояния человека не замечают.</a:t>
            </a:r>
            <a:br>
              <a:rPr lang="ru-RU" sz="2300" dirty="0" smtClean="0"/>
            </a:br>
            <a:r>
              <a:rPr lang="ru-RU" dirty="0" smtClean="0"/>
              <a:t/>
            </a:r>
            <a:br>
              <a:rPr lang="ru-RU" dirty="0" smtClean="0"/>
            </a:br>
            <a:r>
              <a:rPr lang="ru-RU" b="1" dirty="0" smtClean="0"/>
              <a:t> Скрытый суицид</a:t>
            </a:r>
            <a:endParaRPr lang="ru-RU" dirty="0" smtClean="0"/>
          </a:p>
          <a:p>
            <a:r>
              <a:rPr lang="ru-RU" sz="2300" dirty="0" smtClean="0"/>
              <a:t>Это завуалированное самоубийство. Человек погибает от внешних сил, по большей части, им же спровоцированных. Например,  рискованная езда на автомобиле (транспортное средство используется как инструмент для совершения суицида),  занятия экстремальными видами спорта, алкогольная или наркотическая зависимость… Т.е. </a:t>
            </a:r>
            <a:r>
              <a:rPr lang="ru-RU" sz="2300" dirty="0" err="1" smtClean="0"/>
              <a:t>саморазрушающее</a:t>
            </a:r>
            <a:r>
              <a:rPr lang="ru-RU" sz="2300" dirty="0" smtClean="0"/>
              <a:t>  поведение. </a:t>
            </a:r>
            <a:br>
              <a:rPr lang="ru-RU" sz="2300" dirty="0" smtClean="0"/>
            </a:br>
            <a:r>
              <a:rPr lang="ru-RU" sz="2300" dirty="0" smtClean="0"/>
              <a:t>И сколько угодно можно твердить человеку о том, что все это опасно для жизни, как правило, именно этой опасности они жаждут</a:t>
            </a:r>
            <a:r>
              <a:rPr lang="ru-RU" dirty="0" smtClean="0"/>
              <a:t>.</a:t>
            </a:r>
          </a:p>
          <a:p>
            <a:r>
              <a:rPr lang="ru-RU" b="1" dirty="0" smtClean="0"/>
              <a:t>Демонстративный суицид</a:t>
            </a:r>
            <a:r>
              <a:rPr lang="ru-RU" dirty="0" smtClean="0"/>
              <a:t/>
            </a:r>
            <a:br>
              <a:rPr lang="ru-RU" dirty="0" smtClean="0"/>
            </a:br>
            <a:r>
              <a:rPr lang="ru-RU" sz="2300" dirty="0" smtClean="0"/>
              <a:t>Самоубийство, как способ привлечь внимание к своей личности, оказание давления на окружающих лиц с целью изменения конфликтной ситуации в благоприятную сторону. Проявляется в виде порезов вен, отравлении лекарствами, изображения повешения. </a:t>
            </a:r>
            <a:br>
              <a:rPr lang="ru-RU" sz="2300" dirty="0" smtClean="0"/>
            </a:br>
            <a:r>
              <a:rPr lang="ru-RU" sz="2300" dirty="0" smtClean="0"/>
              <a:t>Большинство самоубийц, как правило, хотели вовсе не умереть - а только достучаться до кого-то, обратить внимание на свои проблемы, изменить невыносимую ситуацию.</a:t>
            </a:r>
          </a:p>
          <a:p>
            <a:endParaRPr lang="ru-RU" dirty="0"/>
          </a:p>
        </p:txBody>
      </p:sp>
    </p:spTree>
  </p:cSld>
  <p:clrMapOvr>
    <a:masterClrMapping/>
  </p:clrMapOvr>
  <p:transition>
    <p:dissolv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6" name="Picture 2" descr="http://antonina.semeu.ru/4_clip_image002.jpg"/>
          <p:cNvPicPr>
            <a:picLocks noChangeAspect="1" noChangeArrowheads="1"/>
          </p:cNvPicPr>
          <p:nvPr/>
        </p:nvPicPr>
        <p:blipFill>
          <a:blip r:embed="rId2" cstate="print"/>
          <a:srcRect/>
          <a:stretch>
            <a:fillRect/>
          </a:stretch>
        </p:blipFill>
        <p:spPr bwMode="auto">
          <a:xfrm>
            <a:off x="539552" y="620688"/>
            <a:ext cx="7863553" cy="5328592"/>
          </a:xfrm>
          <a:prstGeom prst="rect">
            <a:avLst/>
          </a:prstGeom>
          <a:noFill/>
        </p:spPr>
      </p:pic>
    </p:spTree>
  </p:cSld>
  <p:clrMapOvr>
    <a:masterClrMapping/>
  </p:clrMapOvr>
  <p:transition>
    <p:dissolv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39000" cy="822944"/>
          </a:xfrm>
        </p:spPr>
        <p:txBody>
          <a:bodyPr/>
          <a:lstStyle/>
          <a:p>
            <a:r>
              <a:rPr lang="ru-RU" dirty="0" smtClean="0">
                <a:solidFill>
                  <a:srgbClr val="C00000"/>
                </a:solidFill>
              </a:rPr>
              <a:t>Причины:</a:t>
            </a:r>
            <a:endParaRPr lang="ru-RU" dirty="0">
              <a:solidFill>
                <a:srgbClr val="C00000"/>
              </a:solidFill>
            </a:endParaRPr>
          </a:p>
        </p:txBody>
      </p:sp>
      <p:sp>
        <p:nvSpPr>
          <p:cNvPr id="3" name="Содержимое 2"/>
          <p:cNvSpPr>
            <a:spLocks noGrp="1"/>
          </p:cNvSpPr>
          <p:nvPr>
            <p:ph sz="quarter" idx="1"/>
          </p:nvPr>
        </p:nvSpPr>
        <p:spPr>
          <a:xfrm>
            <a:off x="539552" y="1196752"/>
            <a:ext cx="8496944" cy="5312752"/>
          </a:xfrm>
        </p:spPr>
        <p:txBody>
          <a:bodyPr>
            <a:normAutofit fontScale="85000" lnSpcReduction="10000"/>
          </a:bodyPr>
          <a:lstStyle/>
          <a:p>
            <a:pPr lvl="0"/>
            <a:r>
              <a:rPr lang="ru-RU" b="1" dirty="0"/>
              <a:t>Проблемы и конфликты в семье. </a:t>
            </a:r>
          </a:p>
          <a:p>
            <a:pPr lvl="0"/>
            <a:r>
              <a:rPr lang="ru-RU" b="1" dirty="0"/>
              <a:t>Слишком жесткое </a:t>
            </a:r>
            <a:r>
              <a:rPr lang="ru-RU" b="1" dirty="0" smtClean="0"/>
              <a:t>воспитание.</a:t>
            </a:r>
            <a:endParaRPr lang="ru-RU" b="1" dirty="0"/>
          </a:p>
          <a:p>
            <a:pPr lvl="0"/>
            <a:r>
              <a:rPr lang="ru-RU" b="1" dirty="0"/>
              <a:t>Конфликты с друзьями, проблемы в  </a:t>
            </a:r>
            <a:r>
              <a:rPr lang="ru-RU" b="1" dirty="0" smtClean="0"/>
              <a:t>школе</a:t>
            </a:r>
            <a:r>
              <a:rPr lang="ru-RU" b="1" dirty="0"/>
              <a:t> </a:t>
            </a:r>
            <a:r>
              <a:rPr lang="ru-RU" b="1" dirty="0" smtClean="0"/>
              <a:t>.</a:t>
            </a:r>
            <a:endParaRPr lang="ru-RU" b="1" dirty="0"/>
          </a:p>
          <a:p>
            <a:pPr lvl="0"/>
            <a:r>
              <a:rPr lang="ru-RU" b="1" dirty="0"/>
              <a:t>Несчастная любовь, </a:t>
            </a:r>
            <a:r>
              <a:rPr lang="ru-RU" b="1" dirty="0" smtClean="0"/>
              <a:t>одиночество.</a:t>
            </a:r>
            <a:endParaRPr lang="ru-RU" b="1" dirty="0"/>
          </a:p>
          <a:p>
            <a:pPr lvl="0"/>
            <a:r>
              <a:rPr lang="ru-RU" b="1" dirty="0"/>
              <a:t>Страх перед </a:t>
            </a:r>
            <a:r>
              <a:rPr lang="ru-RU" b="1" dirty="0" smtClean="0"/>
              <a:t>будущим.</a:t>
            </a:r>
            <a:endParaRPr lang="ru-RU" b="1" dirty="0"/>
          </a:p>
          <a:p>
            <a:pPr lvl="0"/>
            <a:r>
              <a:rPr lang="ru-RU" b="1" dirty="0"/>
              <a:t>Потеря смысла </a:t>
            </a:r>
            <a:r>
              <a:rPr lang="ru-RU" b="1" dirty="0" smtClean="0"/>
              <a:t>жизни.</a:t>
            </a:r>
            <a:endParaRPr lang="ru-RU" b="1" dirty="0"/>
          </a:p>
          <a:p>
            <a:pPr lvl="0"/>
            <a:r>
              <a:rPr lang="ru-RU" b="1" dirty="0"/>
              <a:t>Подражание </a:t>
            </a:r>
            <a:r>
              <a:rPr lang="ru-RU" b="1" dirty="0" smtClean="0"/>
              <a:t>кумирам.</a:t>
            </a:r>
            <a:r>
              <a:rPr lang="ru-RU" b="1" dirty="0"/>
              <a:t> </a:t>
            </a:r>
          </a:p>
          <a:p>
            <a:pPr lvl="0"/>
            <a:r>
              <a:rPr lang="ru-RU" b="1" dirty="0"/>
              <a:t>Высокие ожидания, повышенные притязания к успехам ребенка, критика и наказание со стороны </a:t>
            </a:r>
            <a:r>
              <a:rPr lang="ru-RU" b="1" dirty="0" smtClean="0"/>
              <a:t>родителей.</a:t>
            </a:r>
            <a:endParaRPr lang="ru-RU" b="1" dirty="0"/>
          </a:p>
          <a:p>
            <a:pPr lvl="0"/>
            <a:r>
              <a:rPr lang="ru-RU" b="1" dirty="0"/>
              <a:t>Прессинг </a:t>
            </a:r>
            <a:r>
              <a:rPr lang="ru-RU" b="1" dirty="0" smtClean="0"/>
              <a:t>успеха </a:t>
            </a:r>
            <a:r>
              <a:rPr lang="ru-RU" sz="1900" dirty="0" smtClean="0"/>
              <a:t>(сегодня в нашей стране велик престиж высшего образования. Искренне желающие ребенку добра близкие родственники и учителя постоянно настраивают его на обязательный успех: поступление в вуз, получение престижной профессии. В такой ситуации подросток просто вынужден тянуться за хорошими отметками, доказывать, что он лучше, умнее, успешней других своих сверстников, неудачи способны «сломать» его. Зависимость между подростковыми депрессивными расстройствами и прессингом успеха подтверждает ежегодный всплеск молодежных самоубийств  после объявления результатов экзаменов).</a:t>
            </a:r>
            <a:endParaRPr lang="ru-RU" sz="1900" dirty="0"/>
          </a:p>
          <a:p>
            <a:endParaRPr lang="ru-RU" dirty="0"/>
          </a:p>
        </p:txBody>
      </p:sp>
    </p:spTree>
  </p:cSld>
  <p:clrMapOvr>
    <a:masterClrMapping/>
  </p:clrMapOvr>
  <p:transition>
    <p:dissolv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Начальная">
  <a:themeElements>
    <a:clrScheme name="Начальная">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Начальная">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Начальная">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119</TotalTime>
  <Words>320</Words>
  <Application>Microsoft Office PowerPoint</Application>
  <PresentationFormat>Экран (4:3)</PresentationFormat>
  <Paragraphs>100</Paragraphs>
  <Slides>17</Slides>
  <Notes>1</Notes>
  <HiddenSlides>0</HiddenSlides>
  <MMClips>0</MMClips>
  <ScaleCrop>false</ScaleCrop>
  <HeadingPairs>
    <vt:vector size="6" baseType="variant">
      <vt:variant>
        <vt:lpstr>Тема</vt:lpstr>
      </vt:variant>
      <vt:variant>
        <vt:i4>1</vt:i4>
      </vt:variant>
      <vt:variant>
        <vt:lpstr>Внедренные серверы OLE</vt:lpstr>
      </vt:variant>
      <vt:variant>
        <vt:i4>1</vt:i4>
      </vt:variant>
      <vt:variant>
        <vt:lpstr>Заголовки слайдов</vt:lpstr>
      </vt:variant>
      <vt:variant>
        <vt:i4>17</vt:i4>
      </vt:variant>
    </vt:vector>
  </HeadingPairs>
  <TitlesOfParts>
    <vt:vector size="19" baseType="lpstr">
      <vt:lpstr>Начальная</vt:lpstr>
      <vt:lpstr>Диаграмма Microsoft Graph</vt:lpstr>
      <vt:lpstr>Суицидальное поведение  подростков</vt:lpstr>
      <vt:lpstr>Показатели смертности от самоубийств в Российской Федерации и Тверской области за 2008-2010 г.г. (данные на 100 тыс. населения) </vt:lpstr>
      <vt:lpstr>Соотношение случаев завершенного и не завершенного суицида среди подростков по Тверской области</vt:lpstr>
      <vt:lpstr>Статистика суицида в подростковой среде </vt:lpstr>
      <vt:lpstr>Суицид</vt:lpstr>
      <vt:lpstr>Чаще подвержены: </vt:lpstr>
      <vt:lpstr>Виды суицидов:</vt:lpstr>
      <vt:lpstr>Слайд 8</vt:lpstr>
      <vt:lpstr>Причины:</vt:lpstr>
      <vt:lpstr>Мотивы суицида:</vt:lpstr>
      <vt:lpstr>Признаки готовящегося самоубийства:</vt:lpstr>
      <vt:lpstr>Поведенческие признаки: </vt:lpstr>
      <vt:lpstr>Ситуационные признаки </vt:lpstr>
      <vt:lpstr> Как предотвратить суицид? </vt:lpstr>
      <vt:lpstr>Советы педагогам:</vt:lpstr>
      <vt:lpstr>Слайд 16</vt:lpstr>
      <vt:lpstr>Слайд 17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Суицидальное поведение  подростков</dc:title>
  <dc:creator>Comp</dc:creator>
  <cp:lastModifiedBy>2011</cp:lastModifiedBy>
  <cp:revision>24</cp:revision>
  <dcterms:created xsi:type="dcterms:W3CDTF">2012-05-04T18:16:17Z</dcterms:created>
  <dcterms:modified xsi:type="dcterms:W3CDTF">2013-04-21T11:23:21Z</dcterms:modified>
</cp:coreProperties>
</file>