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09" r:id="rId3"/>
    <p:sldMasterId id="2147483721" r:id="rId4"/>
  </p:sldMasterIdLst>
  <p:notesMasterIdLst>
    <p:notesMasterId r:id="rId12"/>
  </p:notesMasterIdLst>
  <p:sldIdLst>
    <p:sldId id="286" r:id="rId5"/>
    <p:sldId id="283" r:id="rId6"/>
    <p:sldId id="264" r:id="rId7"/>
    <p:sldId id="299" r:id="rId8"/>
    <p:sldId id="300" r:id="rId9"/>
    <p:sldId id="295" r:id="rId10"/>
    <p:sldId id="29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97" autoAdjust="0"/>
    <p:restoredTop sz="94654" autoAdjust="0"/>
  </p:normalViewPr>
  <p:slideViewPr>
    <p:cSldViewPr>
      <p:cViewPr>
        <p:scale>
          <a:sx n="80" d="100"/>
          <a:sy n="80" d="100"/>
        </p:scale>
        <p:origin x="-1920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59C38-15F2-4B59-8247-CC990DEC49DD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FF1AC-AB68-40B8-AA13-616E20FF4C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676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1747-FEB4-48F4-BE6F-257EFFF20767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4130-E9F2-462B-A887-61A46E552C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1747-FEB4-48F4-BE6F-257EFFF20767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4130-E9F2-462B-A887-61A46E552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1747-FEB4-48F4-BE6F-257EFFF20767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4130-E9F2-462B-A887-61A46E552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4E85C-7C80-4693-A22E-B86E3A5540E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06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2BAAE-280B-4888-86CC-41B937A23B8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44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58083-E310-41CD-9321-539C627AD11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82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8AFE7-0C18-4A5A-B98D-EE34597FD45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79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CD54A-6913-4108-A94F-DA6FB5FDCE8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82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B6567-6685-4549-83BE-C039B3B46F3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7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7EF7E-61E6-49DA-82F1-FDC3B045792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97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9981C-C812-452A-B4C3-FF325EA086F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16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1747-FEB4-48F4-BE6F-257EFFF20767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4130-E9F2-462B-A887-61A46E552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A46C2-1F08-4984-B774-8FC73063960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0203A-51FD-4B6E-994B-89F8CE354D6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49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16969-0014-4388-B197-AB019C88D5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47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4E85C-7C80-4693-A22E-B86E3A5540E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9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2BAAE-280B-4888-86CC-41B937A23B8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80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58083-E310-41CD-9321-539C627AD11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91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8AFE7-0C18-4A5A-B98D-EE34597FD45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38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CD54A-6913-4108-A94F-DA6FB5FDCE8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40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B6567-6685-4549-83BE-C039B3B46F3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66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7EF7E-61E6-49DA-82F1-FDC3B045792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18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1747-FEB4-48F4-BE6F-257EFFF20767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0D04130-E9F2-462B-A887-61A46E552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9981C-C812-452A-B4C3-FF325EA086F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94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A46C2-1F08-4984-B774-8FC73063960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54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0203A-51FD-4B6E-994B-89F8CE354D6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29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16969-0014-4388-B197-AB019C88D5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87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4E85C-7C80-4693-A22E-B86E3A5540E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74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2BAAE-280B-4888-86CC-41B937A23B8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36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58083-E310-41CD-9321-539C627AD11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2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8AFE7-0C18-4A5A-B98D-EE34597FD45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31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CD54A-6913-4108-A94F-DA6FB5FDCE8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16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B6567-6685-4549-83BE-C039B3B46F3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85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1747-FEB4-48F4-BE6F-257EFFF20767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4130-E9F2-462B-A887-61A46E552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7EF7E-61E6-49DA-82F1-FDC3B045792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14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9981C-C812-452A-B4C3-FF325EA086F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64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A46C2-1F08-4984-B774-8FC73063960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17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0203A-51FD-4B6E-994B-89F8CE354D6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7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16969-0014-4388-B197-AB019C88D5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58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1747-FEB4-48F4-BE6F-257EFFF20767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4130-E9F2-462B-A887-61A46E552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1747-FEB4-48F4-BE6F-257EFFF20767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4130-E9F2-462B-A887-61A46E552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1747-FEB4-48F4-BE6F-257EFFF20767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4130-E9F2-462B-A887-61A46E552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1747-FEB4-48F4-BE6F-257EFFF20767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4130-E9F2-462B-A887-61A46E552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1747-FEB4-48F4-BE6F-257EFFF20767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4130-E9F2-462B-A887-61A46E552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F291747-FEB4-48F4-BE6F-257EFFF20767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0D04130-E9F2-462B-A887-61A46E552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4E1B2B-2A4D-42B8-8654-32B57C6E3E0C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11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4E1B2B-2A4D-42B8-8654-32B57C6E3E0C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39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4E1B2B-2A4D-42B8-8654-32B57C6E3E0C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32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314602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ОТКРЫТЫЙ УРОК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ПО РУССКОМУ ЯЗЫКУ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УЧИТЕЛЯ ПЕРВОЙ КАТЕГОРИИ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ТЕР-САРГСЯН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НАТАЛЬИ ОЛЕГОВНЫ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2013год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46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arquimedes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830" y="140570"/>
            <a:ext cx="4018388" cy="4500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142908" y="4714884"/>
            <a:ext cx="9286908" cy="1928802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Исследовать - изучать,</a:t>
            </a:r>
            <a:r>
              <a:rPr lang="en-US" sz="54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en-US" sz="54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 подвергать научному изучению</a:t>
            </a:r>
            <a:endParaRPr lang="ru-RU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09" y="140570"/>
            <a:ext cx="2492773" cy="26474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5732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БЛИЦ-ОПРОС «ПРОВЕРЬ СЕБЯ!»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1000108"/>
            <a:ext cx="8858312" cy="561501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Синтаксис – это… ?</a:t>
            </a:r>
          </a:p>
          <a:p>
            <a:pPr eaLnBrk="1" hangingPunct="1">
              <a:lnSpc>
                <a:spcPct val="9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Пунктуация – это…?</a:t>
            </a:r>
          </a:p>
          <a:p>
            <a:pPr>
              <a:lnSpc>
                <a:spcPct val="9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Чем отличается предложение от словосочетания?</a:t>
            </a:r>
          </a:p>
          <a:p>
            <a:pPr>
              <a:lnSpc>
                <a:spcPct val="9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Что составляет грамматическую основу предложения?</a:t>
            </a:r>
          </a:p>
          <a:p>
            <a:pPr>
              <a:lnSpc>
                <a:spcPct val="9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Виды предложений по цели высказывания.</a:t>
            </a:r>
          </a:p>
          <a:p>
            <a:pPr>
              <a:lnSpc>
                <a:spcPct val="9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Виды предложений по эмоциональной окраске.</a:t>
            </a:r>
          </a:p>
          <a:p>
            <a:pPr>
              <a:lnSpc>
                <a:spcPct val="9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Виды предложений по наличию второстепенных членов предложения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288032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Задание1  «Найди друга».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192688"/>
          </a:xfrm>
        </p:spPr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сильный                     урожая</a:t>
            </a:r>
          </a:p>
          <a:p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любоват.ся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    от холода </a:t>
            </a:r>
          </a:p>
          <a:p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уд.вительный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изд.лека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слыш.т.ся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      день</a:t>
            </a:r>
          </a:p>
          <a:p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др.жать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пр.родой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уборка                       осень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аступила                  листья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ж...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лтые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     ливень</a:t>
            </a:r>
          </a:p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56992"/>
            <a:ext cx="1735652" cy="18433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272210"/>
            <a:ext cx="1189037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02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Задание 2</a:t>
            </a:r>
            <a:r>
              <a:rPr lang="ru-RU" dirty="0">
                <a:solidFill>
                  <a:srgbClr val="00B050"/>
                </a:solidFill>
                <a:latin typeface="Times New Roman"/>
                <a:ea typeface="Times New Roman"/>
              </a:rPr>
              <a:t> Синтаксический разбор</a:t>
            </a:r>
            <a:r>
              <a:rPr lang="ru-RU" b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простого предложения. Составление схемы.</a:t>
            </a:r>
            <a:r>
              <a:rPr lang="ru-RU" sz="4800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4800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967335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4000" b="1" dirty="0">
                <a:solidFill>
                  <a:srgbClr val="7030A0"/>
                </a:solidFill>
                <a:latin typeface="Times New Roman"/>
                <a:ea typeface="Times New Roman"/>
              </a:rPr>
              <a:t>Осень щедро одаривает леса разноцветными красками.</a:t>
            </a:r>
            <a:endParaRPr lang="ru-RU" sz="40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4000" dirty="0">
                <a:solidFill>
                  <a:srgbClr val="7030A0"/>
                </a:solidFill>
                <a:latin typeface="Times New Roman"/>
                <a:ea typeface="Times New Roman"/>
              </a:rPr>
              <a:t> </a:t>
            </a:r>
            <a:endParaRPr lang="ru-RU" sz="4000" dirty="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65104"/>
            <a:ext cx="2209188" cy="2346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55579"/>
            <a:ext cx="1189037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30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"/>
            <a:ext cx="7772400" cy="1470025"/>
          </a:xfrm>
        </p:spPr>
        <p:txBody>
          <a:bodyPr/>
          <a:lstStyle/>
          <a:p>
            <a:r>
              <a:rPr lang="ru-RU" sz="6000" b="1" i="1">
                <a:solidFill>
                  <a:srgbClr val="990000"/>
                </a:solidFill>
              </a:rPr>
              <a:t>Сложное предложение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1981200"/>
            <a:ext cx="6400800" cy="2209800"/>
          </a:xfrm>
        </p:spPr>
        <p:txBody>
          <a:bodyPr/>
          <a:lstStyle/>
          <a:p>
            <a:r>
              <a:rPr lang="ru-RU" sz="4400">
                <a:solidFill>
                  <a:srgbClr val="844080"/>
                </a:solidFill>
              </a:rPr>
              <a:t>Знаем – повторяем, </a:t>
            </a:r>
          </a:p>
          <a:p>
            <a:r>
              <a:rPr lang="ru-RU" sz="4400">
                <a:solidFill>
                  <a:srgbClr val="844080"/>
                </a:solidFill>
              </a:rPr>
              <a:t>не знаем – узнаём!</a:t>
            </a:r>
          </a:p>
        </p:txBody>
      </p:sp>
      <p:pic>
        <p:nvPicPr>
          <p:cNvPr id="4100" name="Picture 4" descr="к знания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2400"/>
            <a:ext cx="3810000" cy="2697163"/>
          </a:xfrm>
          <a:prstGeom prst="rect">
            <a:avLst/>
          </a:prstGeom>
          <a:solidFill>
            <a:srgbClr val="FFCCFF"/>
          </a:solidFill>
          <a:ln w="57150">
            <a:solidFill>
              <a:srgbClr val="844080"/>
            </a:solidFill>
            <a:miter lim="800000"/>
            <a:headEnd/>
            <a:tailEnd/>
          </a:ln>
        </p:spPr>
      </p:pic>
      <p:pic>
        <p:nvPicPr>
          <p:cNvPr id="4102" name="Picture 6" descr="у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62400"/>
            <a:ext cx="2614613" cy="2724150"/>
          </a:xfrm>
          <a:prstGeom prst="rect">
            <a:avLst/>
          </a:prstGeom>
          <a:noFill/>
          <a:ln w="57150">
            <a:solidFill>
              <a:srgbClr val="844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35" b="97884" l="9976" r="899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73171">
            <a:off x="-86100" y="222523"/>
            <a:ext cx="2043960" cy="140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72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>
                <a:solidFill>
                  <a:srgbClr val="990000"/>
                </a:solidFill>
              </a:rPr>
              <a:t>Цели и задачи урока:</a:t>
            </a:r>
            <a:br>
              <a:rPr lang="ru-RU" sz="4800" b="1" dirty="0">
                <a:solidFill>
                  <a:srgbClr val="990000"/>
                </a:solidFill>
              </a:rPr>
            </a:br>
            <a:endParaRPr lang="ru-RU" sz="4800" b="1" dirty="0">
              <a:solidFill>
                <a:srgbClr val="99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712"/>
            <a:ext cx="8229600" cy="4968552"/>
          </a:xfrm>
          <a:ln w="38100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Познакомиться </a:t>
            </a: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 сложным предложением. </a:t>
            </a:r>
            <a:endParaRPr lang="ru-RU" sz="28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Показать различия </a:t>
            </a: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между простыми и сложными предложениями. </a:t>
            </a:r>
            <a:endParaRPr lang="ru-RU" sz="28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Правильно </a:t>
            </a: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ставить знаки препинания в сложном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предложении.</a:t>
            </a:r>
            <a:endParaRPr lang="ru-RU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9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762</TotalTime>
  <Words>118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Апекс</vt:lpstr>
      <vt:lpstr>Оформление по умолчанию</vt:lpstr>
      <vt:lpstr>2_Оформление по умолчанию</vt:lpstr>
      <vt:lpstr>3_Оформление по умолчанию</vt:lpstr>
      <vt:lpstr>  ОТКРЫТЫЙ УРОК  ПО РУССКОМУ ЯЗЫКУ УЧИТЕЛЯ ПЕРВОЙ КАТЕГОРИИ ТЕР-САРГСЯН  НАТАЛЬИ ОЛЕГОВНЫ  2013год</vt:lpstr>
      <vt:lpstr>Исследовать - изучать,  подвергать научному изучению</vt:lpstr>
      <vt:lpstr>БЛИЦ-ОПРОС «ПРОВЕРЬ СЕБЯ!»</vt:lpstr>
      <vt:lpstr>Задание1  «Найди друга». </vt:lpstr>
      <vt:lpstr>  Задание 2 Синтаксический разбор простого предложения. Составление схемы. </vt:lpstr>
      <vt:lpstr>Сложное предложение</vt:lpstr>
      <vt:lpstr>Цели и задачи урока: </vt:lpstr>
    </vt:vector>
  </TitlesOfParts>
  <Company>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Сложное предложение</dc:title>
  <dc:creator>Наталья</dc:creator>
  <cp:lastModifiedBy>Давид</cp:lastModifiedBy>
  <cp:revision>5</cp:revision>
  <cp:lastPrinted>2013-11-18T16:30:40Z</cp:lastPrinted>
  <dcterms:created xsi:type="dcterms:W3CDTF">2010-10-25T06:57:50Z</dcterms:created>
  <dcterms:modified xsi:type="dcterms:W3CDTF">2014-06-03T14:30:00Z</dcterms:modified>
</cp:coreProperties>
</file>