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>
            <a:gsLst>
              <a:gs pos="0">
                <a:srgbClr val="E3FAFF">
                  <a:alpha val="94901"/>
                </a:srgbClr>
              </a:gs>
              <a:gs pos="50000">
                <a:srgbClr val="C9F3FD">
                  <a:alpha val="89803"/>
                </a:srgbClr>
              </a:gs>
              <a:gs pos="95000">
                <a:srgbClr val="79E2FE">
                  <a:alpha val="87843"/>
                </a:srgbClr>
              </a:gs>
              <a:gs pos="100000">
                <a:srgbClr val="00ABD5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>
            <a:solidFill>
              <a:srgbClr val="2F8EA5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157175" y="1345016"/>
            <a:ext cx="64008" cy="64008"/>
          </a:xfrm>
          <a:prstGeom prst="ellipse">
            <a:avLst/>
          </a:prstGeom>
          <a:noFill/>
          <a:ln w="12700" cap="rnd">
            <a:solidFill>
              <a:srgbClr val="318093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59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2282890" y="-54"/>
            <a:ext cx="6858000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286000" y="0"/>
            <a:ext cx="76199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E3FAFF">
                  <a:alpha val="94901"/>
                </a:srgbClr>
              </a:gs>
              <a:gs pos="50000">
                <a:srgbClr val="C9F3FD">
                  <a:alpha val="89803"/>
                </a:srgbClr>
              </a:gs>
              <a:gs pos="95000">
                <a:srgbClr val="79E2FE">
                  <a:alpha val="87843"/>
                </a:srgbClr>
              </a:gs>
              <a:gs pos="100000">
                <a:srgbClr val="00ABD5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>
            <a:solidFill>
              <a:srgbClr val="2F8EA5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408064" y="2745869"/>
            <a:ext cx="64008" cy="64008"/>
          </a:xfrm>
          <a:prstGeom prst="ellipse">
            <a:avLst/>
          </a:prstGeom>
          <a:noFill/>
          <a:ln w="12700" cap="rnd">
            <a:solidFill>
              <a:srgbClr val="318093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1014983" y="0"/>
            <a:ext cx="812901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014983" y="-54"/>
            <a:ext cx="73151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buClr>
                <a:schemeClr val="accent1"/>
              </a:buClr>
              <a:buFont typeface="Cabi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4A6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-2131329">
            <a:off x="396725" y="954340"/>
            <a:ext cx="685799" cy="204309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1" name="Shape 81"/>
          <p:cNvSpPr/>
          <p:nvPr/>
        </p:nvSpPr>
        <p:spPr>
          <a:xfrm rot="2103353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-815927" y="-815922"/>
            <a:ext cx="1638886" cy="1638886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CF8">
              <a:alpha val="32941"/>
            </a:srgbClr>
          </a:solidFill>
          <a:ln w="9525" cap="rnd">
            <a:solidFill>
              <a:srgbClr val="D2C29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" name="Shape 6"/>
          <p:cNvSpPr/>
          <p:nvPr/>
        </p:nvSpPr>
        <p:spPr>
          <a:xfrm>
            <a:off x="168816" y="21102"/>
            <a:ext cx="1702190" cy="1702190"/>
          </a:xfrm>
          <a:prstGeom prst="ellipse">
            <a:avLst/>
          </a:prstGeom>
          <a:noFill/>
          <a:ln w="27300" cap="rnd">
            <a:solidFill>
              <a:srgbClr val="FFF9E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" name="Shape 7"/>
          <p:cNvSpPr/>
          <p:nvPr/>
        </p:nvSpPr>
        <p:spPr>
          <a:xfrm rot="2315675">
            <a:off x="182880" y="1055077"/>
            <a:ext cx="1125716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FFDFB">
                  <a:alpha val="69803"/>
                </a:srgbClr>
              </a:gs>
              <a:gs pos="70000">
                <a:srgbClr val="FFFFFE">
                  <a:alpha val="54901"/>
                </a:srgbClr>
              </a:gs>
              <a:gs pos="100000">
                <a:srgbClr val="EED08D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>
            <a:solidFill>
              <a:srgbClr val="C6B79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" name="Shape 8"/>
          <p:cNvSpPr/>
          <p:nvPr/>
        </p:nvSpPr>
        <p:spPr>
          <a:xfrm>
            <a:off x="1012873" y="-54"/>
            <a:ext cx="8131127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1014983" y="-54"/>
            <a:ext cx="73151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683568" y="188640"/>
            <a:ext cx="8290391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5400" b="1" i="0" u="none" strike="noStrike" cap="none" baseline="0">
                <a:solidFill>
                  <a:srgbClr val="92D050"/>
                </a:solidFill>
                <a:latin typeface="Cabin"/>
                <a:ea typeface="Cabin"/>
                <a:cs typeface="Cabin"/>
                <a:sym typeface="Cabin"/>
              </a:rPr>
              <a:t>Молодёжный сленг в современной культуре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-922125">
            <a:off x="1397319" y="2260157"/>
            <a:ext cx="2477936" cy="2477936"/>
          </a:xfrm>
          <a:prstGeom prst="rect">
            <a:avLst/>
          </a:prstGeom>
        </p:spPr>
      </p:pic>
      <p:pic>
        <p:nvPicPr>
          <p:cNvPr id="98" name="Shape 9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796136" y="2060848"/>
            <a:ext cx="2664295" cy="4209588"/>
          </a:xfrm>
          <a:prstGeom prst="rect">
            <a:avLst/>
          </a:prstGeom>
        </p:spPr>
      </p:pic>
      <p:sp>
        <p:nvSpPr>
          <p:cNvPr id="99" name="Shape 99"/>
          <p:cNvSpPr/>
          <p:nvPr/>
        </p:nvSpPr>
        <p:spPr>
          <a:xfrm>
            <a:off x="92503" y="5138044"/>
            <a:ext cx="541560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600" b="1" i="0" u="none" strike="noStrike" cap="none" baseline="0" dirty="0">
                <a:solidFill>
                  <a:srgbClr val="92D050"/>
                </a:solidFill>
                <a:latin typeface="Cabin"/>
                <a:ea typeface="Cabin"/>
                <a:cs typeface="Cabin"/>
                <a:sym typeface="Cabin"/>
              </a:rPr>
              <a:t>Автор: </a:t>
            </a:r>
            <a:r>
              <a:rPr lang="ru-RU" sz="3600" b="1" dirty="0" smtClean="0">
                <a:solidFill>
                  <a:srgbClr val="92D050"/>
                </a:solidFill>
                <a:latin typeface="Cabin"/>
                <a:ea typeface="Cabin"/>
                <a:cs typeface="Cabin"/>
                <a:sym typeface="Cabin"/>
              </a:rPr>
              <a:t>Наумова </a:t>
            </a:r>
            <a:endParaRPr lang="ru-RU" sz="3600" b="1" i="0" u="none" strike="noStrike" cap="none" baseline="0" dirty="0">
              <a:solidFill>
                <a:srgbClr val="92D05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600" b="1" i="0" u="none" strike="noStrike" cap="none" baseline="0" dirty="0">
                <a:solidFill>
                  <a:srgbClr val="92D05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ru-RU" sz="3600" b="1" dirty="0" smtClean="0">
                <a:solidFill>
                  <a:srgbClr val="92D050"/>
                </a:solidFill>
                <a:latin typeface="Cabin"/>
                <a:ea typeface="Cabin"/>
                <a:cs typeface="Cabin"/>
                <a:sym typeface="Cabin"/>
              </a:rPr>
              <a:t>Алёна Вячеславовна</a:t>
            </a:r>
            <a:endParaRPr lang="ru-RU" sz="3600" b="1" i="0" u="none" strike="noStrike" cap="none" baseline="0" dirty="0">
              <a:solidFill>
                <a:srgbClr val="92D05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251519" y="404663"/>
            <a:ext cx="4824535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Проблемный вопрос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3200" b="1" i="0" u="none" strike="noStrike" cap="none" baseline="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Почему молодёжь часто использует в своей речи  иноязычную лексику?</a:t>
            </a:r>
          </a:p>
        </p:txBody>
      </p:sp>
      <p:sp>
        <p:nvSpPr>
          <p:cNvPr id="105" name="Shape 105"/>
          <p:cNvSpPr/>
          <p:nvPr/>
        </p:nvSpPr>
        <p:spPr>
          <a:xfrm>
            <a:off x="3782251" y="3284983"/>
            <a:ext cx="513635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Гипотеза</a:t>
            </a: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Если мы будем активно использовать иноязычную лексику, то нам будет проще передавать свои мысли в языке мобильных телефонов и интернет-чатов.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084167" y="755650"/>
            <a:ext cx="2834435" cy="1881261"/>
          </a:xfrm>
          <a:prstGeom prst="rect">
            <a:avLst/>
          </a:prstGeom>
        </p:spPr>
      </p:pic>
      <p:pic>
        <p:nvPicPr>
          <p:cNvPr id="107" name="Shape 107"/>
          <p:cNvPicPr preferRelativeResize="0"/>
          <p:nvPr/>
        </p:nvPicPr>
        <p:blipFill>
          <a:blip r:embed="rId4"/>
          <a:stretch>
            <a:fillRect/>
          </a:stretch>
        </p:blipFill>
        <p:spPr>
          <a:xfrm rot="-591961">
            <a:off x="595904" y="3339893"/>
            <a:ext cx="881506" cy="1322260"/>
          </a:xfrm>
          <a:prstGeom prst="rect">
            <a:avLst/>
          </a:prstGeom>
        </p:spPr>
      </p:pic>
      <p:pic>
        <p:nvPicPr>
          <p:cNvPr id="108" name="Shape 10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2051721" y="3274150"/>
            <a:ext cx="1368151" cy="1825315"/>
          </a:xfrm>
          <a:prstGeom prst="rect">
            <a:avLst/>
          </a:prstGeom>
        </p:spPr>
      </p:pic>
      <p:pic>
        <p:nvPicPr>
          <p:cNvPr id="109" name="Shape 109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611560" y="5229200"/>
            <a:ext cx="2264617" cy="1341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1475656" y="260648"/>
            <a:ext cx="7009260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План исследования.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AutoNum type="arabicPeriod"/>
            </a:pP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Найти значение слова «СЛЕНГ».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AutoNum type="arabicPeriod"/>
            </a:pP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 Выяснить что оказывает влияние на сленг российской молодёжи.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AutoNum type="arabicPeriod"/>
            </a:pP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Провести исследование: </a:t>
            </a:r>
            <a:r>
              <a:rPr lang="ru-RU" sz="3200" b="1" i="0" u="none" strike="noStrike" cap="none" baseline="0" dirty="0" err="1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сленгизмы</a:t>
            </a: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 в нашей школе.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AutoNum type="arabicPeriod"/>
            </a:pP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Провести социологический опрос: «Цель употребления сленга в повседневной жизни».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AutoNum type="arabicPeriod"/>
            </a:pPr>
            <a:r>
              <a:rPr lang="ru-RU" sz="3200" b="1" i="0" u="none" strike="noStrike" cap="none" baseline="0" dirty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Вывод.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827583" y="332656"/>
            <a:ext cx="7416824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rgbClr val="9900FF"/>
                </a:solidFill>
                <a:latin typeface="Cabin"/>
                <a:ea typeface="Cabin"/>
                <a:cs typeface="Cabin"/>
                <a:sym typeface="Cabin"/>
              </a:rPr>
              <a:t> СЛЕНГ – слова, которые рассматриваются как нарушение норм стандартного языка. Часто это очень выразительные слова, с переносным значением, служащие для обозначения предметов, о которых говорят в повседневной жизни.  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9552" y="2564903"/>
            <a:ext cx="4542830" cy="3014786"/>
          </a:xfrm>
          <a:prstGeom prst="rect">
            <a:avLst/>
          </a:prstGeom>
        </p:spPr>
      </p:pic>
      <p:pic>
        <p:nvPicPr>
          <p:cNvPr id="121" name="Shape 12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868144" y="3933055"/>
            <a:ext cx="3135761" cy="260268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07504" y="260647"/>
            <a:ext cx="7422368" cy="58785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На сленг российской молодёжи влияет: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3200" b="1" i="0" u="none" strike="noStrike" cap="none" baseline="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Char char="•"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Современная музыкальная культура (драмчик, трек, попса)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Char char="•"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Английский язык (респект, пипл, плиз)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Char char="•"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Интернет, развитие компьютерных технологий  (глючить, аська)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Char char="•"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Лексика уголовников, алкоголиков (бухать)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0000FF"/>
              </a:buClr>
              <a:buSzPct val="100000"/>
              <a:buFont typeface="Cabin"/>
              <a:buChar char="•"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Лексика игроков в компьютерные игры (гильда, нуб)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rgbClr val="FFE19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7" name="Shape 12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223465" y="1196751"/>
            <a:ext cx="1409034" cy="937888"/>
          </a:xfrm>
          <a:prstGeom prst="rect">
            <a:avLst/>
          </a:prstGeom>
        </p:spPr>
      </p:pic>
      <p:pic>
        <p:nvPicPr>
          <p:cNvPr id="128" name="Shape 12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529871" y="2420888"/>
            <a:ext cx="1232818" cy="1232818"/>
          </a:xfrm>
          <a:prstGeom prst="rect">
            <a:avLst/>
          </a:prstGeom>
        </p:spPr>
      </p:pic>
      <p:pic>
        <p:nvPicPr>
          <p:cNvPr id="129" name="Shape 12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7432450" y="3933055"/>
            <a:ext cx="1427661" cy="1035054"/>
          </a:xfrm>
          <a:prstGeom prst="rect">
            <a:avLst/>
          </a:prstGeom>
        </p:spPr>
      </p:pic>
      <p:pic>
        <p:nvPicPr>
          <p:cNvPr id="130" name="Shape 13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7080456" y="5301207"/>
            <a:ext cx="1744588" cy="130844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899591" y="332656"/>
            <a:ext cx="7471557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Результаты исследования: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«Сленгизмы в нашей школе»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55575" y="1397000"/>
            <a:ext cx="7704855" cy="454586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5860" y="1700808"/>
            <a:ext cx="8640960" cy="4766929"/>
          </a:xfrm>
          <a:prstGeom prst="rect">
            <a:avLst/>
          </a:prstGeom>
        </p:spPr>
      </p:pic>
      <p:sp>
        <p:nvSpPr>
          <p:cNvPr id="142" name="Shape 142"/>
          <p:cNvSpPr/>
          <p:nvPr/>
        </p:nvSpPr>
        <p:spPr>
          <a:xfrm>
            <a:off x="8680" y="404663"/>
            <a:ext cx="913531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Результат социологического опроса: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«Цель употребления сленга в повседневной речи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среди уч-ся 9-х классов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971600" y="3717032"/>
            <a:ext cx="788998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400" b="1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56 %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51519" y="750475"/>
            <a:ext cx="8460431" cy="286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6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В результате проведённой работы, делаем  вывод: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36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действительно нам проще передавать информацию и свои мысли используя в своей речи сленгизмы.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228183" y="4221087"/>
            <a:ext cx="1905000" cy="1905000"/>
          </a:xfrm>
          <a:prstGeom prst="rect">
            <a:avLst/>
          </a:prstGeom>
        </p:spPr>
      </p:pic>
      <p:sp>
        <p:nvSpPr>
          <p:cNvPr id="150" name="Shape 150"/>
          <p:cNvSpPr/>
          <p:nvPr/>
        </p:nvSpPr>
        <p:spPr>
          <a:xfrm>
            <a:off x="539552" y="4465701"/>
            <a:ext cx="578107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Экран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Щеглова ВВ</cp:lastModifiedBy>
  <cp:revision>2</cp:revision>
  <dcterms:modified xsi:type="dcterms:W3CDTF">2014-06-04T02:23:30Z</dcterms:modified>
</cp:coreProperties>
</file>