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58" r:id="rId8"/>
    <p:sldId id="259" r:id="rId9"/>
    <p:sldId id="261" r:id="rId10"/>
    <p:sldId id="262" r:id="rId11"/>
    <p:sldId id="257" r:id="rId12"/>
    <p:sldId id="291" r:id="rId13"/>
    <p:sldId id="282" r:id="rId14"/>
    <p:sldId id="285" r:id="rId15"/>
    <p:sldId id="283" r:id="rId16"/>
    <p:sldId id="284" r:id="rId17"/>
    <p:sldId id="286" r:id="rId18"/>
    <p:sldId id="287" r:id="rId19"/>
    <p:sldId id="288" r:id="rId20"/>
    <p:sldId id="289" r:id="rId21"/>
    <p:sldId id="29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CC0099"/>
    <a:srgbClr val="6600FF"/>
    <a:srgbClr val="6666FF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76E9C-63F3-4B11-A35A-0AF31C641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7403-1CCE-468E-A33C-C1568E5B6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FC059-08CC-41B7-B0F8-71F71B1A2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F87C6-3715-4D6F-8EAE-6B0368DE8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A7FB-8239-4019-A23D-D49A83A6B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DFF8-1246-4D10-B38A-226C849DF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E63F9-3C8A-4556-B22A-A30B3CD1E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E8B2D-B8B1-4474-AADB-D686109CF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9764-FF95-4243-A516-B38BD55EC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A046B-3262-45F4-B0FD-7BB1B0EF7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06240-3BA1-40B5-B0BF-59CDA049E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0076"/>
            </a:gs>
            <a:gs pos="50000">
              <a:srgbClr val="6600FF"/>
            </a:gs>
            <a:gs pos="100000">
              <a:srgbClr val="2F00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C9B61C7-36C7-4DB6-B29F-37F4BEDBC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15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planets.ru/solar_sistem/saturn/saturn.htm" TargetMode="External"/><Relationship Id="rId2" Type="http://schemas.openxmlformats.org/officeDocument/2006/relationships/hyperlink" Target="http://www.allplanets.ru/solar_sistem/jupiter/jupite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hyperlink" Target="http://www.allplanets.ru/solar_sistem/neptune/neptune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4838700"/>
            <a:ext cx="14287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ru-RU" smtClean="0"/>
          </a:p>
          <a:p>
            <a:pPr marL="0" indent="0" algn="ctr">
              <a:buFontTx/>
              <a:buNone/>
            </a:pPr>
            <a:endParaRPr lang="ru-RU" smtClean="0"/>
          </a:p>
          <a:p>
            <a:pPr marL="0" indent="0" algn="ctr">
              <a:buFontTx/>
              <a:buNone/>
            </a:pPr>
            <a:r>
              <a:rPr lang="ru-RU" smtClean="0">
                <a:solidFill>
                  <a:srgbClr val="FF6699"/>
                </a:solidFill>
              </a:rPr>
              <a:t>Вселенная </a:t>
            </a:r>
          </a:p>
        </p:txBody>
      </p:sp>
      <p:pic>
        <p:nvPicPr>
          <p:cNvPr id="13315" name="Picture 7" descr="http://kosmo-mir.ru/i/img/universe.jpg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258888" y="0"/>
            <a:ext cx="6337300" cy="4576763"/>
          </a:xfrm>
          <a:noFill/>
        </p:spPr>
      </p:pic>
    </p:spTree>
  </p:cSld>
  <p:clrMapOvr>
    <a:masterClrMapping/>
  </p:clrMapOvr>
  <p:transition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743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0"/>
            <a:ext cx="7632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449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0"/>
            <a:ext cx="7632700" cy="696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Строение Солнечной системы</a:t>
            </a:r>
          </a:p>
        </p:txBody>
      </p:sp>
      <p:pic>
        <p:nvPicPr>
          <p:cNvPr id="24578" name="Picture 4" descr="2 00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628775"/>
            <a:ext cx="3224212" cy="4525963"/>
          </a:xfrm>
        </p:spPr>
      </p:pic>
      <p:pic>
        <p:nvPicPr>
          <p:cNvPr id="24579" name="Picture 5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628775"/>
            <a:ext cx="32734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Меркурий</a:t>
            </a: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00"/>
                </a:solidFill>
              </a:rPr>
              <a:t>Ближайшей  к Солнцу  планетой  является  Меркурий. Планет а получила свое название в честь римского бога торговли. Это самая быстрая планета. Она обращается вокруг Солнца за 88 дней. Днем на Меркурии жара, а ночью- ледяной холод.  Поверхность каменистая и пустынная</a:t>
            </a:r>
            <a:r>
              <a:rPr lang="ru-RU" sz="2400" smtClean="0"/>
              <a:t> 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25604" name="Picture 6" descr="меркур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57338"/>
            <a:ext cx="43211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Марс</a:t>
            </a:r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smtClean="0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FFFF00"/>
                </a:solidFill>
              </a:rPr>
              <a:t>из-за удалённости от Солнца климат, вообще, суровее земного. Далее, год Марса почти вдвое длиннее земного, а значит, дольше длятся и сезоны. Наконец, из-за эксцентриситета орбиты длительность и характер сезонов заметно отличаются в северном и южном полушариях планеты. Таким образом, в северном полушарии лето долгое, но прохладное, а зима короткая и мягкая, тогда как в южном полушарии лето короткое, но тёплое, а зима долгая и суровая.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  <p:pic>
        <p:nvPicPr>
          <p:cNvPr id="26628" name="Picture 4" descr="мар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84313"/>
            <a:ext cx="4103688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Венера</a:t>
            </a: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FFFF00"/>
                </a:solidFill>
              </a:rPr>
              <a:t>. Венера окружена толстым слоем облаков, но ее атмосфера состоит из углекислого газа и серной кислоты. Под облачным покровом  стоит невыносимая жара.       Венера — единственная планета Солнечной системы, собственное вращение которой противоположно направлению ее обращения вокруг Солнца.</a:t>
            </a:r>
            <a:r>
              <a:rPr lang="ru-RU" sz="2000" smtClean="0"/>
              <a:t> 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27652" name="Picture 5" descr="Вен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700213"/>
            <a:ext cx="4140200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Когда-то расплавленная поверхность Венеры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75" name="Picture 4" descr="Венер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00213"/>
            <a:ext cx="734536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Юпитер</a:t>
            </a:r>
          </a:p>
        </p:txBody>
      </p:sp>
      <p:sp>
        <p:nvSpPr>
          <p:cNvPr id="29698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 sz="2800" smtClean="0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ru-RU" sz="2800" smtClean="0">
                <a:solidFill>
                  <a:srgbClr val="FFFF00"/>
                </a:solidFill>
              </a:rPr>
              <a:t>Состоит главным образом из различных газов. Юпитер  имеет цветастую атмосферу и 16 спутников, а  атмосфере Юпитера постоянно бушуют мощные ураганы.</a:t>
            </a:r>
            <a:r>
              <a:rPr lang="ru-RU" sz="2800" smtClean="0"/>
              <a:t> </a:t>
            </a:r>
          </a:p>
        </p:txBody>
      </p:sp>
      <p:pic>
        <p:nvPicPr>
          <p:cNvPr id="29700" name="Picture 4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349500"/>
            <a:ext cx="3763962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Сатурн</a:t>
            </a:r>
          </a:p>
        </p:txBody>
      </p:sp>
      <p:sp>
        <p:nvSpPr>
          <p:cNvPr id="3072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ru-RU" sz="2400" smtClean="0">
                <a:solidFill>
                  <a:srgbClr val="FFFF00"/>
                </a:solidFill>
              </a:rPr>
              <a:t>. Она окружена множеством  ярких колец из обломков льда и камней.   На две трети Сатурн состоит из водорода. У Сатурна 30 спутников, примерно половина из которых обнаружены при помощи космических аппаратов 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 sz="2400" smtClean="0"/>
          </a:p>
        </p:txBody>
      </p:sp>
      <p:pic>
        <p:nvPicPr>
          <p:cNvPr id="30724" name="Picture 4" descr="0a0c9ee0ee78955e8c66f2420e321df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349500"/>
            <a:ext cx="4319588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Уран</a:t>
            </a:r>
          </a:p>
        </p:txBody>
      </p:sp>
      <p:sp>
        <p:nvSpPr>
          <p:cNvPr id="3174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 smtClean="0"/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Уран входит в группу планет-гигантов Солнечной системы, куда кроме него входят также </a:t>
            </a:r>
            <a:r>
              <a:rPr lang="ru-RU" sz="2400" smtClean="0">
                <a:solidFill>
                  <a:srgbClr val="FFFF00"/>
                </a:solidFill>
                <a:hlinkClick r:id="rId2"/>
              </a:rPr>
              <a:t>Юпитер</a:t>
            </a:r>
            <a:r>
              <a:rPr lang="ru-RU" sz="2400" smtClean="0">
                <a:solidFill>
                  <a:srgbClr val="FFFF00"/>
                </a:solidFill>
              </a:rPr>
              <a:t>, </a:t>
            </a:r>
            <a:r>
              <a:rPr lang="ru-RU" sz="2400" smtClean="0">
                <a:solidFill>
                  <a:srgbClr val="FFFF00"/>
                </a:solidFill>
                <a:hlinkClick r:id="rId3"/>
              </a:rPr>
              <a:t>Сатурн</a:t>
            </a:r>
            <a:r>
              <a:rPr lang="ru-RU" sz="2400" smtClean="0">
                <a:solidFill>
                  <a:srgbClr val="FFFF00"/>
                </a:solidFill>
              </a:rPr>
              <a:t> и </a:t>
            </a:r>
            <a:r>
              <a:rPr lang="ru-RU" sz="2400" smtClean="0">
                <a:solidFill>
                  <a:srgbClr val="FFFF00"/>
                </a:solidFill>
                <a:hlinkClick r:id="rId4"/>
              </a:rPr>
              <a:t>Нептун</a:t>
            </a:r>
            <a:r>
              <a:rPr lang="ru-RU" sz="2400" smtClean="0">
                <a:solidFill>
                  <a:srgbClr val="FFFF00"/>
                </a:solidFill>
              </a:rPr>
              <a:t>. Однако, в отличие от Юпитера и Сатурна, сложенных в основном водородом и гелием, масса водорода и гелия в составе Урана и Нептуна составляет не более 15-20% от их полной массы. </a:t>
            </a:r>
          </a:p>
        </p:txBody>
      </p:sp>
      <p:pic>
        <p:nvPicPr>
          <p:cNvPr id="31748" name="Picture 4" descr="uranus_0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2492375"/>
            <a:ext cx="3243262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Звезды и  созвездия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1400" b="1" i="1" smtClean="0">
                <a:solidFill>
                  <a:srgbClr val="FFFF00"/>
                </a:solidFill>
              </a:rPr>
              <a:t>Звезда - раскалённое газовое тело шарообразной формы.</a:t>
            </a:r>
          </a:p>
          <a:p>
            <a:pPr eaLnBrk="1" hangingPunct="1">
              <a:buFontTx/>
              <a:buNone/>
            </a:pPr>
            <a:endParaRPr lang="ru-RU" sz="1400" b="1" i="1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ru-RU" sz="1600" b="1" smtClean="0">
                <a:solidFill>
                  <a:srgbClr val="FFFF00"/>
                </a:solidFill>
              </a:rPr>
              <a:t>По температуре:</a:t>
            </a:r>
          </a:p>
          <a:p>
            <a:pPr eaLnBrk="1" hangingPunct="1">
              <a:buFontTx/>
              <a:buChar char="-"/>
            </a:pPr>
            <a:r>
              <a:rPr lang="ru-RU" sz="1600" smtClean="0">
                <a:solidFill>
                  <a:srgbClr val="FFFF00"/>
                </a:solidFill>
              </a:rPr>
              <a:t>белая, голубоватая (горячая)</a:t>
            </a:r>
          </a:p>
          <a:p>
            <a:pPr eaLnBrk="1" hangingPunct="1">
              <a:buFontTx/>
              <a:buChar char="-"/>
            </a:pPr>
            <a:r>
              <a:rPr lang="ru-RU" sz="1600" smtClean="0">
                <a:solidFill>
                  <a:srgbClr val="FFFF00"/>
                </a:solidFill>
              </a:rPr>
              <a:t>Желтая, оранжевая(холодная)</a:t>
            </a:r>
          </a:p>
          <a:p>
            <a:pPr eaLnBrk="1" hangingPunct="1">
              <a:buFontTx/>
              <a:buNone/>
            </a:pPr>
            <a:r>
              <a:rPr lang="ru-RU" sz="1600" b="1" smtClean="0">
                <a:solidFill>
                  <a:srgbClr val="FFFF00"/>
                </a:solidFill>
              </a:rPr>
              <a:t>По величине:</a:t>
            </a:r>
          </a:p>
          <a:p>
            <a:pPr eaLnBrk="1" hangingPunct="1">
              <a:buFontTx/>
              <a:buChar char="-"/>
            </a:pPr>
            <a:r>
              <a:rPr lang="ru-RU" sz="1600" smtClean="0">
                <a:solidFill>
                  <a:srgbClr val="FFFF00"/>
                </a:solidFill>
              </a:rPr>
              <a:t>Гиганты</a:t>
            </a:r>
          </a:p>
          <a:p>
            <a:pPr eaLnBrk="1" hangingPunct="1">
              <a:buFontTx/>
              <a:buChar char="-"/>
            </a:pPr>
            <a:r>
              <a:rPr lang="ru-RU" sz="1600" smtClean="0">
                <a:solidFill>
                  <a:srgbClr val="FFFF00"/>
                </a:solidFill>
              </a:rPr>
              <a:t>Карлики</a:t>
            </a:r>
          </a:p>
          <a:p>
            <a:pPr eaLnBrk="1" hangingPunct="1">
              <a:buFontTx/>
              <a:buNone/>
            </a:pPr>
            <a:r>
              <a:rPr lang="ru-RU" sz="1600" b="1" smtClean="0">
                <a:solidFill>
                  <a:srgbClr val="FFFF00"/>
                </a:solidFill>
              </a:rPr>
              <a:t>По яркости:</a:t>
            </a:r>
          </a:p>
          <a:p>
            <a:pPr eaLnBrk="1" hangingPunct="1">
              <a:buFontTx/>
              <a:buChar char="-"/>
            </a:pPr>
            <a:r>
              <a:rPr lang="ru-RU" sz="1600" smtClean="0">
                <a:solidFill>
                  <a:srgbClr val="FFFF00"/>
                </a:solidFill>
              </a:rPr>
              <a:t>Первой величины ( самые яркие)</a:t>
            </a:r>
          </a:p>
          <a:p>
            <a:pPr eaLnBrk="1" hangingPunct="1">
              <a:buFontTx/>
              <a:buChar char="-"/>
            </a:pPr>
            <a:r>
              <a:rPr lang="ru-RU" sz="1600" smtClean="0">
                <a:solidFill>
                  <a:srgbClr val="FFFF00"/>
                </a:solidFill>
              </a:rPr>
              <a:t>Шестой величины ( еле видны </a:t>
            </a:r>
          </a:p>
          <a:p>
            <a:pPr eaLnBrk="1" hangingPunct="1">
              <a:buFontTx/>
              <a:buChar char="-"/>
            </a:pPr>
            <a:r>
              <a:rPr lang="ru-RU" sz="1600" smtClean="0">
                <a:solidFill>
                  <a:srgbClr val="FFFF00"/>
                </a:solidFill>
              </a:rPr>
              <a:t>невооруженным взглядом)</a:t>
            </a:r>
          </a:p>
          <a:p>
            <a:pPr eaLnBrk="1" hangingPunct="1">
              <a:buFontTx/>
              <a:buNone/>
            </a:pPr>
            <a:endParaRPr lang="ru-RU" sz="1600" b="1" i="1" smtClean="0">
              <a:solidFill>
                <a:srgbClr val="FFFF00"/>
              </a:solidFill>
            </a:endParaRPr>
          </a:p>
          <a:p>
            <a:endParaRPr lang="ru-RU" sz="1400" smtClean="0">
              <a:solidFill>
                <a:srgbClr val="FFFF00"/>
              </a:solidFill>
            </a:endParaRPr>
          </a:p>
        </p:txBody>
      </p:sp>
      <p:pic>
        <p:nvPicPr>
          <p:cNvPr id="14339" name="Picture 4" descr="zodia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2060575"/>
            <a:ext cx="5148262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Нептун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FFFF00"/>
                </a:solidFill>
              </a:rPr>
              <a:t>Он движется вокруг Солнца по почти круговой орбите на расстоянии около 30 а.е. и делает один оборот за 164,8 лет. Нептун - планета, погруженная в вечные сумерки. </a:t>
            </a:r>
            <a:br>
              <a:rPr lang="ru-RU" sz="2000" smtClean="0">
                <a:solidFill>
                  <a:srgbClr val="FFFF00"/>
                </a:solidFill>
              </a:rPr>
            </a:br>
            <a:r>
              <a:rPr lang="ru-RU" sz="2000" smtClean="0">
                <a:solidFill>
                  <a:srgbClr val="FFFF00"/>
                </a:solidFill>
              </a:rPr>
              <a:t>Масса Нептуна составляет 17,15 масс Земли, его диаметр почти в 4 раза превышает диаметр нашей планеты, а средняя плотность (1,64 г/куб.см) всего в полтора раза больше плотности воды  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32772" name="Picture 4" descr="130792_217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916113"/>
            <a:ext cx="3598862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Плутон</a:t>
            </a:r>
          </a:p>
        </p:txBody>
      </p:sp>
      <p:sp>
        <p:nvSpPr>
          <p:cNvPr id="33794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smtClean="0"/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FFFF00"/>
                </a:solidFill>
              </a:rPr>
              <a:t>ПЛУТО́Н, планета, среднее расстояние от Солнца 39,4 а. е., период обращения 247,7 лет, период вращения 250,6 года, диаметром ок. 3000 км, масса ок. 1,79.1022 кг. На Плутоне обнаружен метан. Плутон — двойная планета, его спутник, примерно в 3 раза меньший по диаметру, движется на расстоянии всего ок. 20 000 км от центра планеты, делая 1 оборот за 6,4 сут</a:t>
            </a:r>
            <a:r>
              <a:rPr lang="ru-RU" sz="2000" smtClean="0"/>
              <a:t> </a:t>
            </a:r>
          </a:p>
        </p:txBody>
      </p:sp>
      <p:pic>
        <p:nvPicPr>
          <p:cNvPr id="33796" name="Picture 4" descr="1174551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276475"/>
            <a:ext cx="3959225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4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92150"/>
            <a:ext cx="33845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514697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573463"/>
            <a:ext cx="54197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zmeenoset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765175"/>
            <a:ext cx="3240087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Кометы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00"/>
                </a:solidFill>
              </a:rPr>
              <a:t>Кометы состоят из сгустков твёрдых частиц и газа. Хвост кометы состоит из газа и мельчайших частиц.</a:t>
            </a:r>
          </a:p>
        </p:txBody>
      </p:sp>
      <p:pic>
        <p:nvPicPr>
          <p:cNvPr id="16387" name="Picture 5" descr="7016861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341438"/>
            <a:ext cx="2532063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kometa_elenina_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1196975"/>
            <a:ext cx="47625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Метеоры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В узком смысле «метеор» – это светящаяся полоса вдоль трассы распадающейся частицы. Однако в обиходе этим словом часто обозначают и саму частицу, хотя по-научному она называется метеороидом. Если часть метеороида достигает поверхности, то ее называют метеоритом.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 advClick="0" advTm="1500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Астероиды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FF00"/>
                </a:solidFill>
              </a:rPr>
              <a:t>Астеро́ид</a:t>
            </a:r>
            <a:r>
              <a:rPr lang="ru-RU" sz="2400" smtClean="0">
                <a:solidFill>
                  <a:srgbClr val="FFFF00"/>
                </a:solidFill>
              </a:rPr>
              <a:t> — относительно небольшое небесное тело Солнечной системы, движущееся по орбите вокруг Солнца</a:t>
            </a:r>
            <a:r>
              <a:rPr lang="ru-RU" smtClean="0"/>
              <a:t> </a:t>
            </a:r>
          </a:p>
        </p:txBody>
      </p:sp>
      <p:pic>
        <p:nvPicPr>
          <p:cNvPr id="18435" name="Picture 5" descr="0_8c928_2fd7a462_or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924175"/>
            <a:ext cx="5689600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name0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0"/>
            <a:ext cx="3455988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4221163"/>
            <a:ext cx="93249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Юрий Алексеевич Гагарин – первый советский космонавт.</a:t>
            </a:r>
          </a:p>
          <a:p>
            <a:pPr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12 апреля 1961 года  на космическом корабле «Восток»</a:t>
            </a:r>
          </a:p>
          <a:p>
            <a:pPr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он совершил первый космический полёт</a:t>
            </a:r>
          </a:p>
          <a:p>
            <a:pPr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и пробыл в космосе целых 108 минут.</a:t>
            </a:r>
          </a:p>
          <a:p>
            <a:pPr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За это время ему удалось совершить три оборота </a:t>
            </a:r>
          </a:p>
          <a:p>
            <a:pPr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вокруг нашей планеты.</a:t>
            </a:r>
          </a:p>
        </p:txBody>
      </p:sp>
    </p:spTree>
  </p:cSld>
  <p:clrMapOvr>
    <a:masterClrMapping/>
  </p:clrMapOvr>
  <p:transition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43438" y="333375"/>
            <a:ext cx="42846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 тех пор  космонавты постоянно работают на орбите. Они изучают нашу планету и огромное космическое пространство вокруг .</a:t>
            </a:r>
          </a:p>
          <a:p>
            <a:pPr>
              <a:defRPr/>
            </a:pPr>
            <a:endParaRPr lang="ru-RU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>
              <a:defRPr/>
            </a:pPr>
            <a:endParaRPr lang="ru-RU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pic>
        <p:nvPicPr>
          <p:cNvPr id="5124" name="Picture 4" descr="dic00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43211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dic00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500438"/>
            <a:ext cx="421163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5288" y="4005263"/>
            <a:ext cx="39243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Благодаря этому и мы можем любоваться снимками с изображениями нашей планеты.</a:t>
            </a:r>
          </a:p>
          <a:p>
            <a:pPr>
              <a:defRPr/>
            </a:pPr>
            <a:endParaRPr lang="ru-RU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25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526</Words>
  <Application>Microsoft Office PowerPoint</Application>
  <PresentationFormat>Экран (4:3)</PresentationFormat>
  <Paragraphs>57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Оформление по умолчанию</vt:lpstr>
      <vt:lpstr>Слайд 1</vt:lpstr>
      <vt:lpstr>Звезды и  созвездия</vt:lpstr>
      <vt:lpstr>Слайд 3</vt:lpstr>
      <vt:lpstr>Кометы</vt:lpstr>
      <vt:lpstr>Метеоры </vt:lpstr>
      <vt:lpstr>Астероиды</vt:lpstr>
      <vt:lpstr>Слайд 7</vt:lpstr>
      <vt:lpstr>Слайд 8</vt:lpstr>
      <vt:lpstr>Слайд 9</vt:lpstr>
      <vt:lpstr>Слайд 10</vt:lpstr>
      <vt:lpstr>Слайд 11</vt:lpstr>
      <vt:lpstr>Строение Солнечной системы</vt:lpstr>
      <vt:lpstr>Меркурий</vt:lpstr>
      <vt:lpstr>Марс</vt:lpstr>
      <vt:lpstr>Венера</vt:lpstr>
      <vt:lpstr>Когда-то расплавленная поверхность Венеры</vt:lpstr>
      <vt:lpstr>Юпитер</vt:lpstr>
      <vt:lpstr>Сатурн</vt:lpstr>
      <vt:lpstr>Уран</vt:lpstr>
      <vt:lpstr>Нептун</vt:lpstr>
      <vt:lpstr>Плутон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Kate</dc:creator>
  <cp:lastModifiedBy>Макбук</cp:lastModifiedBy>
  <cp:revision>19</cp:revision>
  <dcterms:created xsi:type="dcterms:W3CDTF">2003-08-05T15:35:06Z</dcterms:created>
  <dcterms:modified xsi:type="dcterms:W3CDTF">2013-03-12T01:42:21Z</dcterms:modified>
</cp:coreProperties>
</file>