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0" r:id="rId3"/>
    <p:sldId id="262" r:id="rId4"/>
    <p:sldId id="264" r:id="rId5"/>
    <p:sldId id="263" r:id="rId6"/>
    <p:sldId id="265" r:id="rId7"/>
    <p:sldId id="258" r:id="rId8"/>
    <p:sldId id="266" r:id="rId9"/>
    <p:sldId id="259" r:id="rId10"/>
    <p:sldId id="257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st.ru/" TargetMode="External"/><Relationship Id="rId13" Type="http://schemas.openxmlformats.org/officeDocument/2006/relationships/hyperlink" Target="http://edumon.ru/" TargetMode="External"/><Relationship Id="rId3" Type="http://schemas.openxmlformats.org/officeDocument/2006/relationships/hyperlink" Target="http://www.niro.nnov.ru/" TargetMode="External"/><Relationship Id="rId7" Type="http://schemas.openxmlformats.org/officeDocument/2006/relationships/hyperlink" Target="http://www.apkpro.ru/" TargetMode="External"/><Relationship Id="rId12" Type="http://schemas.openxmlformats.org/officeDocument/2006/relationships/hyperlink" Target="http://www.ug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.ru/" TargetMode="External"/><Relationship Id="rId11" Type="http://schemas.openxmlformats.org/officeDocument/2006/relationships/hyperlink" Target="http://www.ege.edu.ru/" TargetMode="External"/><Relationship Id="rId5" Type="http://schemas.openxmlformats.org/officeDocument/2006/relationships/hyperlink" Target="http://www.government-nnov.ru/minobr" TargetMode="External"/><Relationship Id="rId15" Type="http://schemas.openxmlformats.org/officeDocument/2006/relationships/hyperlink" Target="http://www.niro.nnov.ru/?id=2433" TargetMode="External"/><Relationship Id="rId10" Type="http://schemas.openxmlformats.org/officeDocument/2006/relationships/hyperlink" Target="http://www.kpmo.ru/" TargetMode="External"/><Relationship Id="rId4" Type="http://schemas.openxmlformats.org/officeDocument/2006/relationships/hyperlink" Target="http://mon.gov.ru/" TargetMode="External"/><Relationship Id="rId9" Type="http://schemas.openxmlformats.org/officeDocument/2006/relationships/hyperlink" Target="http://www.standart.edu.ru/" TargetMode="External"/><Relationship Id="rId14" Type="http://schemas.openxmlformats.org/officeDocument/2006/relationships/hyperlink" Target="http://dnevnik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-collection.edu.ru/" TargetMode="External"/><Relationship Id="rId13" Type="http://schemas.openxmlformats.org/officeDocument/2006/relationships/hyperlink" Target="http://www.it-n.ru/" TargetMode="External"/><Relationship Id="rId3" Type="http://schemas.openxmlformats.org/officeDocument/2006/relationships/hyperlink" Target="http://interneturok.ru/" TargetMode="External"/><Relationship Id="rId7" Type="http://schemas.openxmlformats.org/officeDocument/2006/relationships/hyperlink" Target="http://prezentacii.com/" TargetMode="External"/><Relationship Id="rId12" Type="http://schemas.openxmlformats.org/officeDocument/2006/relationships/hyperlink" Target="http://www.uchportal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estival.1september.ru/" TargetMode="External"/><Relationship Id="rId11" Type="http://schemas.openxmlformats.org/officeDocument/2006/relationships/hyperlink" Target="http://pedsovet.su/" TargetMode="External"/><Relationship Id="rId5" Type="http://schemas.openxmlformats.org/officeDocument/2006/relationships/hyperlink" Target="http://kpolyakov.narod.ru/" TargetMode="External"/><Relationship Id="rId10" Type="http://schemas.openxmlformats.org/officeDocument/2006/relationships/hyperlink" Target="http://um-razum.ru/" TargetMode="External"/><Relationship Id="rId4" Type="http://schemas.openxmlformats.org/officeDocument/2006/relationships/hyperlink" Target="http://www.openclass.ru/" TargetMode="External"/><Relationship Id="rId9" Type="http://schemas.openxmlformats.org/officeDocument/2006/relationships/hyperlink" Target="http://fcior.edu.ru/" TargetMode="External"/><Relationship Id="rId14" Type="http://schemas.openxmlformats.org/officeDocument/2006/relationships/hyperlink" Target="http://www.zavuch.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144000" cy="6884895"/>
            <a:chOff x="0" y="0"/>
            <a:chExt cx="9144000" cy="688489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884895"/>
              <a:chOff x="0" y="0"/>
              <a:chExt cx="9144000" cy="6884895"/>
            </a:xfrm>
          </p:grpSpPr>
          <p:pic>
            <p:nvPicPr>
              <p:cNvPr id="2050" name="Picture 2" descr="http://www.tvoyrebenok.ru/images/presentation/school/b/016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9144000" cy="6884895"/>
              </a:xfrm>
              <a:prstGeom prst="rect">
                <a:avLst/>
              </a:prstGeom>
              <a:noFill/>
            </p:spPr>
          </p:pic>
          <p:grpSp>
            <p:nvGrpSpPr>
              <p:cNvPr id="12" name="Группа 11"/>
              <p:cNvGrpSpPr/>
              <p:nvPr/>
            </p:nvGrpSpPr>
            <p:grpSpPr>
              <a:xfrm>
                <a:off x="0" y="142852"/>
                <a:ext cx="9144000" cy="430216"/>
                <a:chOff x="0" y="142852"/>
                <a:chExt cx="9144000" cy="430216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0" y="142852"/>
                  <a:ext cx="9144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i="1" dirty="0" smtClean="0"/>
                    <a:t>Районное методическое объединение учителей географии г. Павлово Нижегородская область</a:t>
                  </a:r>
                  <a:endParaRPr lang="ru-RU" sz="1600" i="1" dirty="0"/>
                </a:p>
              </p:txBody>
            </p: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>
                  <a:off x="214282" y="571480"/>
                  <a:ext cx="8643998" cy="1588"/>
                </a:xfrm>
                <a:prstGeom prst="line">
                  <a:avLst/>
                </a:prstGeom>
                <a:ln>
                  <a:solidFill>
                    <a:srgbClr val="E6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TextBox 9"/>
            <p:cNvSpPr txBox="1"/>
            <p:nvPr/>
          </p:nvSpPr>
          <p:spPr>
            <a:xfrm>
              <a:off x="6429388" y="4643446"/>
              <a:ext cx="27146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Monotype Corsiva" pitchFamily="66" charset="0"/>
                </a:rPr>
                <a:t>Учитель географии </a:t>
              </a:r>
            </a:p>
            <a:p>
              <a:r>
                <a:rPr lang="ru-RU" sz="1600" dirty="0" smtClean="0">
                  <a:latin typeface="Monotype Corsiva" pitchFamily="66" charset="0"/>
                </a:rPr>
                <a:t>МБОУ СОШ № 9 </a:t>
              </a:r>
            </a:p>
            <a:p>
              <a:r>
                <a:rPr lang="ru-RU" sz="1600" dirty="0" smtClean="0">
                  <a:latin typeface="Monotype Corsiva" pitchFamily="66" charset="0"/>
                </a:rPr>
                <a:t>с углублённым изучением </a:t>
              </a:r>
            </a:p>
            <a:p>
              <a:r>
                <a:rPr lang="ru-RU" sz="1600" dirty="0" smtClean="0">
                  <a:latin typeface="Monotype Corsiva" pitchFamily="66" charset="0"/>
                </a:rPr>
                <a:t>отдельных предметов г. Павлово</a:t>
              </a:r>
            </a:p>
            <a:p>
              <a:r>
                <a:rPr lang="ru-RU" sz="1600" dirty="0" smtClean="0">
                  <a:latin typeface="Monotype Corsiva" pitchFamily="66" charset="0"/>
                </a:rPr>
                <a:t>Курникова Е.С.</a:t>
              </a:r>
              <a:endParaRPr lang="ru-RU" sz="1600" dirty="0">
                <a:latin typeface="Monotype Corsiva" pitchFamily="66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8858312" cy="357189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Monotype Corsiva" pitchFamily="66" charset="0"/>
              </a:rPr>
              <a:t>«Электронная творческая лаборатория учителя как технология управления качеством учебно-воспитательного процесса и профессиональным ростом педагога»</a:t>
            </a:r>
            <a:endParaRPr lang="ru-RU" sz="40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6429396"/>
            <a:ext cx="2071670" cy="428604"/>
          </a:xfrm>
          <a:prstGeom prst="rect">
            <a:avLst/>
          </a:prstGeom>
          <a:solidFill>
            <a:srgbClr val="E60000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4282" y="500042"/>
            <a:ext cx="8643998" cy="1588"/>
          </a:xfrm>
          <a:prstGeom prst="line">
            <a:avLst/>
          </a:prstGeom>
          <a:ln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school/s/014.jpg"/>
          <p:cNvPicPr>
            <a:picLocks noChangeAspect="1" noChangeArrowheads="1"/>
          </p:cNvPicPr>
          <p:nvPr/>
        </p:nvPicPr>
        <p:blipFill>
          <a:blip r:embed="rId2">
            <a:lum bright="2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214290"/>
          <a:ext cx="8501124" cy="6028843"/>
        </p:xfrm>
        <a:graphic>
          <a:graphicData uri="http://schemas.openxmlformats.org/drawingml/2006/table">
            <a:tbl>
              <a:tblPr/>
              <a:tblGrid>
                <a:gridCol w="8501124"/>
              </a:tblGrid>
              <a:tr h="433825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>
                          <a:latin typeface="Georgia" pitchFamily="18" charset="0"/>
                        </a:rPr>
                        <a:t>Полезные ссылки</a:t>
                      </a:r>
                    </a:p>
                  </a:txBody>
                  <a:tcPr marL="17578" marR="17578" marT="17578" marB="17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669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/>
                        </a:rPr>
                        <a:t>1.ГБОУ </a:t>
                      </a:r>
                      <a:r>
                        <a:rPr lang="ru-RU" sz="1800" dirty="0">
                          <a:latin typeface="Arial"/>
                        </a:rPr>
                        <a:t>ДПО Нижегородский институт развития образования </a:t>
                      </a:r>
                      <a:r>
                        <a:rPr lang="ru-RU" sz="1800" dirty="0">
                          <a:latin typeface="Arial"/>
                          <a:hlinkClick r:id="rId3"/>
                        </a:rPr>
                        <a:t>http://www.niro.nnov.ru/</a:t>
                      </a:r>
                      <a:endParaRPr lang="ru-RU" sz="4000" dirty="0"/>
                    </a:p>
                    <a:p>
                      <a:r>
                        <a:rPr lang="ru-RU" sz="1800" dirty="0" smtClean="0">
                          <a:latin typeface="Arial"/>
                        </a:rPr>
                        <a:t>2.Министерство </a:t>
                      </a:r>
                      <a:r>
                        <a:rPr lang="ru-RU" sz="1800" dirty="0">
                          <a:latin typeface="Arial"/>
                        </a:rPr>
                        <a:t>образования и науки РФ  </a:t>
                      </a:r>
                      <a:r>
                        <a:rPr lang="ru-RU" sz="1800" dirty="0">
                          <a:latin typeface="Arial"/>
                          <a:hlinkClick r:id="rId4"/>
                        </a:rPr>
                        <a:t>http://mon.gov.ru/</a:t>
                      </a:r>
                      <a:endParaRPr lang="ru-RU" sz="4000" dirty="0"/>
                    </a:p>
                    <a:p>
                      <a:r>
                        <a:rPr lang="ru-RU" sz="1800" dirty="0" smtClean="0">
                          <a:latin typeface="Arial"/>
                        </a:rPr>
                        <a:t>3. Министерство </a:t>
                      </a:r>
                      <a:r>
                        <a:rPr lang="ru-RU" sz="1800" dirty="0">
                          <a:latin typeface="Arial"/>
                        </a:rPr>
                        <a:t>образования Нижегородской области </a:t>
                      </a:r>
                      <a:r>
                        <a:rPr lang="ru-RU" sz="1800" dirty="0">
                          <a:latin typeface="Arial"/>
                          <a:hlinkClick r:id="rId5"/>
                        </a:rPr>
                        <a:t>http://www.government-nnov.ru/minobr</a:t>
                      </a:r>
                      <a:endParaRPr lang="ru-RU" sz="4000" dirty="0"/>
                    </a:p>
                    <a:p>
                      <a:r>
                        <a:rPr lang="ru-RU" sz="1800" dirty="0" smtClean="0">
                          <a:latin typeface="Arial"/>
                        </a:rPr>
                        <a:t>4. Российский </a:t>
                      </a:r>
                      <a:r>
                        <a:rPr lang="ru-RU" sz="1800" dirty="0">
                          <a:latin typeface="Arial"/>
                        </a:rPr>
                        <a:t>образовательный портал  </a:t>
                      </a:r>
                      <a:r>
                        <a:rPr lang="ru-RU" sz="1800" dirty="0">
                          <a:latin typeface="Arial"/>
                          <a:hlinkClick r:id="rId6"/>
                        </a:rPr>
                        <a:t>http://www.edu.ru/</a:t>
                      </a:r>
                      <a:endParaRPr lang="ru-RU" sz="4000" dirty="0"/>
                    </a:p>
                    <a:p>
                      <a:r>
                        <a:rPr lang="ru-RU" sz="1800" dirty="0" smtClean="0">
                          <a:latin typeface="Arial"/>
                        </a:rPr>
                        <a:t>5.Академия </a:t>
                      </a:r>
                      <a:r>
                        <a:rPr lang="ru-RU" sz="1800" dirty="0">
                          <a:latin typeface="Arial"/>
                        </a:rPr>
                        <a:t>повышения квалификации и профессиональной переподготовки работников образования </a:t>
                      </a:r>
                      <a:r>
                        <a:rPr lang="ru-RU" sz="1800" dirty="0">
                          <a:latin typeface="Arial"/>
                          <a:hlinkClick r:id="rId7"/>
                        </a:rPr>
                        <a:t>http://www.apkpro.ru/</a:t>
                      </a:r>
                      <a:endParaRPr lang="ru-RU" sz="4000" dirty="0"/>
                    </a:p>
                    <a:p>
                      <a:r>
                        <a:rPr lang="ru-RU" sz="1800" dirty="0" smtClean="0">
                          <a:latin typeface="Arial"/>
                        </a:rPr>
                        <a:t>6. Приоритетный </a:t>
                      </a:r>
                      <a:r>
                        <a:rPr lang="ru-RU" sz="1800" dirty="0">
                          <a:latin typeface="Arial"/>
                        </a:rPr>
                        <a:t>национальный проект "Образование"</a:t>
                      </a:r>
                      <a:r>
                        <a:rPr lang="ru-RU" sz="1800" dirty="0">
                          <a:latin typeface="Arial"/>
                          <a:hlinkClick r:id="rId8"/>
                        </a:rPr>
                        <a:t> http://www.rost.ru/</a:t>
                      </a:r>
                      <a:r>
                        <a:rPr lang="ru-RU" sz="1800" dirty="0">
                          <a:latin typeface="Arial"/>
                        </a:rPr>
                        <a:t/>
                      </a:r>
                      <a:br>
                        <a:rPr lang="ru-RU" sz="1800" dirty="0">
                          <a:latin typeface="Arial"/>
                        </a:rPr>
                      </a:br>
                      <a:r>
                        <a:rPr lang="ru-RU" sz="1800" dirty="0" smtClean="0">
                          <a:latin typeface="Arial"/>
                        </a:rPr>
                        <a:t>7. Федеральный </a:t>
                      </a:r>
                      <a:r>
                        <a:rPr lang="ru-RU" sz="1800" dirty="0">
                          <a:latin typeface="Arial"/>
                        </a:rPr>
                        <a:t>государственный образовательный стандарт </a:t>
                      </a:r>
                      <a:r>
                        <a:rPr lang="ru-RU" sz="1800" dirty="0">
                          <a:latin typeface="Arial"/>
                          <a:hlinkClick r:id="rId9"/>
                        </a:rPr>
                        <a:t>http://www.standart.edu.ru/</a:t>
                      </a:r>
                      <a:r>
                        <a:rPr lang="ru-RU" sz="1800" dirty="0">
                          <a:latin typeface="Arial"/>
                        </a:rPr>
                        <a:t/>
                      </a:r>
                      <a:br>
                        <a:rPr lang="ru-RU" sz="1800" dirty="0">
                          <a:latin typeface="Arial"/>
                        </a:rPr>
                      </a:br>
                      <a:r>
                        <a:rPr lang="ru-RU" sz="1800" dirty="0" smtClean="0">
                          <a:latin typeface="Arial"/>
                        </a:rPr>
                        <a:t>8. Мониторинг </a:t>
                      </a:r>
                      <a:r>
                        <a:rPr lang="ru-RU" sz="1800" dirty="0">
                          <a:latin typeface="Arial"/>
                        </a:rPr>
                        <a:t>"Наша новая школа"</a:t>
                      </a:r>
                      <a:r>
                        <a:rPr lang="ru-RU" sz="1800" dirty="0">
                          <a:latin typeface="Arial"/>
                          <a:hlinkClick r:id="rId10"/>
                        </a:rPr>
                        <a:t> http://www.kpmo.ru/</a:t>
                      </a:r>
                      <a:r>
                        <a:rPr lang="ru-RU" sz="1800" dirty="0">
                          <a:latin typeface="Arial"/>
                        </a:rPr>
                        <a:t/>
                      </a:r>
                      <a:br>
                        <a:rPr lang="ru-RU" sz="1800" dirty="0">
                          <a:latin typeface="Arial"/>
                        </a:rPr>
                      </a:br>
                      <a:r>
                        <a:rPr lang="ru-RU" sz="1800" dirty="0" smtClean="0">
                          <a:latin typeface="Arial"/>
                        </a:rPr>
                        <a:t>9. Единый </a:t>
                      </a:r>
                      <a:r>
                        <a:rPr lang="ru-RU" sz="1800" dirty="0">
                          <a:latin typeface="Arial"/>
                        </a:rPr>
                        <a:t>Государственный экзамен</a:t>
                      </a:r>
                      <a:r>
                        <a:rPr lang="ru-RU" sz="1800" dirty="0">
                          <a:latin typeface="Arial"/>
                          <a:hlinkClick r:id="rId11"/>
                        </a:rPr>
                        <a:t> http://www.ege.edu.ru/</a:t>
                      </a:r>
                      <a:r>
                        <a:rPr lang="ru-RU" sz="1800" dirty="0">
                          <a:latin typeface="Arial"/>
                        </a:rPr>
                        <a:t/>
                      </a:r>
                      <a:br>
                        <a:rPr lang="ru-RU" sz="1800" dirty="0">
                          <a:latin typeface="Arial"/>
                        </a:rPr>
                      </a:br>
                      <a:r>
                        <a:rPr lang="ru-RU" sz="1800" dirty="0" smtClean="0">
                          <a:latin typeface="Arial"/>
                        </a:rPr>
                        <a:t>10. Учительская </a:t>
                      </a:r>
                      <a:r>
                        <a:rPr lang="ru-RU" sz="1800" dirty="0">
                          <a:latin typeface="Arial"/>
                        </a:rPr>
                        <a:t>газета </a:t>
                      </a:r>
                      <a:r>
                        <a:rPr lang="ru-RU" sz="1800" dirty="0">
                          <a:latin typeface="Arial"/>
                          <a:hlinkClick r:id="rId12"/>
                        </a:rPr>
                        <a:t>http://www.ug.ru/</a:t>
                      </a:r>
                      <a:r>
                        <a:rPr lang="ru-RU" sz="1800" dirty="0">
                          <a:latin typeface="Arial"/>
                        </a:rPr>
                        <a:t/>
                      </a:r>
                      <a:br>
                        <a:rPr lang="ru-RU" sz="1800" dirty="0">
                          <a:latin typeface="Arial"/>
                        </a:rPr>
                      </a:br>
                      <a:r>
                        <a:rPr lang="ru-RU" sz="1800" dirty="0" smtClean="0">
                          <a:latin typeface="Arial"/>
                        </a:rPr>
                        <a:t>11. Мониторинг </a:t>
                      </a:r>
                      <a:r>
                        <a:rPr lang="ru-RU" sz="1800" dirty="0">
                          <a:latin typeface="Arial"/>
                        </a:rPr>
                        <a:t>состояния ИКТ</a:t>
                      </a:r>
                      <a:r>
                        <a:rPr lang="ru-RU" sz="1800" dirty="0">
                          <a:latin typeface="Arial"/>
                          <a:hlinkClick r:id="rId13"/>
                        </a:rPr>
                        <a:t> http://edumon.ru/</a:t>
                      </a:r>
                      <a:r>
                        <a:rPr lang="ru-RU" sz="1800" dirty="0">
                          <a:latin typeface="Arial"/>
                        </a:rPr>
                        <a:t/>
                      </a:r>
                      <a:br>
                        <a:rPr lang="ru-RU" sz="1800" dirty="0">
                          <a:latin typeface="Arial"/>
                        </a:rPr>
                      </a:br>
                      <a:r>
                        <a:rPr lang="ru-RU" sz="1800" dirty="0" smtClean="0">
                          <a:latin typeface="Arial"/>
                        </a:rPr>
                        <a:t>12. Дневник</a:t>
                      </a:r>
                      <a:r>
                        <a:rPr lang="ru-RU" sz="1800" dirty="0">
                          <a:latin typeface="Arial"/>
                        </a:rPr>
                        <a:t>. </a:t>
                      </a:r>
                      <a:r>
                        <a:rPr lang="ru-RU" sz="1800" dirty="0" err="1">
                          <a:latin typeface="Arial"/>
                        </a:rPr>
                        <a:t>Ру</a:t>
                      </a:r>
                      <a:r>
                        <a:rPr lang="ru-RU" sz="1800" dirty="0">
                          <a:latin typeface="Arial"/>
                        </a:rPr>
                        <a:t> </a:t>
                      </a:r>
                      <a:r>
                        <a:rPr lang="ru-RU" sz="1800" dirty="0">
                          <a:latin typeface="Arial"/>
                          <a:hlinkClick r:id="rId14"/>
                        </a:rPr>
                        <a:t>http://dnevnik.ru/</a:t>
                      </a:r>
                      <a:r>
                        <a:rPr lang="ru-RU" sz="1800" dirty="0">
                          <a:latin typeface="Arial"/>
                        </a:rPr>
                        <a:t/>
                      </a:r>
                      <a:br>
                        <a:rPr lang="ru-RU" sz="1800" dirty="0">
                          <a:latin typeface="Arial"/>
                        </a:rPr>
                      </a:br>
                      <a:r>
                        <a:rPr lang="ru-RU" sz="1800" dirty="0" smtClean="0">
                          <a:latin typeface="Arial"/>
                        </a:rPr>
                        <a:t>13. Нижегородский </a:t>
                      </a:r>
                      <a:r>
                        <a:rPr lang="ru-RU" sz="1800" dirty="0">
                          <a:latin typeface="Arial"/>
                        </a:rPr>
                        <a:t>образовательный портал </a:t>
                      </a:r>
                      <a:r>
                        <a:rPr lang="ru-RU" sz="1800" dirty="0">
                          <a:latin typeface="Arial"/>
                          <a:hlinkClick r:id="rId15"/>
                        </a:rPr>
                        <a:t>http://www.niro.nnov.ru/?id=2433</a:t>
                      </a:r>
                      <a:endParaRPr lang="ru-RU" sz="4000" dirty="0"/>
                    </a:p>
                  </a:txBody>
                  <a:tcPr marL="17578" marR="17578" marT="17578" marB="17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>
            <a:off x="0" y="0"/>
            <a:ext cx="9144000" cy="6884895"/>
            <a:chOff x="0" y="0"/>
            <a:chExt cx="9144000" cy="6884895"/>
          </a:xfrm>
        </p:grpSpPr>
        <p:pic>
          <p:nvPicPr>
            <p:cNvPr id="2050" name="Picture 2" descr="http://www.tvoyrebenok.ru/images/presentation/school/b/016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84895"/>
            </a:xfrm>
            <a:prstGeom prst="rect">
              <a:avLst/>
            </a:prstGeom>
            <a:noFill/>
          </p:spPr>
        </p:pic>
        <p:grpSp>
          <p:nvGrpSpPr>
            <p:cNvPr id="7" name="Группа 11"/>
            <p:cNvGrpSpPr/>
            <p:nvPr/>
          </p:nvGrpSpPr>
          <p:grpSpPr>
            <a:xfrm>
              <a:off x="0" y="142852"/>
              <a:ext cx="9144000" cy="430216"/>
              <a:chOff x="0" y="142852"/>
              <a:chExt cx="9144000" cy="43021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0" y="142852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i="1" dirty="0" smtClean="0"/>
                  <a:t>Районное методическое объединение учителей географии г. Павлово Нижегородская область</a:t>
                </a:r>
                <a:endParaRPr lang="ru-RU" sz="1600" i="1" dirty="0"/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14282" y="571480"/>
                <a:ext cx="8643998" cy="1588"/>
              </a:xfrm>
              <a:prstGeom prst="line">
                <a:avLst/>
              </a:prstGeom>
              <a:ln>
                <a:solidFill>
                  <a:srgbClr val="E6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8858312" cy="3571899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2"/>
                </a:solidFill>
                <a:latin typeface="Monotype Corsiva" pitchFamily="66" charset="0"/>
              </a:rPr>
              <a:t>Спасибо за внимание</a:t>
            </a:r>
            <a:endParaRPr lang="ru-RU" sz="72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6429396"/>
            <a:ext cx="2071670" cy="428604"/>
          </a:xfrm>
          <a:prstGeom prst="rect">
            <a:avLst/>
          </a:prstGeom>
          <a:solidFill>
            <a:srgbClr val="E60000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4282" y="500042"/>
            <a:ext cx="8643998" cy="1588"/>
          </a:xfrm>
          <a:prstGeom prst="line">
            <a:avLst/>
          </a:prstGeom>
          <a:ln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903720"/>
            <a:chOff x="0" y="0"/>
            <a:chExt cx="9144000" cy="6903720"/>
          </a:xfrm>
        </p:grpSpPr>
        <p:pic>
          <p:nvPicPr>
            <p:cNvPr id="5" name="Picture 2" descr="http://www.tvoyrebenok.ru/images/presentation/school/s/01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903720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142844" y="642918"/>
              <a:ext cx="6143668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i="1" dirty="0" smtClean="0">
                  <a:latin typeface="Georgia" pitchFamily="18" charset="0"/>
                </a:rPr>
                <a:t>Опыт использования на уроке электронных образовательных ресурсов показывает, что творческий учитель постепенно переходит от применения готовых материалов к собственным разработкам чаще всего на основе презентационных технологий. В такой ситуации резко возрастают требования к профессиональной компетентности учителя, поскольку педагог становится автором-разработчиком собственных цифровых учебных материалов. </a:t>
              </a:r>
              <a:endParaRPr lang="ru-RU" sz="2400" i="1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voyrebenok.ru/images/presentation/school/s/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071546"/>
            <a:ext cx="692948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Georgia" pitchFamily="18" charset="0"/>
              </a:rPr>
              <a:t>1 уровень </a:t>
            </a:r>
            <a:r>
              <a:rPr lang="ru-RU" sz="2000" b="1" i="1" dirty="0" smtClean="0">
                <a:latin typeface="Georgia" pitchFamily="18" charset="0"/>
              </a:rPr>
              <a:t>информационной компетентности:</a:t>
            </a:r>
            <a:endParaRPr lang="ru-RU" sz="2000" b="1" i="1" dirty="0" smtClean="0"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Georgia" pitchFamily="18" charset="0"/>
              </a:rPr>
              <a:t>•    знать перечень основных существующих электронных (цифровых) пособий по предмету </a:t>
            </a:r>
            <a:r>
              <a:rPr lang="ru-RU" sz="2000" i="1" dirty="0" smtClean="0">
                <a:latin typeface="Georgia" pitchFamily="18" charset="0"/>
              </a:rPr>
              <a:t>«</a:t>
            </a:r>
            <a:r>
              <a:rPr lang="ru-RU" sz="2000" i="1" dirty="0" smtClean="0">
                <a:latin typeface="Georgia" pitchFamily="18" charset="0"/>
                <a:hlinkClick r:id="rId3"/>
              </a:rPr>
              <a:t>Единая коллекция цифровых образовательных ресурсов»</a:t>
            </a:r>
            <a:r>
              <a:rPr lang="ru-RU" sz="2000" i="1" dirty="0" smtClean="0">
                <a:latin typeface="Georgia" pitchFamily="18" charset="0"/>
              </a:rPr>
              <a:t>);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•    уметь находить и демонстрировать информацию из электронных источников (например, использовать материалы электронных учебников и других пособий) в соответствии с поставленными учебными задачами;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•    оценивать, отбирать информацию из электронных источников;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•    осуществлять поиск источников географической информации на дисках и в Интернете.</a:t>
            </a:r>
            <a:endParaRPr lang="ru-RU" sz="2000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ЦОР.jpg"/>
          <p:cNvPicPr>
            <a:picLocks noGrp="1" noChangeAspect="1"/>
          </p:cNvPicPr>
          <p:nvPr>
            <p:ph idx="1"/>
          </p:nvPr>
        </p:nvPicPr>
        <p:blipFill>
          <a:blip r:embed="rId2"/>
          <a:srcRect t="5924" b="3236"/>
          <a:stretch>
            <a:fillRect/>
          </a:stretch>
        </p:blipFill>
        <p:spPr>
          <a:xfrm>
            <a:off x="0" y="0"/>
            <a:ext cx="943696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voyrebenok.ru/images/presentation/school/s/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714356"/>
            <a:ext cx="692948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2 уровень </a:t>
            </a:r>
            <a:r>
              <a:rPr lang="ru-RU" sz="2000" b="1" i="1" dirty="0" smtClean="0">
                <a:latin typeface="Georgia" pitchFamily="18" charset="0"/>
              </a:rPr>
              <a:t>информационной компетентности</a:t>
            </a:r>
            <a:r>
              <a:rPr lang="ru-RU" sz="2000" b="1" i="1" dirty="0" smtClean="0">
                <a:latin typeface="Georgia" pitchFamily="18" charset="0"/>
              </a:rPr>
              <a:t>:</a:t>
            </a:r>
          </a:p>
          <a:p>
            <a:r>
              <a:rPr lang="ru-RU" sz="2000" i="1" dirty="0" smtClean="0">
                <a:latin typeface="Georgia" pitchFamily="18" charset="0"/>
              </a:rPr>
              <a:t>•    извлекать и компилировать информацию из разных источников в соответствии с учебными задачами;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•    уметь преобразовывать и представлять информацию, составлять собственный учебный материал из имеющихся </a:t>
            </a:r>
            <a:r>
              <a:rPr lang="ru-RU" sz="2000" i="1" dirty="0" smtClean="0">
                <a:latin typeface="Georgia" pitchFamily="18" charset="0"/>
              </a:rPr>
              <a:t>источников. </a:t>
            </a:r>
            <a:r>
              <a:rPr lang="ru-RU" sz="2000" i="1" dirty="0" smtClean="0">
                <a:latin typeface="Georgia" pitchFamily="18" charset="0"/>
              </a:rPr>
              <a:t>При этом надо уметь выбирать инструменты (текстовый и табличный редакторы, программы для составления презентаций, буклетов, сайтов) для оптимального представления собственных учебных материалов. 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•    знать основные особенности и уметь применять специфические географические программные продукты и сервисы: </a:t>
            </a:r>
            <a:r>
              <a:rPr lang="ru-RU" sz="2000" i="1" dirty="0" err="1" smtClean="0">
                <a:latin typeface="Georgia" pitchFamily="18" charset="0"/>
              </a:rPr>
              <a:t>Google</a:t>
            </a:r>
            <a:r>
              <a:rPr lang="ru-RU" sz="2000" i="1" dirty="0" smtClean="0">
                <a:latin typeface="Georgia" pitchFamily="18" charset="0"/>
              </a:rPr>
              <a:t> Планета Земля, Карты </a:t>
            </a:r>
            <a:r>
              <a:rPr lang="ru-RU" sz="2000" i="1" dirty="0" err="1" smtClean="0">
                <a:latin typeface="Georgia" pitchFamily="18" charset="0"/>
              </a:rPr>
              <a:t>Google</a:t>
            </a:r>
            <a:r>
              <a:rPr lang="ru-RU" sz="2000" i="1" dirty="0" smtClean="0">
                <a:latin typeface="Georgia" pitchFamily="18" charset="0"/>
              </a:rPr>
              <a:t>, </a:t>
            </a:r>
            <a:r>
              <a:rPr lang="ru-RU" sz="2000" i="1" dirty="0" err="1" smtClean="0">
                <a:latin typeface="Georgia" pitchFamily="18" charset="0"/>
              </a:rPr>
              <a:t>геоинформационные</a:t>
            </a:r>
            <a:r>
              <a:rPr lang="ru-RU" sz="2000" i="1" dirty="0" smtClean="0">
                <a:latin typeface="Georgia" pitchFamily="18" charset="0"/>
              </a:rPr>
              <a:t> системы (ГИС), инструменты для создания учебных материалов на картографической основе (например, «Конструктор интерактивных карт с проверяемыми заданиями»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voyrebenok.ru/images/presentation/school/s/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714356"/>
            <a:ext cx="692948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3 уровень </a:t>
            </a:r>
            <a:r>
              <a:rPr lang="ru-RU" sz="2000" b="1" i="1" dirty="0" smtClean="0">
                <a:latin typeface="Georgia" pitchFamily="18" charset="0"/>
              </a:rPr>
              <a:t>информационной компетентности</a:t>
            </a:r>
            <a:r>
              <a:rPr lang="ru-RU" sz="2000" b="1" i="1" dirty="0" smtClean="0">
                <a:latin typeface="Georgia" pitchFamily="18" charset="0"/>
              </a:rPr>
              <a:t>:</a:t>
            </a:r>
          </a:p>
          <a:p>
            <a:r>
              <a:rPr lang="ru-RU" sz="2000" i="1" dirty="0" smtClean="0">
                <a:latin typeface="Georgia" pitchFamily="18" charset="0"/>
              </a:rPr>
              <a:t>•    эффективно применять инструменты организации учебной деятельности учащегося (программы </a:t>
            </a:r>
            <a:r>
              <a:rPr lang="ru-RU" sz="2000" i="1" dirty="0" smtClean="0">
                <a:latin typeface="Georgia" pitchFamily="18" charset="0"/>
              </a:rPr>
              <a:t>тестирования</a:t>
            </a:r>
            <a:r>
              <a:rPr lang="ru-RU" sz="2000" i="1" dirty="0" smtClean="0">
                <a:latin typeface="Georgia" pitchFamily="18" charset="0"/>
              </a:rPr>
              <a:t>)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•    уметь организовать работу учащихся на уроке с использованием полного спектра имеющихся учебных ресурсов и инструментов, сформировать цифровое </a:t>
            </a:r>
            <a:r>
              <a:rPr lang="ru-RU" sz="2000" i="1" dirty="0" err="1" smtClean="0">
                <a:latin typeface="Georgia" pitchFamily="18" charset="0"/>
              </a:rPr>
              <a:t>портфолио</a:t>
            </a:r>
            <a:r>
              <a:rPr lang="ru-RU" sz="2000" i="1" dirty="0" smtClean="0">
                <a:latin typeface="Georgia" pitchFamily="18" charset="0"/>
              </a:rPr>
              <a:t> учащегося, собственное </a:t>
            </a:r>
            <a:r>
              <a:rPr lang="ru-RU" sz="2000" i="1" dirty="0" err="1" smtClean="0">
                <a:latin typeface="Georgia" pitchFamily="18" charset="0"/>
              </a:rPr>
              <a:t>портфолио</a:t>
            </a:r>
            <a:r>
              <a:rPr lang="ru-RU" sz="2000" i="1" dirty="0" smtClean="0">
                <a:latin typeface="Georgia" pitchFamily="18" charset="0"/>
              </a:rPr>
              <a:t> учителя;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•    </a:t>
            </a:r>
            <a:r>
              <a:rPr lang="ru-RU" sz="2000" i="1" dirty="0" smtClean="0">
                <a:latin typeface="Georgia" pitchFamily="18" charset="0"/>
              </a:rPr>
              <a:t>уметь </a:t>
            </a:r>
            <a:r>
              <a:rPr lang="ru-RU" sz="2000" i="1" dirty="0" smtClean="0">
                <a:latin typeface="Georgia" pitchFamily="18" charset="0"/>
              </a:rPr>
              <a:t>грамотно </a:t>
            </a:r>
            <a:r>
              <a:rPr lang="ru-RU" sz="2000" i="1" dirty="0" smtClean="0">
                <a:latin typeface="Georgia" pitchFamily="18" charset="0"/>
              </a:rPr>
              <a:t>выбрать </a:t>
            </a:r>
            <a:r>
              <a:rPr lang="ru-RU" sz="2000" i="1" dirty="0" smtClean="0">
                <a:latin typeface="Georgia" pitchFamily="18" charset="0"/>
              </a:rPr>
              <a:t>форму распространения информации: электронную почту, сайт (раздел сайта), лист рассылки, форум, </a:t>
            </a:r>
            <a:r>
              <a:rPr lang="ru-RU" sz="2000" i="1" dirty="0" err="1" smtClean="0">
                <a:latin typeface="Georgia" pitchFamily="18" charset="0"/>
              </a:rPr>
              <a:t>блог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(личный дневник), </a:t>
            </a:r>
            <a:r>
              <a:rPr lang="ru-RU" sz="2000" i="1" dirty="0" err="1" smtClean="0">
                <a:latin typeface="Georgia" pitchFamily="18" charset="0"/>
              </a:rPr>
              <a:t>подкаст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(новостная рассылка с аудио- или видео-содержанием);</a:t>
            </a:r>
            <a:br>
              <a:rPr lang="ru-RU" sz="2000" i="1" dirty="0" smtClean="0">
                <a:latin typeface="Georgia" pitchFamily="18" charset="0"/>
              </a:rPr>
            </a:br>
            <a:r>
              <a:rPr lang="ru-RU" sz="2000" i="1" dirty="0" smtClean="0">
                <a:latin typeface="Georgia" pitchFamily="18" charset="0"/>
              </a:rPr>
              <a:t>•    организовывать работу учащихся в рамках сетевых коммуникационных проектов (олимпиады, конкурсы, викторины</a:t>
            </a:r>
            <a:r>
              <a:rPr lang="ru-RU" sz="2000" i="1" dirty="0" smtClean="0">
                <a:latin typeface="Georgia" pitchFamily="18" charset="0"/>
              </a:rPr>
              <a:t>…).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tvoyrebenok.ru/images/presentation/school/s/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714356"/>
            <a:ext cx="764383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Georgia" pitchFamily="18" charset="0"/>
              </a:rPr>
              <a:t>Сайт учителя является одной из совершенно новых форм саморазвития и методической работы</a:t>
            </a:r>
          </a:p>
          <a:p>
            <a:r>
              <a:rPr lang="ru-RU" sz="2000" i="1" dirty="0" smtClean="0">
                <a:latin typeface="Georgia" pitchFamily="18" charset="0"/>
              </a:rPr>
              <a:t>На сайте </a:t>
            </a:r>
            <a:r>
              <a:rPr lang="ru-RU" sz="2000" i="1" dirty="0" smtClean="0">
                <a:latin typeface="Georgia" pitchFamily="18" charset="0"/>
              </a:rPr>
              <a:t>могут </a:t>
            </a:r>
            <a:r>
              <a:rPr lang="ru-RU" sz="2000" i="1" dirty="0" smtClean="0">
                <a:latin typeface="Georgia" pitchFamily="18" charset="0"/>
              </a:rPr>
              <a:t>быть размещены:</a:t>
            </a:r>
          </a:p>
          <a:p>
            <a:r>
              <a:rPr lang="ru-RU" sz="2000" i="1" dirty="0" smtClean="0">
                <a:latin typeface="Georgia" pitchFamily="18" charset="0"/>
              </a:rPr>
              <a:t>- домашние задания с рекомендациями по их выполнению;</a:t>
            </a:r>
          </a:p>
          <a:p>
            <a:r>
              <a:rPr lang="ru-RU" sz="2000" i="1" dirty="0" smtClean="0">
                <a:latin typeface="Georgia" pitchFamily="18" charset="0"/>
              </a:rPr>
              <a:t>- список ЭОР (электронных образовательных ресурсов</a:t>
            </a:r>
            <a:r>
              <a:rPr lang="ru-RU" sz="2000" i="1" dirty="0" smtClean="0">
                <a:latin typeface="Georgia" pitchFamily="18" charset="0"/>
              </a:rPr>
              <a:t>)</a:t>
            </a:r>
            <a:endParaRPr lang="ru-RU" sz="2000" i="1" dirty="0" smtClean="0">
              <a:latin typeface="Georgia" pitchFamily="18" charset="0"/>
            </a:endParaRPr>
          </a:p>
          <a:p>
            <a:r>
              <a:rPr lang="ru-RU" sz="2000" i="1" dirty="0" smtClean="0">
                <a:latin typeface="Georgia" pitchFamily="18" charset="0"/>
              </a:rPr>
              <a:t>- самостоятельные и контрольные работы, экзаменационные материалы;</a:t>
            </a:r>
          </a:p>
          <a:p>
            <a:r>
              <a:rPr lang="ru-RU" sz="2000" i="1" dirty="0" smtClean="0">
                <a:latin typeface="Georgia" pitchFamily="18" charset="0"/>
              </a:rPr>
              <a:t>- материалы для подготовки к олимпиадам;</a:t>
            </a:r>
          </a:p>
          <a:p>
            <a:pPr>
              <a:buFontTx/>
              <a:buChar char="-"/>
            </a:pPr>
            <a:r>
              <a:rPr lang="ru-RU" sz="2000" i="1" dirty="0" smtClean="0">
                <a:latin typeface="Georgia" pitchFamily="18" charset="0"/>
              </a:rPr>
              <a:t>объявления </a:t>
            </a:r>
            <a:r>
              <a:rPr lang="ru-RU" sz="2000" i="1" dirty="0" smtClean="0">
                <a:latin typeface="Georgia" pitchFamily="18" charset="0"/>
              </a:rPr>
              <a:t>для учащихся и родителей и другая </a:t>
            </a:r>
            <a:r>
              <a:rPr lang="ru-RU" sz="2000" i="1" dirty="0" smtClean="0">
                <a:latin typeface="Georgia" pitchFamily="18" charset="0"/>
              </a:rPr>
              <a:t>информация.</a:t>
            </a:r>
            <a:endParaRPr lang="ru-RU" sz="2000" i="1" dirty="0" smtClean="0">
              <a:latin typeface="Georgia" pitchFamily="18" charset="0"/>
            </a:endParaRPr>
          </a:p>
          <a:p>
            <a:r>
              <a:rPr lang="ru-RU" sz="2000" i="1" dirty="0" smtClean="0">
                <a:latin typeface="Georgia" pitchFamily="18" charset="0"/>
              </a:rPr>
              <a:t>Это далеко не полный перечень материалов, которые можно разместить на персональном сайте. Постоянное обновление и пополнение сайта новыми материалами отражает этапы саморазвития и самообразования учителя. В этом случае персональный сайт становится площадкой для творчества, способствует профессиональному росту педагога.</a:t>
            </a:r>
            <a:endParaRPr lang="ru-RU" sz="20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айт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17" t="5682" r="3279" b="434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school/s/014.jpg"/>
          <p:cNvPicPr>
            <a:picLocks noChangeAspect="1" noChangeArrowheads="1"/>
          </p:cNvPicPr>
          <p:nvPr/>
        </p:nvPicPr>
        <p:blipFill>
          <a:blip r:embed="rId2">
            <a:lum bright="20000" contrast="-57000"/>
          </a:blip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Список </a:t>
            </a:r>
            <a:r>
              <a:rPr lang="ru-RU" sz="2200" b="1" dirty="0" smtClean="0"/>
              <a:t>информационных ресурсов образовательного назначения в сети "Интернет", рекомендуемых для использования в образовательном процессе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857232"/>
          <a:ext cx="8501122" cy="5670878"/>
        </p:xfrm>
        <a:graphic>
          <a:graphicData uri="http://schemas.openxmlformats.org/drawingml/2006/table">
            <a:tbl>
              <a:tblPr/>
              <a:tblGrid>
                <a:gridCol w="3857652"/>
                <a:gridCol w="4643470"/>
              </a:tblGrid>
              <a:tr h="468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InternetUrok.ru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- коллекция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видеоуроков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по основным предметам школьной программы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308F"/>
                          </a:solidFill>
                          <a:latin typeface="Verdana"/>
                          <a:ea typeface="Times New Roman"/>
                          <a:cs typeface="Times New Roman"/>
                          <a:hlinkClick r:id="rId3"/>
                        </a:rPr>
                        <a:t>http://interneturok.ru/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Сетевое педагогическое сообщество «Открытый класс»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308F"/>
                          </a:solidFill>
                          <a:latin typeface="Verdana"/>
                          <a:ea typeface="Times New Roman"/>
                          <a:cs typeface="Times New Roman"/>
                          <a:hlinkClick r:id="rId4"/>
                        </a:rPr>
                        <a:t>http://www.openclass.ru/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Методические материалы и программное обеспечение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308F"/>
                          </a:solidFill>
                          <a:latin typeface="Verdana"/>
                          <a:ea typeface="Times New Roman"/>
                          <a:cs typeface="Times New Roman"/>
                          <a:hlinkClick r:id="rId5"/>
                        </a:rPr>
                        <a:t>http://kpolyakov.narod.ru/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Фестиваль педагогических идей «Открытый урок»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308F"/>
                          </a:solidFill>
                          <a:latin typeface="Verdana"/>
                          <a:ea typeface="Times New Roman"/>
                          <a:cs typeface="Times New Roman"/>
                          <a:hlinkClick r:id="rId6"/>
                        </a:rPr>
                        <a:t>http://festival.1september.ru/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Портал готовых презентаций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308F"/>
                          </a:solidFill>
                          <a:latin typeface="Verdana"/>
                          <a:ea typeface="Times New Roman"/>
                          <a:cs typeface="Times New Roman"/>
                          <a:hlinkClick r:id="rId7"/>
                        </a:rPr>
                        <a:t>http://prezentacii.com/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Единая коллекция цифровых образовательных ресурсов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308F"/>
                          </a:solidFill>
                          <a:latin typeface="Verdana"/>
                          <a:ea typeface="Times New Roman"/>
                          <a:cs typeface="Times New Roman"/>
                          <a:hlinkClick r:id="rId8"/>
                        </a:rPr>
                        <a:t>http://school-collection.edu.ru/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Федеральный центр информационно-образовательных ресурсов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308F"/>
                          </a:solidFill>
                          <a:latin typeface="Verdana"/>
                          <a:ea typeface="Times New Roman"/>
                          <a:cs typeface="Times New Roman"/>
                          <a:hlinkClick r:id="rId9"/>
                        </a:rPr>
                        <a:t>http://fcior.edu.ru/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Ум-Разум.ру - сайт для прогрессивных учителей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308F"/>
                          </a:solidFill>
                          <a:latin typeface="Verdana"/>
                          <a:ea typeface="Times New Roman"/>
                          <a:cs typeface="Times New Roman"/>
                          <a:hlinkClick r:id="rId10"/>
                        </a:rPr>
                        <a:t>http://um-razum.ru/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Сообщество взаимопомощи учителей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308F"/>
                          </a:solidFill>
                          <a:latin typeface="Verdana"/>
                          <a:ea typeface="Times New Roman"/>
                          <a:cs typeface="Times New Roman"/>
                          <a:hlinkClick r:id="rId11"/>
                        </a:rPr>
                        <a:t>http://pedsovet.su/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Учительский портал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308F"/>
                          </a:solidFill>
                          <a:latin typeface="Verdana"/>
                          <a:ea typeface="Times New Roman"/>
                          <a:cs typeface="Times New Roman"/>
                          <a:hlinkClick r:id="rId12"/>
                        </a:rPr>
                        <a:t>http://www.uchportal.ru/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Сеть творческих учителей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308F"/>
                          </a:solidFill>
                          <a:latin typeface="Verdana"/>
                          <a:ea typeface="Times New Roman"/>
                          <a:cs typeface="Times New Roman"/>
                          <a:hlinkClick r:id="rId13"/>
                        </a:rPr>
                        <a:t>http://www.it-n.ru/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«ЗАВУЧ. Инфо».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308F"/>
                          </a:solidFill>
                          <a:latin typeface="Verdana"/>
                          <a:ea typeface="Times New Roman"/>
                          <a:cs typeface="Times New Roman"/>
                          <a:hlinkClick r:id="rId14"/>
                        </a:rPr>
                        <a:t>http://www.zavuch.info/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Сообщество взаимопомощи учителей «Pedsovet.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su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»  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308F"/>
                          </a:solidFill>
                          <a:latin typeface="Verdana"/>
                          <a:ea typeface="Times New Roman"/>
                          <a:cs typeface="Times New Roman"/>
                          <a:hlinkClick r:id="rId11"/>
                        </a:rPr>
                        <a:t>http://pedsovet.su/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360</Words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«Электронная творческая лаборатория учителя как технология управления качеством учебно-воспитательного процесса и профессиональным ростом педагога»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Список информационных ресурсов образовательного назначения в сети "Интернет", рекомендуемых для использования в образовательном процессе  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«Электронная творческая лаборатория учителя как технология управления качеством учебно-воспитательного процесса и профессиональным ростом педагога»</dc:title>
  <dc:creator>Лена</dc:creator>
  <cp:lastModifiedBy>Лена</cp:lastModifiedBy>
  <cp:revision>28</cp:revision>
  <dcterms:created xsi:type="dcterms:W3CDTF">2013-02-20T22:29:22Z</dcterms:created>
  <dcterms:modified xsi:type="dcterms:W3CDTF">2013-02-21T01:28:38Z</dcterms:modified>
</cp:coreProperties>
</file>