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7" r:id="rId4"/>
    <p:sldId id="257" r:id="rId5"/>
    <p:sldId id="268" r:id="rId6"/>
    <p:sldId id="258" r:id="rId7"/>
    <p:sldId id="271" r:id="rId8"/>
    <p:sldId id="263" r:id="rId9"/>
    <p:sldId id="264" r:id="rId10"/>
    <p:sldId id="266" r:id="rId11"/>
    <p:sldId id="265" r:id="rId12"/>
    <p:sldId id="270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CC33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62CD6-6916-4B75-AD71-805B61F511B4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EA650-F8B2-4246-8F99-18608959E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3251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325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325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325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5325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325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325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5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5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32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32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3262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4ACD798-E9FF-4945-836D-EEBA6F4DF3D4}" type="datetimeFigureOut">
              <a:rPr lang="ru-RU"/>
              <a:pPr/>
              <a:t>31.03.2014</a:t>
            </a:fld>
            <a:endParaRPr lang="ru-RU"/>
          </a:p>
        </p:txBody>
      </p:sp>
      <p:sp>
        <p:nvSpPr>
          <p:cNvPr id="5326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5326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814ED1-DF12-4173-8689-2B9B2AA0D9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79F8B5-1E6A-4AB8-88AD-3C260A7424F2}" type="datetimeFigureOut">
              <a:rPr lang="ru-RU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BF7BB-F184-496E-9E3D-0D702C9AAF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8C5838-01E6-4925-8AF8-10CD69D557AB}" type="datetimeFigureOut">
              <a:rPr lang="ru-RU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7CB0A-45C6-4552-874F-161A5EAA43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75FDC5-491B-4C82-AE85-D5DB16B866A7}" type="datetimeFigureOut">
              <a:rPr lang="ru-RU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3508A-C7DC-417A-8BA5-9EA9D94E64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9C58A5-DD12-4531-9E29-124FB9460A81}" type="datetimeFigureOut">
              <a:rPr lang="ru-RU"/>
              <a:pPr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D1333-17EA-4BA6-AB1C-C651C351B1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D97CF3-08F4-4311-BBE7-745981E83769}" type="datetimeFigureOut">
              <a:rPr lang="ru-RU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4CA26-3194-4BF0-AEF7-CFD6D56FB9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F6A0D3-30FE-4E93-A755-5311DB562DFD}" type="datetimeFigureOut">
              <a:rPr lang="ru-RU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66971-FF9E-4D49-A2BD-0929693C0D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A6B5D8-F966-40C5-AB76-EC848F5A28DB}" type="datetimeFigureOut">
              <a:rPr lang="ru-RU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8ED32-DCD7-46BA-8ACD-7E571AA40A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3663D8-534D-4BE7-95BE-1CD2962321A7}" type="datetimeFigureOut">
              <a:rPr lang="ru-RU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BB20D-ED65-4844-8C2C-E3F0D411C0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CC0DCD-23C1-4BAF-A9F6-53FAE9258E19}" type="datetimeFigureOut">
              <a:rPr lang="ru-RU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0762C-65BC-4628-B3A8-557E73AFEE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526A7-1AC7-4414-BB4F-B6911BE16F8E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93279-9DBD-4DB9-922B-6C1928B06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37842A-C305-4423-826E-103B7F39E4A2}" type="datetimeFigureOut">
              <a:rPr lang="ru-RU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2B083-2E07-4986-81B9-9BA9110439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B2B86-8E7F-4610-9E5F-18F9E0341420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20011-565A-4824-BE83-FE95C9C32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E3818-325D-4C97-9835-8B5E95E71FE7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6B87E-76F8-4184-969A-FA3A86073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70794-B524-4EFB-B665-6263DD08146B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CC46F-B465-4A92-AB3F-E5B9F4E5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9E15A-4754-4D93-8C73-72160143FA08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602C6-BA71-480F-9F2E-785F1D8CD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41BF6-056E-4DC9-A576-9DAE9EA5AEE8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2B9B-76C4-45D4-87E2-B6F4152D1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E32F5-C563-4F74-8646-D903FA4177BE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6C17E-D0CC-422E-8F9D-101660A87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BB3C4-D3DB-4F22-BD93-191C71790811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9B9DA-078F-4726-8430-23708E83E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audio" Target="../media/audio1.wav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A36F0A-FF28-4545-84E7-E5F0E550CCCE}" type="datetimeFigureOut">
              <a:rPr lang="ru-RU"/>
              <a:pPr>
                <a:defRPr/>
              </a:pPr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94801F-84CE-438B-BAB5-E4C144407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ransition spd="med">
    <p:strips dir="rd"/>
    <p:sndAc>
      <p:stSnd>
        <p:snd r:embed="rId11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charset="0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charset="0"/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>
              <a:latin typeface="Tahoma" charset="0"/>
            </a:endParaRPr>
          </a:p>
        </p:txBody>
      </p:sp>
      <p:sp>
        <p:nvSpPr>
          <p:cNvPr id="522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2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DC7540A3-F917-4CFE-B3F6-C35A91C968D6}" type="datetimeFigureOut">
              <a:rPr lang="ru-RU"/>
              <a:pPr/>
              <a:t>31.03.2014</a:t>
            </a:fld>
            <a:endParaRPr lang="ru-RU"/>
          </a:p>
        </p:txBody>
      </p:sp>
      <p:sp>
        <p:nvSpPr>
          <p:cNvPr id="522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94AEFE9-5B92-48F7-B54E-1355D492D6F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trips dir="rd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23928" y="5733256"/>
            <a:ext cx="5429300" cy="122462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800" b="1" i="1" dirty="0">
                <a:solidFill>
                  <a:srgbClr val="A50021"/>
                </a:solidFill>
                <a:latin typeface="Arial" charset="0"/>
              </a:rPr>
              <a:t>Мастер п\о 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1800" b="1" i="1" dirty="0">
                <a:solidFill>
                  <a:srgbClr val="A50021"/>
                </a:solidFill>
                <a:latin typeface="Arial" charset="0"/>
              </a:rPr>
              <a:t>Андреева Л.А</a:t>
            </a:r>
          </a:p>
        </p:txBody>
      </p:sp>
      <p:pic>
        <p:nvPicPr>
          <p:cNvPr id="13314" name="Рисунок 5" descr="a29038e3f7639887aea70b1818307af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2320" y="4326334"/>
            <a:ext cx="1303338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971600" y="-353067"/>
            <a:ext cx="7559625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ru-RU" sz="2400" b="1" i="1" u="sng" dirty="0" smtClean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ru-RU" sz="2400" b="1" i="1" u="sng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400" b="1" i="1" u="sng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«Автодорожный колледж»</a:t>
            </a:r>
            <a:endParaRPr lang="ru-RU" sz="2400" b="1" i="1" u="sng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ru-RU" sz="4400" b="1" i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ru-RU" sz="4400" b="1" i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40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Социальный </a:t>
            </a:r>
            <a:r>
              <a:rPr lang="ru-RU" sz="40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паспорт</a:t>
            </a:r>
            <a:br>
              <a:rPr lang="ru-RU" sz="40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учащихся </a:t>
            </a:r>
            <a:endParaRPr lang="ru-RU" sz="4000" b="1" i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40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группа 310</a:t>
            </a:r>
          </a:p>
          <a:p>
            <a:pPr algn="ctr">
              <a:defRPr/>
            </a:pPr>
            <a:r>
              <a:rPr lang="ru-RU" sz="40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2013-2014  </a:t>
            </a:r>
            <a:r>
              <a:rPr lang="ru-RU" sz="40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учебный  год</a:t>
            </a:r>
          </a:p>
          <a:p>
            <a:pPr eaLnBrk="0" hangingPunct="0">
              <a:defRPr/>
            </a:pPr>
            <a:r>
              <a:rPr lang="ru-RU" sz="44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endParaRPr lang="ru-RU" sz="4400" b="1" i="1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316" name="Picture 5" descr="MC90032438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4581128"/>
            <a:ext cx="1827212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3" y="620687"/>
            <a:ext cx="7830641" cy="950937"/>
          </a:xfrm>
        </p:spPr>
        <p:txBody>
          <a:bodyPr anchor="ctr">
            <a:noAutofit/>
          </a:bodyPr>
          <a:lstStyle/>
          <a:p>
            <a:pPr algn="ctr"/>
            <a:r>
              <a:rPr lang="ru-RU" sz="40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Досуг обучающихся</a:t>
            </a:r>
            <a:r>
              <a:rPr lang="ru-RU" sz="54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4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5400" b="1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5629" name="Group 2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82330542"/>
              </p:ext>
            </p:extLst>
          </p:nvPr>
        </p:nvGraphicFramePr>
        <p:xfrm>
          <a:off x="1475656" y="1844826"/>
          <a:ext cx="6357937" cy="4469514"/>
        </p:xfrm>
        <a:graphic>
          <a:graphicData uri="http://schemas.openxmlformats.org/drawingml/2006/table">
            <a:tbl>
              <a:tblPr/>
              <a:tblGrid>
                <a:gridCol w="4305300"/>
                <a:gridCol w="2052637"/>
              </a:tblGrid>
              <a:tr h="638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</a:rPr>
                        <a:t>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</a:rPr>
                        <a:t>Количество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38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Молодежная федерация  кик-</a:t>
                      </a: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боксинга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 СПб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638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638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638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638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638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trips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3" y="1214438"/>
            <a:ext cx="7902079" cy="1143000"/>
          </a:xfrm>
        </p:spPr>
        <p:txBody>
          <a:bodyPr anchor="ctr">
            <a:normAutofit fontScale="90000"/>
          </a:bodyPr>
          <a:lstStyle/>
          <a:p>
            <a:pPr defTabSz="912813"/>
            <a:r>
              <a:rPr lang="ru-RU" sz="40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Заключение</a:t>
            </a:r>
            <a:br>
              <a:rPr lang="ru-RU" sz="40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6" name="Содержимое 5" descr="329c18a0d4eb56aa8851540e70bbaa9f.gif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643570" y="3286114"/>
            <a:ext cx="3000396" cy="3000396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39750" y="1916113"/>
            <a:ext cx="792003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990033"/>
                </a:solidFill>
              </a:rPr>
              <a:t>	На </a:t>
            </a:r>
            <a:r>
              <a:rPr lang="ru-RU" sz="3200" b="1" i="1" dirty="0">
                <a:solidFill>
                  <a:srgbClr val="990033"/>
                </a:solidFill>
              </a:rPr>
              <a:t>основе полученных данных была спланирована работа мастера п\о  с целью оказания педагогической поддержки обучающихся  </a:t>
            </a:r>
          </a:p>
        </p:txBody>
      </p:sp>
    </p:spTree>
  </p:cSld>
  <p:clrMapOvr>
    <a:masterClrMapping/>
  </p:clrMapOvr>
  <p:transition spd="med">
    <p:strips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9706" y="265700"/>
            <a:ext cx="8229600" cy="399292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60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</a:t>
            </a:r>
            <a:r>
              <a:rPr lang="ru-RU" sz="60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60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60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 </a:t>
            </a:r>
            <a:br>
              <a:rPr lang="ru-RU" sz="60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60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внимание</a:t>
            </a:r>
            <a:r>
              <a:rPr lang="ru-RU" sz="60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  <a:br>
              <a:rPr lang="ru-RU" sz="60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6000" b="1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7650" name="Рисунок 5" descr="a29038e3f7639887aea70b1818307af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216" y="260648"/>
            <a:ext cx="200025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ru-RU" sz="4000" b="1" i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Вот эта улица,  вот этот дом…</a:t>
            </a:r>
          </a:p>
        </p:txBody>
      </p:sp>
      <p:pic>
        <p:nvPicPr>
          <p:cNvPr id="14338" name="Picture 5" descr="DSC014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0865">
            <a:off x="5003800" y="2636838"/>
            <a:ext cx="37433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lyrs=m@132&amp;hl=ru&amp;src=api&amp;x=38299&amp;s=&amp;y=19018&amp;z=16&amp;s=G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42285">
            <a:off x="468313" y="1916113"/>
            <a:ext cx="33845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1476375" y="4508500"/>
            <a:ext cx="1079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>
                <a:latin typeface="Times New Roman" pitchFamily="18" charset="0"/>
              </a:rPr>
              <a:t>ГОУ НПО ПУ-107</a:t>
            </a:r>
          </a:p>
        </p:txBody>
      </p:sp>
    </p:spTree>
  </p:cSld>
  <p:clrMapOvr>
    <a:masterClrMapping/>
  </p:clrMapOvr>
  <p:transition spd="med">
    <p:strips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82688" y="2017713"/>
            <a:ext cx="7394575" cy="41148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6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Эффективно спланировать  работу мастера п\о с целью оказания педагогической поддержки обучающихся, которые относятся к тем или иным категориям семей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755650" y="159018"/>
            <a:ext cx="64801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0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Цель составления      паспорта</a:t>
            </a:r>
          </a:p>
        </p:txBody>
      </p:sp>
    </p:spTree>
  </p:cSld>
  <p:clrMapOvr>
    <a:masterClrMapping/>
  </p:clrMapOvr>
  <p:transition spd="med">
    <p:strips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ru-RU" sz="40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Моя любимая группа </a:t>
            </a:r>
            <a:r>
              <a:rPr lang="ru-RU" sz="4000" i="1" dirty="0">
                <a:latin typeface="Arial" pitchFamily="34" charset="0"/>
                <a:cs typeface="Arial" pitchFamily="34" charset="0"/>
              </a:rPr>
              <a:t/>
            </a:r>
            <a:br>
              <a:rPr lang="ru-RU" sz="4000" i="1" dirty="0">
                <a:latin typeface="Arial" pitchFamily="34" charset="0"/>
                <a:cs typeface="Arial" pitchFamily="34" charset="0"/>
              </a:rPr>
            </a:br>
            <a:endParaRPr lang="ru-RU" sz="4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E:\DSC062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5400600" cy="3785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trips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defTabSz="912813"/>
            <a:r>
              <a:rPr lang="ru-RU" sz="4000" b="1" i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Всего учащихся </a:t>
            </a:r>
            <a:r>
              <a:rPr lang="ru-RU" sz="4000" b="1" i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–      24 </a:t>
            </a:r>
            <a:endParaRPr lang="ru-RU" sz="4000" b="1" i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24" name="Рисунок 4" descr="a179bb51ab461661df3668e15415b4d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4357688"/>
            <a:ext cx="22383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Рисунок 5" descr="bee556137682a67696f33af6409735e7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188" y="2500313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Organization Chart 7"/>
          <p:cNvGrpSpPr>
            <a:grpSpLocks/>
          </p:cNvGrpSpPr>
          <p:nvPr/>
        </p:nvGrpSpPr>
        <p:grpSpPr bwMode="auto">
          <a:xfrm>
            <a:off x="611188" y="2017713"/>
            <a:ext cx="5616575" cy="2736850"/>
            <a:chOff x="1134" y="1271"/>
            <a:chExt cx="2880" cy="720"/>
          </a:xfrm>
        </p:grpSpPr>
        <p:cxnSp>
          <p:nvCxnSpPr>
            <p:cNvPr id="17422" name="_s17422"/>
            <p:cNvCxnSpPr>
              <a:cxnSpLocks noChangeShapeType="1"/>
              <a:stCxn id="7" idx="0"/>
              <a:endCxn id="4" idx="2"/>
            </p:cNvCxnSpPr>
            <p:nvPr/>
          </p:nvCxnSpPr>
          <p:spPr bwMode="auto">
            <a:xfrm rot="5400000" flipH="1">
              <a:off x="3007" y="1126"/>
              <a:ext cx="144" cy="1009"/>
            </a:xfrm>
            <a:prstGeom prst="bentConnector3">
              <a:avLst>
                <a:gd name="adj1" fmla="val 2093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1" name="_s17421"/>
            <p:cNvCxnSpPr>
              <a:cxnSpLocks noChangeShapeType="1"/>
              <a:stCxn id="6" idx="0"/>
              <a:endCxn id="4" idx="2"/>
            </p:cNvCxnSpPr>
            <p:nvPr/>
          </p:nvCxnSpPr>
          <p:spPr bwMode="auto">
            <a:xfrm rot="16200000">
              <a:off x="2503" y="1630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0" name="_s17420"/>
            <p:cNvCxnSpPr>
              <a:cxnSpLocks noChangeShapeType="1"/>
              <a:stCxn id="5" idx="0"/>
              <a:endCxn id="4" idx="2"/>
            </p:cNvCxnSpPr>
            <p:nvPr/>
          </p:nvCxnSpPr>
          <p:spPr bwMode="auto">
            <a:xfrm rot="16200000">
              <a:off x="1998" y="1127"/>
              <a:ext cx="144" cy="1008"/>
            </a:xfrm>
            <a:prstGeom prst="bentConnector3">
              <a:avLst>
                <a:gd name="adj1" fmla="val 2093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_s17416"/>
            <p:cNvSpPr>
              <a:spLocks noChangeArrowheads="1"/>
            </p:cNvSpPr>
            <p:nvPr/>
          </p:nvSpPr>
          <p:spPr bwMode="auto">
            <a:xfrm>
              <a:off x="2142" y="127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юноши</a:t>
              </a:r>
            </a:p>
          </p:txBody>
        </p:sp>
        <p:sp>
          <p:nvSpPr>
            <p:cNvPr id="5" name="_s17417"/>
            <p:cNvSpPr>
              <a:spLocks noChangeArrowheads="1"/>
            </p:cNvSpPr>
            <p:nvPr/>
          </p:nvSpPr>
          <p:spPr bwMode="auto">
            <a:xfrm>
              <a:off x="1134" y="170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От 16 до 17 лет</a:t>
              </a:r>
            </a:p>
          </p:txBody>
        </p:sp>
        <p:sp>
          <p:nvSpPr>
            <p:cNvPr id="6" name="_s17418"/>
            <p:cNvSpPr>
              <a:spLocks noChangeArrowheads="1"/>
            </p:cNvSpPr>
            <p:nvPr/>
          </p:nvSpPr>
          <p:spPr bwMode="auto">
            <a:xfrm>
              <a:off x="2142" y="170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	От 17 до 18 лет	</a:t>
              </a:r>
            </a:p>
          </p:txBody>
        </p:sp>
        <p:sp>
          <p:nvSpPr>
            <p:cNvPr id="7" name="_s17419"/>
            <p:cNvSpPr>
              <a:spLocks noChangeArrowheads="1"/>
            </p:cNvSpPr>
            <p:nvPr/>
          </p:nvSpPr>
          <p:spPr bwMode="auto">
            <a:xfrm>
              <a:off x="3150" y="170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От 18 до 19 лет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и больше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46664" y="272032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24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435768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363482" y="4352141"/>
            <a:ext cx="339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</p:cSld>
  <p:clrMapOvr>
    <a:masterClrMapping/>
  </p:clrMapOvr>
  <p:transition spd="med">
    <p:strips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116632"/>
            <a:ext cx="7793037" cy="1462087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Показатели социального паспорта</a:t>
            </a:r>
          </a:p>
        </p:txBody>
      </p:sp>
      <p:graphicFrame>
        <p:nvGraphicFramePr>
          <p:cNvPr id="18477" name="Group 4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48205322"/>
              </p:ext>
            </p:extLst>
          </p:nvPr>
        </p:nvGraphicFramePr>
        <p:xfrm>
          <a:off x="1547664" y="1628800"/>
          <a:ext cx="6376194" cy="4996810"/>
        </p:xfrm>
        <a:graphic>
          <a:graphicData uri="http://schemas.openxmlformats.org/drawingml/2006/table">
            <a:tbl>
              <a:tblPr/>
              <a:tblGrid>
                <a:gridCol w="5075653"/>
                <a:gridCol w="1300541"/>
              </a:tblGrid>
              <a:tr h="393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</a:rPr>
                        <a:t>Всего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</a:rPr>
                        <a:t>семей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</a:rPr>
                        <a:t>24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3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Полные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семьи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10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393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Неполные семьи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14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393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Многодетные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393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Малообеспеченные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5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670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Безработные  (не работает 1 родитель)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2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668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Безработные (не работают оба родителя)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393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Дети -инвалиды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393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Социально-неблагополучные семьи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393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Семьи, состоящие на учёте в КВД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trips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r>
              <a:rPr lang="ru-RU" sz="40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Образование родителей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12839803"/>
              </p:ext>
            </p:extLst>
          </p:nvPr>
        </p:nvGraphicFramePr>
        <p:xfrm>
          <a:off x="457200" y="1600200"/>
          <a:ext cx="8329613" cy="4686300"/>
        </p:xfrm>
        <a:graphic>
          <a:graphicData uri="http://schemas.openxmlformats.org/drawingml/2006/table">
            <a:tbl>
              <a:tblPr/>
              <a:tblGrid>
                <a:gridCol w="614363"/>
                <a:gridCol w="500062"/>
                <a:gridCol w="571500"/>
                <a:gridCol w="571500"/>
                <a:gridCol w="785813"/>
                <a:gridCol w="714375"/>
                <a:gridCol w="714375"/>
                <a:gridCol w="857250"/>
                <a:gridCol w="785812"/>
                <a:gridCol w="642938"/>
                <a:gridCol w="785812"/>
                <a:gridCol w="785813"/>
              </a:tblGrid>
              <a:tr h="1171575">
                <a:tc gridSpan="2"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         </a:t>
                      </a: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</a:rPr>
                        <a:t>                                                  </a:t>
                      </a:r>
                      <a:r>
                        <a:rPr kumimoji="0" lang="ru-RU" sz="3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</a:rPr>
                        <a:t>Образование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1575"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Отец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Мать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Высшее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Незаконченное высшее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Среднее специальное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Незаконченное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Среднее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Среднее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16016" y="33569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33569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740352" y="326612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</p:cSld>
  <p:clrMapOvr>
    <a:masterClrMapping/>
  </p:clrMapOvr>
  <p:transition spd="med">
    <p:strips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40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Социальный статус</a:t>
            </a:r>
          </a:p>
        </p:txBody>
      </p:sp>
      <p:graphicFrame>
        <p:nvGraphicFramePr>
          <p:cNvPr id="12383" name="Group 9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49055030"/>
              </p:ext>
            </p:extLst>
          </p:nvPr>
        </p:nvGraphicFramePr>
        <p:xfrm>
          <a:off x="539750" y="2133600"/>
          <a:ext cx="8135938" cy="4248151"/>
        </p:xfrm>
        <a:graphic>
          <a:graphicData uri="http://schemas.openxmlformats.org/drawingml/2006/table">
            <a:tbl>
              <a:tblPr/>
              <a:tblGrid>
                <a:gridCol w="1273175"/>
                <a:gridCol w="927100"/>
                <a:gridCol w="1449388"/>
                <a:gridCol w="1065212"/>
                <a:gridCol w="1046163"/>
                <a:gridCol w="1079500"/>
                <a:gridCol w="865187"/>
                <a:gridCol w="215900"/>
                <a:gridCol w="214313"/>
              </a:tblGrid>
              <a:tr h="106203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                </a:t>
                      </a: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Социальный статус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04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Отец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мать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И.Т.Р.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Служащие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Рабочие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Ч.П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Пенсионеры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Безработные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106362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         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     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         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      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       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      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    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106203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trips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ru-RU" sz="40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Охват обучающихся системой дополнительного образования</a:t>
            </a:r>
          </a:p>
        </p:txBody>
      </p:sp>
      <p:graphicFrame>
        <p:nvGraphicFramePr>
          <p:cNvPr id="24611" name="Group 3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9987881"/>
              </p:ext>
            </p:extLst>
          </p:nvPr>
        </p:nvGraphicFramePr>
        <p:xfrm>
          <a:off x="611560" y="2080626"/>
          <a:ext cx="4464496" cy="4351662"/>
        </p:xfrm>
        <a:graphic>
          <a:graphicData uri="http://schemas.openxmlformats.org/drawingml/2006/table">
            <a:tbl>
              <a:tblPr/>
              <a:tblGrid>
                <a:gridCol w="2798855"/>
                <a:gridCol w="1665641"/>
              </a:tblGrid>
              <a:tr h="5804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</a:rPr>
                        <a:t>Название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</a:rPr>
                        <a:t>Количество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6664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Спортивные секции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6664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</a:rPr>
                        <a:t>Факультативы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436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436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436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436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</a:tbl>
          </a:graphicData>
        </a:graphic>
      </p:graphicFrame>
      <p:pic>
        <p:nvPicPr>
          <p:cNvPr id="24607" name="Picture 43" descr="MC900432469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2997200"/>
            <a:ext cx="182245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8" name="Picture 44" descr="MC900432461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1844675"/>
            <a:ext cx="19780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9" name="Picture 45" descr="MC900432459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4292600"/>
            <a:ext cx="15367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191</Words>
  <Application>Microsoft Office PowerPoint</Application>
  <PresentationFormat>Экран (4:3)</PresentationFormat>
  <Paragraphs>100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Палитра</vt:lpstr>
      <vt:lpstr>Презентация PowerPoint</vt:lpstr>
      <vt:lpstr>Вот эта улица,  вот этот дом…</vt:lpstr>
      <vt:lpstr>Презентация PowerPoint</vt:lpstr>
      <vt:lpstr>Моя любимая группа  </vt:lpstr>
      <vt:lpstr>Всего учащихся  –      24 </vt:lpstr>
      <vt:lpstr>Показатели социального паспорта</vt:lpstr>
      <vt:lpstr>Образование родителей</vt:lpstr>
      <vt:lpstr>Социальный статус</vt:lpstr>
      <vt:lpstr>Охват обучающихся системой дополнительного образования</vt:lpstr>
      <vt:lpstr>Досуг обучающихся </vt:lpstr>
      <vt:lpstr>Заключение  </vt:lpstr>
      <vt:lpstr>      Спасибо  за  внимание! 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паспорт 7 «А» класса МОУ СОШ №22 г.Заполярного 2007-2008 уч.год</dc:title>
  <dc:creator>СВЕТЛАНА</dc:creator>
  <cp:lastModifiedBy>нв</cp:lastModifiedBy>
  <cp:revision>50</cp:revision>
  <dcterms:created xsi:type="dcterms:W3CDTF">2008-02-29T15:50:38Z</dcterms:created>
  <dcterms:modified xsi:type="dcterms:W3CDTF">2014-03-31T12:05:08Z</dcterms:modified>
</cp:coreProperties>
</file>