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60" r:id="rId9"/>
    <p:sldId id="267" r:id="rId10"/>
    <p:sldId id="268" r:id="rId11"/>
    <p:sldId id="270" r:id="rId12"/>
    <p:sldId id="26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8" autoAdjust="0"/>
    <p:restoredTop sz="94677" autoAdjust="0"/>
  </p:normalViewPr>
  <p:slideViewPr>
    <p:cSldViewPr>
      <p:cViewPr varScale="1">
        <p:scale>
          <a:sx n="67" d="100"/>
          <a:sy n="67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Мои документы\Мои рисунки\0342a8fe1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2571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1071546"/>
            <a:ext cx="7650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Диетическое питание</a:t>
            </a:r>
            <a:endParaRPr lang="ru-RU" sz="60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429522" y="2642388"/>
            <a:ext cx="11430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786976" y="3285330"/>
            <a:ext cx="228601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7287438" y="2642388"/>
            <a:ext cx="11430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662" y="3357562"/>
            <a:ext cx="3748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Что такое?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357562"/>
            <a:ext cx="351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Для кого?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4929198"/>
            <a:ext cx="6495689" cy="101566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Основные правила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794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Можно: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Разнообразная пища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Правильно приготовленная пища(тушеная ,вареная).</a:t>
            </a:r>
          </a:p>
          <a:p>
            <a:endParaRPr lang="ru-RU" dirty="0"/>
          </a:p>
        </p:txBody>
      </p:sp>
      <p:pic>
        <p:nvPicPr>
          <p:cNvPr id="25602" name="Рисунок 28" descr="http://center.volzhsky.ru/application/sectionfiles/img/food_differring_meal_fruit_and_vegetable_mix_0313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2000264" cy="166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3" descr="http://mamanka.ru/wp-content/uploads/2011/08/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928670"/>
            <a:ext cx="20716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28" y="3214686"/>
            <a:ext cx="293952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Нельзя: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Жирная пища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Острая пища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Кислая пища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Слишком сладкая пищ</a:t>
            </a:r>
            <a:r>
              <a:rPr lang="ru-RU" b="1" dirty="0" smtClean="0"/>
              <a:t>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429000"/>
            <a:ext cx="1847850" cy="1500188"/>
          </a:xfrm>
          <a:prstGeom prst="rect">
            <a:avLst/>
          </a:prstGeom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429000"/>
            <a:ext cx="1614481" cy="1428750"/>
          </a:xfrm>
          <a:prstGeom prst="rect">
            <a:avLst/>
          </a:prstGeom>
        </p:spPr>
      </p:pic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357562"/>
            <a:ext cx="1847850" cy="1500188"/>
          </a:xfrm>
          <a:prstGeom prst="rect">
            <a:avLst/>
          </a:prstGeom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429000"/>
            <a:ext cx="1847850" cy="150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785794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Словарь</a:t>
            </a:r>
            <a:r>
              <a:rPr lang="ru-RU" sz="2400" b="1" dirty="0" smtClean="0">
                <a:solidFill>
                  <a:srgbClr val="FF0000"/>
                </a:solidFill>
              </a:rPr>
              <a:t>: Рацион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– норма продуктов необходимая ребёнку на день.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Рисунок 46" descr="http://cs317223.userapi.com/v317223631/1f0e/nMun3VtxQ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7499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4480" y="642918"/>
          <a:ext cx="6024564" cy="5298029"/>
        </p:xfrm>
        <a:graphic>
          <a:graphicData uri="http://schemas.openxmlformats.org/drawingml/2006/table">
            <a:tbl>
              <a:tblPr/>
              <a:tblGrid>
                <a:gridCol w="1147680"/>
                <a:gridCol w="1219118"/>
                <a:gridCol w="1219118"/>
                <a:gridCol w="1219118"/>
                <a:gridCol w="1219530"/>
              </a:tblGrid>
              <a:tr h="118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День недели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Обед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Полдник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Ужин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Суббота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Меню для детей ясельного возраста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Рисунок 40" descr="http://havemood.com/uploads/1296590196_pitani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2175" y="5432425"/>
            <a:ext cx="19018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9" descr="http://cookmaster.org/uploads/taginator/Aug-2012/recepty-blyud-rebenku-1-g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1500166" cy="242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7" descr="http://crazy-death.narod.ru/a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642918"/>
            <a:ext cx="5500726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5643578"/>
            <a:ext cx="659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Помни! </a:t>
            </a:r>
            <a:r>
              <a:rPr lang="ru-RU" sz="2400" b="1" dirty="0" smtClean="0"/>
              <a:t>Здоровое питание-здоровый малыш.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Мои рисунки\vitamini_s_grad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71942"/>
            <a:ext cx="3429024" cy="2584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50438" y="285728"/>
            <a:ext cx="8093562" cy="76944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Правила диетического питания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714488"/>
            <a:ext cx="71012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Соблюдение режима питания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Разнообразие блюд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Правильное приготовление блюд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Умеренность в принятии пищи</a:t>
            </a:r>
            <a:endParaRPr lang="ru-RU" sz="3600" dirty="0"/>
          </a:p>
        </p:txBody>
      </p:sp>
      <p:pic>
        <p:nvPicPr>
          <p:cNvPr id="5121" name="Рисунок 43" descr="http://mamanka.ru/wp-content/uploads/2011/08/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523" y="4421588"/>
            <a:ext cx="2613478" cy="16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 </a:t>
            </a:r>
            <a:r>
              <a:rPr lang="ru-RU" b="1" dirty="0" smtClean="0">
                <a:solidFill>
                  <a:srgbClr val="7030A0"/>
                </a:solidFill>
              </a:rPr>
              <a:t>Питание детей ясельного возраста.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857364"/>
            <a:ext cx="5643602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Повторение темы: </a:t>
            </a:r>
            <a:r>
              <a:rPr lang="ru-RU" dirty="0" smtClean="0">
                <a:solidFill>
                  <a:srgbClr val="00B050"/>
                </a:solidFill>
              </a:rPr>
              <a:t>Уход за грудным ребенком.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Пеленание грудного ребенка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Набор ухода за новорожденным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Рисунок 76" descr="http://etcor.ru/upload/images/article_1183_2f3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43182"/>
            <a:ext cx="3643338" cy="33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82" descr="http://www.ygo.ru/img/o/ce094bc4682f71c533ccbb4b87ab16b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85" descr="http://www.elfbebe.ro/images/products/originals/1316_3578_set%20ingrijire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357430"/>
            <a:ext cx="22145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88" descr="http://www.cnopic.ru/img_c/120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714884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52"/>
            <a:ext cx="8102731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Дополнительное питание для малыша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Пользователь\Мои документы\Мои рисунки\40911528_37584755_opr0FRX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786190"/>
            <a:ext cx="2714612" cy="2928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357298"/>
            <a:ext cx="80828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2 месяца </a:t>
            </a:r>
            <a:r>
              <a:rPr lang="ru-RU" sz="2800" b="1" dirty="0" smtClean="0">
                <a:solidFill>
                  <a:srgbClr val="7030A0"/>
                </a:solidFill>
              </a:rPr>
              <a:t>– яблочный, морковный соки</a:t>
            </a:r>
          </a:p>
          <a:p>
            <a:r>
              <a:rPr lang="ru-RU" sz="3600" b="1" i="1" dirty="0" smtClean="0">
                <a:solidFill>
                  <a:srgbClr val="00B0F0"/>
                </a:solidFill>
              </a:rPr>
              <a:t>4 месяца </a:t>
            </a:r>
            <a:r>
              <a:rPr lang="ru-RU" sz="2800" b="1" dirty="0" smtClean="0">
                <a:solidFill>
                  <a:srgbClr val="7030A0"/>
                </a:solidFill>
              </a:rPr>
              <a:t>– овощное пюре, творог</a:t>
            </a:r>
          </a:p>
          <a:p>
            <a:r>
              <a:rPr lang="ru-RU" sz="3600" b="1" i="1" dirty="0" smtClean="0">
                <a:solidFill>
                  <a:srgbClr val="00B0F0"/>
                </a:solidFill>
              </a:rPr>
              <a:t>6 месяцев </a:t>
            </a:r>
            <a:r>
              <a:rPr lang="ru-RU" sz="2800" b="1" dirty="0" smtClean="0">
                <a:solidFill>
                  <a:srgbClr val="7030A0"/>
                </a:solidFill>
              </a:rPr>
              <a:t>– гречневая, овсяная, рисовая каши</a:t>
            </a:r>
          </a:p>
          <a:p>
            <a:r>
              <a:rPr lang="ru-RU" sz="3600" b="1" i="1" dirty="0" smtClean="0">
                <a:solidFill>
                  <a:srgbClr val="00B0F0"/>
                </a:solidFill>
              </a:rPr>
              <a:t>9 месяцев </a:t>
            </a:r>
            <a:r>
              <a:rPr lang="ru-RU" sz="2800" b="1" dirty="0" smtClean="0">
                <a:solidFill>
                  <a:srgbClr val="7030A0"/>
                </a:solidFill>
              </a:rPr>
              <a:t>– овощные супы, протертое мясо</a:t>
            </a:r>
          </a:p>
          <a:p>
            <a:r>
              <a:rPr lang="ru-RU" sz="3600" b="1" i="1" dirty="0" smtClean="0">
                <a:solidFill>
                  <a:srgbClr val="00B0F0"/>
                </a:solidFill>
              </a:rPr>
              <a:t>1 год </a:t>
            </a:r>
            <a:r>
              <a:rPr lang="ru-RU" sz="2800" b="1" dirty="0" smtClean="0">
                <a:solidFill>
                  <a:srgbClr val="7030A0"/>
                </a:solidFill>
              </a:rPr>
              <a:t>– диетическое питание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858048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Словарь: </a:t>
            </a:r>
            <a:r>
              <a:rPr lang="ru-RU" b="1" dirty="0" smtClean="0">
                <a:solidFill>
                  <a:srgbClr val="FF0000"/>
                </a:solidFill>
              </a:rPr>
              <a:t>Ясли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-специальное детское учреждение для детей от одного до трёх лет.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428868"/>
            <a:ext cx="6143668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Словарь: </a:t>
            </a:r>
            <a:r>
              <a:rPr lang="ru-RU" dirty="0" smtClean="0">
                <a:solidFill>
                  <a:srgbClr val="FF0000"/>
                </a:solidFill>
              </a:rPr>
              <a:t>Ясельный возраст.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3357586" cy="3786214"/>
          </a:xfrm>
        </p:spPr>
      </p:pic>
      <p:pic>
        <p:nvPicPr>
          <p:cNvPr id="7" name="Содержимое 6" descr="i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1857364"/>
            <a:ext cx="2786082" cy="3786214"/>
          </a:xfrm>
        </p:spPr>
      </p:pic>
      <p:sp>
        <p:nvSpPr>
          <p:cNvPr id="6" name="TextBox 5"/>
          <p:cNvSpPr txBox="1"/>
          <p:nvPr/>
        </p:nvSpPr>
        <p:spPr>
          <a:xfrm>
            <a:off x="1857356" y="592933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Один год.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5929330"/>
            <a:ext cx="21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Три года.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ользователь\Мои документы\Мои рисунки\1291184863_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6072230" cy="5000660"/>
          </a:xfrm>
          <a:prstGeom prst="rect">
            <a:avLst/>
          </a:prstGeom>
          <a:noFill/>
        </p:spPr>
      </p:pic>
      <p:pic>
        <p:nvPicPr>
          <p:cNvPr id="5122" name="Picture 2" descr="C:\Documents and Settings\Пользователь\Мои документы\Мои рисунки\ff7gfyck2wgpjxnyj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00306"/>
            <a:ext cx="2457391" cy="1785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571480"/>
            <a:ext cx="566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Словарь: </a:t>
            </a:r>
            <a:r>
              <a:rPr lang="ru-RU" sz="2400" b="1" dirty="0" smtClean="0">
                <a:solidFill>
                  <a:srgbClr val="FF0000"/>
                </a:solidFill>
              </a:rPr>
              <a:t>Авитаминоз-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нехватка витаминов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714356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следующую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Семья садится обедать. В меню: жирная солянка, жаренный картофель с рыбой, сладкий кофе, на столе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соленые грибы.</a:t>
            </a:r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7430"/>
            <a:ext cx="4857784" cy="33575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5857892"/>
            <a:ext cx="6799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ли малыш принимать такую пищу? 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353</TotalTime>
  <Words>209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Тема урока: Питание детей ясельного возраста.</vt:lpstr>
      <vt:lpstr>Повторение темы: Уход за грудным ребенком.</vt:lpstr>
      <vt:lpstr>Слайд 5</vt:lpstr>
      <vt:lpstr>Словарь: Ясли-специальное детское учреждение для детей от одного до трёх лет.</vt:lpstr>
      <vt:lpstr>Словарь: Ясельный возраст.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Зайцев Н.Г.</cp:lastModifiedBy>
  <cp:revision>29</cp:revision>
  <dcterms:modified xsi:type="dcterms:W3CDTF">2013-03-22T07:49:52Z</dcterms:modified>
</cp:coreProperties>
</file>