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9" autoAdjust="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53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B4DA-070E-48A8-985C-C30407082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CBA9-9B54-4080-BB5F-52BB81227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66A98-A124-43DF-9E49-E9866C313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94E3-1689-4BCF-9BD2-D7C1D69C1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8765-7B0D-40B9-92E8-1B88A8815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CB69A-FD2B-4D4B-A9BD-677E8D891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6E2E2-14E3-4737-8FAB-77EC553D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0A22C-58CD-4FA1-AA84-B2CE283E1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4BD9-0930-4212-9D7B-FF38FDB30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8D80-1E64-4A2C-8386-DFA1127DD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AEFF-85C4-415D-902C-07795F263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183B-D583-4E54-B068-8B2E1B9D9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42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42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2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3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431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43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3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43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33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43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5BBB5B2-4529-4AE2-96FC-C092E3480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43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san13@yandex.ru" TargetMode="External"/><Relationship Id="rId2" Type="http://schemas.openxmlformats.org/officeDocument/2006/relationships/hyperlink" Target="http://www.zsan13.narod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20713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err="1">
                <a:solidFill>
                  <a:srgbClr val="3333FF"/>
                </a:solidFill>
              </a:rPr>
              <a:t>Зятикова</a:t>
            </a:r>
            <a:r>
              <a:rPr lang="ru-RU" sz="3200" b="1" dirty="0">
                <a:solidFill>
                  <a:srgbClr val="3333FF"/>
                </a:solidFill>
              </a:rPr>
              <a:t> Светлана Андреевна</a:t>
            </a:r>
            <a:br>
              <a:rPr lang="ru-RU" sz="3200" b="1" dirty="0">
                <a:solidFill>
                  <a:srgbClr val="3333FF"/>
                </a:solidFill>
              </a:rPr>
            </a:br>
            <a:r>
              <a:rPr lang="ru-RU" sz="2800" b="1" dirty="0">
                <a:solidFill>
                  <a:srgbClr val="3333FF"/>
                </a:solidFill>
              </a:rPr>
              <a:t>учитель истории и обществознания</a:t>
            </a:r>
            <a:br>
              <a:rPr lang="ru-RU" sz="2800" b="1" dirty="0">
                <a:solidFill>
                  <a:srgbClr val="3333FF"/>
                </a:solidFill>
              </a:rPr>
            </a:br>
            <a:r>
              <a:rPr lang="ru-RU" sz="2800" b="1" dirty="0">
                <a:solidFill>
                  <a:srgbClr val="3333FF"/>
                </a:solidFill>
              </a:rPr>
              <a:t>высшей квалификационной категории </a:t>
            </a:r>
            <a:br>
              <a:rPr lang="ru-RU" sz="2800" b="1" dirty="0">
                <a:solidFill>
                  <a:srgbClr val="3333FF"/>
                </a:solidFill>
              </a:rPr>
            </a:br>
            <a:r>
              <a:rPr lang="ru-RU" sz="2800" b="1" dirty="0">
                <a:solidFill>
                  <a:srgbClr val="3333FF"/>
                </a:solidFill>
              </a:rPr>
              <a:t>МБОУ  СОШ №74  г.Воронежа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420938"/>
            <a:ext cx="6264275" cy="42481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Стаж работы - 14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лет.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Образование - высшее, ВГПУ - 2000 г;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исторический факультет 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Победитель ПНП «Образование»-2013г.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Активно внедряю в свою педагогическую деятельность проектные технологии с использованием ИКТ.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Персональный сайт:        </a:t>
            </a:r>
            <a:r>
              <a:rPr lang="de-DE" sz="2000" b="1" dirty="0" smtClean="0">
                <a:solidFill>
                  <a:srgbClr val="FF0000"/>
                </a:solidFill>
                <a:hlinkClick r:id="rId2"/>
              </a:rPr>
              <a:t>http://www.zsan13.narod.</a:t>
            </a:r>
            <a:r>
              <a:rPr lang="en-US" sz="2000" b="1" dirty="0" err="1" smtClean="0">
                <a:solidFill>
                  <a:srgbClr val="FF0000"/>
                </a:solidFill>
                <a:hlinkClick r:id="rId2"/>
              </a:rPr>
              <a:t>ru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E-mail</a:t>
            </a:r>
            <a:r>
              <a:rPr lang="ru-RU" sz="2000" b="1" dirty="0" smtClean="0"/>
              <a:t>: 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  <a:hlinkClick r:id="rId3"/>
              </a:rPr>
              <a:t>zsan13@yandex.ru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ru-RU" sz="2000" b="1" dirty="0" smtClean="0"/>
          </a:p>
        </p:txBody>
      </p:sp>
      <p:pic>
        <p:nvPicPr>
          <p:cNvPr id="3076" name="Picture 7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3068638"/>
            <a:ext cx="201612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700338" y="1125538"/>
            <a:ext cx="4105275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Использование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современных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образовательных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технологий: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2916238" y="188913"/>
            <a:ext cx="324008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Метод проектов</a:t>
            </a:r>
            <a:r>
              <a:rPr lang="ru-RU" sz="16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 rot="1810204">
            <a:off x="6011863" y="2852738"/>
            <a:ext cx="2833687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Технология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уровневой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дифференциации 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 rot="2862954">
            <a:off x="4717257" y="3139281"/>
            <a:ext cx="1511300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ИКТ 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911975" y="1557338"/>
            <a:ext cx="2232025" cy="12017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Технология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деятельностного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метода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-1293936">
            <a:off x="6011863" y="188913"/>
            <a:ext cx="28368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Личностно-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ориентированное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обучение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1732834">
            <a:off x="0" y="260350"/>
            <a:ext cx="3025775" cy="1300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Технологии развития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критического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мышления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 rot="-2330515">
            <a:off x="323850" y="3068638"/>
            <a:ext cx="3078163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Здоровьесберегающие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технологии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179388" y="1773238"/>
            <a:ext cx="252095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Игровые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технологии </a:t>
            </a: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 rot="-2568777">
            <a:off x="2916238" y="3141663"/>
            <a:ext cx="15128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«Дебаты»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627313" y="4508500"/>
            <a:ext cx="6227762" cy="220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600" b="1"/>
          </a:p>
          <a:p>
            <a:endParaRPr lang="ru-RU" sz="1600" b="1"/>
          </a:p>
          <a:p>
            <a:endParaRPr lang="ru-RU" sz="1600" b="1"/>
          </a:p>
          <a:p>
            <a:r>
              <a:rPr lang="ru-RU" b="1"/>
              <a:t>Развитие  коммуникативных навыков</a:t>
            </a:r>
          </a:p>
          <a:p>
            <a:r>
              <a:rPr lang="ru-RU" b="1"/>
              <a:t> Рефлексия своей деятельности</a:t>
            </a:r>
          </a:p>
          <a:p>
            <a:r>
              <a:rPr lang="ru-RU" b="1"/>
              <a:t> Повышение качества обучения</a:t>
            </a:r>
          </a:p>
          <a:p>
            <a:r>
              <a:rPr lang="ru-RU" b="1"/>
              <a:t> Повышение мотивации к изучению предмета</a:t>
            </a:r>
          </a:p>
          <a:p>
            <a:r>
              <a:rPr lang="ru-RU" b="1"/>
              <a:t> Развитие навыков публичных выступлений</a:t>
            </a:r>
          </a:p>
          <a:p>
            <a:r>
              <a:rPr lang="ru-RU" b="1"/>
              <a:t> Усиление здоровьесберегающего аспекта обучения</a:t>
            </a:r>
          </a:p>
          <a:p>
            <a:r>
              <a:rPr lang="ru-RU" b="1"/>
              <a:t> Всестороннее гармоническое развитие личности</a:t>
            </a:r>
          </a:p>
          <a:p>
            <a:endParaRPr lang="ru-RU" b="1"/>
          </a:p>
          <a:p>
            <a:endParaRPr lang="ru-RU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79388" y="5084763"/>
            <a:ext cx="23764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РЕЗУЛЬТАТ: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2268538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203575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  Член Педагогического клуба «Первое сентября»(с 2010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Дипломант  Всероссийских фестивалей «Открытый урок»,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( 2010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Дипломант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-ой всероссийской педагогической видеоконференции «Роль и место учителя в выполнении перечня поручений Президента по реализации Национальной образовательной инициативы «Наша новая Школа» (2011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Дипломант  Всероссийской Олимпиады научных и студенческих работ в сфере профилактики наркомании и </a:t>
            </a:r>
            <a:r>
              <a:rPr lang="ru-RU" sz="1600" b="1" dirty="0" err="1" smtClean="0">
                <a:latin typeface="Times New Roman" pitchFamily="18" charset="0"/>
              </a:rPr>
              <a:t>наркопреступности</a:t>
            </a:r>
            <a:r>
              <a:rPr lang="ru-RU" sz="1600" b="1" dirty="0" smtClean="0">
                <a:latin typeface="Times New Roman" pitchFamily="18" charset="0"/>
              </a:rPr>
              <a:t> (2011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Призер  проекта «Источник знаний», реализуемого </a:t>
            </a:r>
            <a:r>
              <a:rPr lang="ru-RU" sz="1600" b="1" dirty="0" err="1" smtClean="0">
                <a:latin typeface="Times New Roman" pitchFamily="18" charset="0"/>
              </a:rPr>
              <a:t>Интернет-порталом</a:t>
            </a:r>
            <a:r>
              <a:rPr lang="ru-RU" sz="1600" b="1" dirty="0" smtClean="0">
                <a:latin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</a:rPr>
              <a:t>Pro</a:t>
            </a:r>
            <a:r>
              <a:rPr lang="ru-RU" sz="1600" b="1" dirty="0" smtClean="0">
                <a:latin typeface="Times New Roman" pitchFamily="18" charset="0"/>
              </a:rPr>
              <a:t>Школу.</a:t>
            </a:r>
            <a:r>
              <a:rPr lang="en-US" sz="1600" b="1" dirty="0" err="1" smtClean="0">
                <a:latin typeface="Times New Roman" pitchFamily="18" charset="0"/>
              </a:rPr>
              <a:t>ru</a:t>
            </a:r>
            <a:r>
              <a:rPr lang="ru-RU" sz="1600" b="1" dirty="0" smtClean="0">
                <a:latin typeface="Times New Roman" pitchFamily="18" charset="0"/>
              </a:rPr>
              <a:t> ( с 2010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Участница региональных научно-практических конференций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ВОИПКиПРО</a:t>
            </a:r>
            <a:r>
              <a:rPr lang="ru-RU" sz="1600" b="1" dirty="0" smtClean="0">
                <a:latin typeface="Times New Roman" pitchFamily="18" charset="0"/>
              </a:rPr>
              <a:t> : «Профессиональный портрет педагога» (2010 г.), «Традиционные проблемы российской школы в контексте современных образовательных реформ» (2011 г.), «Региональный (краеведческий) компонент в преподавании истории и обществознания» (2012 г.);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Участница муниципального профессионального конкурса «Учитель года города Воронежа - 2011» в рамках </a:t>
            </a:r>
            <a:r>
              <a:rPr lang="en-US" sz="1600" b="1" dirty="0" smtClean="0">
                <a:latin typeface="Times New Roman" pitchFamily="18" charset="0"/>
              </a:rPr>
              <a:t>II </a:t>
            </a:r>
            <a:r>
              <a:rPr lang="ru-RU" sz="1600" b="1" dirty="0" smtClean="0">
                <a:latin typeface="Times New Roman" pitchFamily="18" charset="0"/>
              </a:rPr>
              <a:t>городского фестиваля педагогического мастерства «От призвания к признанию - 2011»;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Автор печатных работ в сборниках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ВОИПКиПРО</a:t>
            </a:r>
            <a:r>
              <a:rPr lang="ru-RU" sz="1600" b="1" dirty="0" smtClean="0">
                <a:latin typeface="Times New Roman" pitchFamily="18" charset="0"/>
              </a:rPr>
              <a:t>, ВГПУ, </a:t>
            </a:r>
            <a:r>
              <a:rPr lang="ru-RU" sz="1600" b="1" dirty="0" err="1" smtClean="0">
                <a:latin typeface="Times New Roman" pitchFamily="18" charset="0"/>
              </a:rPr>
              <a:t>ДТДиМ</a:t>
            </a:r>
            <a:r>
              <a:rPr lang="ru-RU" sz="1600" b="1" dirty="0" smtClean="0">
                <a:latin typeface="Times New Roman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Автор элективных курсов по обществознанию и истории  для учащихся 9 - </a:t>
            </a:r>
            <a:r>
              <a:rPr lang="ru-RU" sz="1600" b="1" dirty="0" err="1" smtClean="0">
                <a:latin typeface="Times New Roman" pitchFamily="18" charset="0"/>
              </a:rPr>
              <a:t>х</a:t>
            </a:r>
            <a:r>
              <a:rPr lang="ru-RU" sz="1600" b="1" dirty="0" smtClean="0">
                <a:latin typeface="Times New Roman" pitchFamily="18" charset="0"/>
              </a:rPr>
              <a:t> классов;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Руководитель секции «История и краеведение» НОУ «Точка зрения» МБОУ СОШ № 74;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</a:rPr>
              <a:t>Руководитель программы дополнительного образования «</a:t>
            </a:r>
            <a:r>
              <a:rPr lang="ru-RU" sz="1600" b="1" dirty="0" err="1" smtClean="0">
                <a:latin typeface="Times New Roman" pitchFamily="18" charset="0"/>
              </a:rPr>
              <a:t>Экскурсоведение</a:t>
            </a:r>
            <a:r>
              <a:rPr lang="ru-RU" sz="1600" b="1" dirty="0" smtClean="0">
                <a:latin typeface="Times New Roman" pitchFamily="18" charset="0"/>
              </a:rPr>
              <a:t>».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sz="1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0075" cy="14192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4000" b="1"/>
              <a:t>Распространение  педагогического опыта: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4038600" cy="63373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Участие в профессиональных конкурсах: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федеральный уровень: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smtClean="0"/>
              <a:t>Фестивали исследовательских работ «Портфолио», «Открытый урок»;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smtClean="0"/>
              <a:t>Всероссийская олимпиада научных и студенческих работ в сфере профилактики наркомании и наркопреступности;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smtClean="0"/>
              <a:t>Проект «Источник знаний»;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smtClean="0"/>
              <a:t>Конкурс лучших учителей образовательных учреждений для денежного поощрения за высокие достижения в педагогической деятельности (победитель, 2013г.);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600" b="1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smtClean="0"/>
              <a:t>муниципальный уровень: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smtClean="0"/>
              <a:t>Профессиональный конкурс «Учитель года города Воронежа - 2011» в рамках </a:t>
            </a:r>
            <a:r>
              <a:rPr lang="en-US" sz="1600" b="1" smtClean="0"/>
              <a:t>II</a:t>
            </a:r>
            <a:r>
              <a:rPr lang="ru-RU" sz="1600" b="1" smtClean="0"/>
              <a:t> городского фестиваля педагогического мастерства «От призвания к признанию - 2011».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88913"/>
            <a:ext cx="4316413" cy="59070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/>
              <a:t>Достижения обучающихся в учебной деятельности по предмету.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/>
              <a:t>Всероссийская олимпиада школьников.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00" b="1" dirty="0"/>
              <a:t>  </a:t>
            </a:r>
            <a:r>
              <a:rPr lang="ru-RU" sz="1600" b="1" dirty="0"/>
              <a:t>Муниципальный этап: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право - Пометов Никита, </a:t>
            </a:r>
            <a:r>
              <a:rPr lang="ru-RU" sz="1600" b="1" dirty="0" smtClean="0"/>
              <a:t>9 </a:t>
            </a:r>
            <a:r>
              <a:rPr lang="ru-RU" sz="1600" b="1" dirty="0"/>
              <a:t>класс – </a:t>
            </a:r>
            <a:r>
              <a:rPr lang="ru-RU" sz="1600" b="1" dirty="0" smtClean="0"/>
              <a:t>призер (</a:t>
            </a:r>
            <a:r>
              <a:rPr lang="en-US" sz="1600" b="1" dirty="0" smtClean="0"/>
              <a:t>2010</a:t>
            </a:r>
            <a:r>
              <a:rPr lang="ru-RU" sz="1600" b="1" dirty="0" smtClean="0"/>
              <a:t> </a:t>
            </a:r>
            <a:r>
              <a:rPr lang="ru-RU" sz="1600" b="1" dirty="0"/>
              <a:t>г</a:t>
            </a:r>
            <a:r>
              <a:rPr lang="ru-RU" sz="1600" b="1" dirty="0" smtClean="0"/>
              <a:t>.);</a:t>
            </a: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основы православной культуры - Струков Сергей, 11 класс – победитель </a:t>
            </a:r>
            <a:r>
              <a:rPr lang="ru-RU" sz="1600" b="1" dirty="0" smtClean="0"/>
              <a:t>(2011 </a:t>
            </a:r>
            <a:r>
              <a:rPr lang="ru-RU" sz="1600" b="1" dirty="0"/>
              <a:t>г</a:t>
            </a:r>
            <a:r>
              <a:rPr lang="ru-RU" sz="1600" b="1" dirty="0" smtClean="0"/>
              <a:t>.);</a:t>
            </a: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обществознание- Пометов Никита, 10 класс -  призер </a:t>
            </a:r>
            <a:r>
              <a:rPr lang="ru-RU" sz="1600" b="1" dirty="0" smtClean="0"/>
              <a:t>(2012 </a:t>
            </a:r>
            <a:r>
              <a:rPr lang="ru-RU" sz="1600" b="1" dirty="0"/>
              <a:t>г</a:t>
            </a:r>
            <a:r>
              <a:rPr lang="ru-RU" sz="1600" b="1" dirty="0" smtClean="0"/>
              <a:t>.).</a:t>
            </a: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Региональный этап: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право - Пометов Никита , 9 класс </a:t>
            </a:r>
            <a:r>
              <a:rPr lang="en-US" sz="1600" b="1" dirty="0"/>
              <a:t> </a:t>
            </a:r>
            <a:r>
              <a:rPr lang="ru-RU" sz="1600" b="1" dirty="0"/>
              <a:t>- призер (2010 г.);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основы православной культуры - Струков Сергей, 11 класс призер (2011 г.).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Всероссийский этап </a:t>
            </a:r>
            <a:r>
              <a:rPr lang="en-US" sz="1600" b="1" dirty="0"/>
              <a:t>VI </a:t>
            </a:r>
            <a:r>
              <a:rPr lang="ru-RU" sz="1600" b="1" dirty="0"/>
              <a:t>Олимпиады ПСТГУ: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  основы православной </a:t>
            </a:r>
            <a:r>
              <a:rPr lang="ru-RU" sz="1600" b="1" dirty="0" smtClean="0"/>
              <a:t>культуры-</a:t>
            </a:r>
            <a:endParaRPr lang="ru-RU" sz="16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/>
              <a:t>Струков Сергей , 11 класс-диплом </a:t>
            </a:r>
            <a:r>
              <a:rPr lang="en-US" sz="1600" b="1" dirty="0"/>
              <a:t>III </a:t>
            </a:r>
            <a:r>
              <a:rPr lang="ru-RU" sz="1600" b="1" dirty="0"/>
              <a:t>степени (2011 г.).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/>
          </a:p>
          <a:p>
            <a:pPr eaLnBrk="1" hangingPunct="1">
              <a:lnSpc>
                <a:spcPct val="80000"/>
              </a:lnSpc>
              <a:defRPr/>
            </a:pPr>
            <a:endParaRPr lang="ru-RU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642350" cy="119697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/>
              <a:t> </a:t>
            </a:r>
            <a:br>
              <a:rPr lang="ru-RU"/>
            </a:br>
            <a:r>
              <a:rPr lang="ru-RU" sz="3200" b="1"/>
              <a:t>Внеучебная деятельность обучающихся  по предмету: </a:t>
            </a:r>
            <a:br>
              <a:rPr lang="ru-RU" sz="3200" b="1"/>
            </a:br>
            <a:endParaRPr lang="ru-RU" sz="3200" b="1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84213" y="1463675"/>
            <a:ext cx="78486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/>
              <a:t>-ГРАН_ПРИ открытого регионального творческого конкурса «Поклонимся Великим тем годам» (2010 г.);</a:t>
            </a:r>
            <a:endParaRPr lang="ru-RU"/>
          </a:p>
          <a:p>
            <a:pPr algn="just"/>
            <a:r>
              <a:rPr lang="ru-RU" b="1"/>
              <a:t>-Дипломант </a:t>
            </a:r>
            <a:r>
              <a:rPr lang="en-US" b="1"/>
              <a:t>XXV</a:t>
            </a:r>
            <a:r>
              <a:rPr lang="ru-RU" b="1"/>
              <a:t> конференции Научного общества учащихся </a:t>
            </a:r>
          </a:p>
          <a:p>
            <a:pPr algn="just"/>
            <a:r>
              <a:rPr lang="ru-RU" b="1"/>
              <a:t>  (ВГУ, 2010 г.);</a:t>
            </a:r>
            <a:endParaRPr lang="ru-RU"/>
          </a:p>
          <a:p>
            <a:pPr algn="just"/>
            <a:r>
              <a:rPr lang="ru-RU" b="1"/>
              <a:t>-Дипломант научно - практической конференции ВГПУ (секция «История и краеведение в школе» 2010,2012,2013 гг.);</a:t>
            </a:r>
            <a:endParaRPr lang="ru-RU"/>
          </a:p>
          <a:p>
            <a:pPr algn="just"/>
            <a:r>
              <a:rPr lang="ru-RU" b="1"/>
              <a:t>-Победители и призеры научно - практических конференций НОУ ДТДиМ (2010, 2011, 2012 , 2013 гг.);</a:t>
            </a:r>
            <a:endParaRPr lang="ru-RU"/>
          </a:p>
          <a:p>
            <a:pPr algn="just"/>
            <a:r>
              <a:rPr lang="ru-RU" b="1"/>
              <a:t>-Победители и призеры научно - практических конференций «Воронеж! Сердца моего частица!», «Воронеж - ты сердца моего частица» (2011,2013гг.); </a:t>
            </a:r>
            <a:endParaRPr lang="ru-RU"/>
          </a:p>
          <a:p>
            <a:pPr algn="just"/>
            <a:r>
              <a:rPr lang="ru-RU" b="1"/>
              <a:t>-Призер районной краеведческой конференций </a:t>
            </a:r>
          </a:p>
          <a:p>
            <a:pPr algn="just"/>
            <a:r>
              <a:rPr lang="ru-RU" b="1"/>
              <a:t>  («Эхо войны», 2010 г.);</a:t>
            </a:r>
            <a:endParaRPr lang="ru-RU"/>
          </a:p>
          <a:p>
            <a:pPr algn="just"/>
            <a:r>
              <a:rPr lang="ru-RU" b="1"/>
              <a:t>-Дипломанты научно - практических конференций НОУ «Точка зрения» (секции «История и краеведение», «Живые истоки» 2010, 2011, 2012, 2013 гг.).</a:t>
            </a:r>
            <a:endParaRPr lang="ru-RU"/>
          </a:p>
          <a:p>
            <a:pPr algn="just" eaLnBrk="0" hangingPunct="0"/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>Воспитательная система классного руководителя:</a:t>
            </a:r>
            <a:br>
              <a:rPr lang="ru-RU" sz="3200" b="1"/>
            </a:br>
            <a:r>
              <a:rPr lang="ru-RU" sz="2000" b="1"/>
              <a:t>приоритет в моей работе  занимают направления, формирующие социально-позитивный опыт обучающихся и  их гражданскую позицию в обществе.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492375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3" descr="IMG_0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525713"/>
            <a:ext cx="25209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4" descr="IMG_08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652963"/>
            <a:ext cx="2492375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5" descr="IMG_087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4635500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6" descr="IMG_09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2579688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7" descr="IMG_116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4668838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1" descr="C:\Users\учитель\Desktop\флешка\Рисунок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484313"/>
            <a:ext cx="18034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8" descr="C:\Users\учитель\Desktop\флешка\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989138"/>
            <a:ext cx="1901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1042988" y="333375"/>
            <a:ext cx="6913562" cy="1439863"/>
          </a:xfrm>
          <a:prstGeom prst="downArrowCallout">
            <a:avLst>
              <a:gd name="adj1" fmla="val 120039"/>
              <a:gd name="adj2" fmla="val 12003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963613" y="428625"/>
            <a:ext cx="7654925" cy="6191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3200" b="1"/>
              <a:t>Мои успехи и награды:</a:t>
            </a:r>
          </a:p>
        </p:txBody>
      </p:sp>
      <p:pic>
        <p:nvPicPr>
          <p:cNvPr id="9222" name="Picture 32" descr="C:\Users\учитель\Desktop\флешка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484313"/>
            <a:ext cx="174942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33" descr="C:\Users\учитель\Desktop\флешка\Рисунок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2924175"/>
            <a:ext cx="17335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5" descr="C:\Users\учитель\Desktop\флешка\Рисунок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68538" y="1989138"/>
            <a:ext cx="184785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6" descr="C:\Users\учитель\Desktop\флешка\Рисунок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3933825"/>
            <a:ext cx="18161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7" descr="C:\Users\учитель\Desktop\флешка\Рисунок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35375" y="4076700"/>
            <a:ext cx="1871663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9" descr="C:\Users\учитель\Desktop\флешка\Рисунок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48488" y="2997200"/>
            <a:ext cx="1733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40" descr="C:\Users\учитель\Desktop\флешка\Рисунок9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67400" y="4076700"/>
            <a:ext cx="17335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5|2.2|2|2.1|1.9|2.1|1.7|1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|2.9"/>
</p:tagLst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677</Words>
  <Application>Microsoft Office PowerPoint</Application>
  <PresentationFormat>Экран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Сетка с тенью</vt:lpstr>
      <vt:lpstr>Зятикова Светлана Андреевна учитель истории и обществознания высшей квалификационной категории  МБОУ  СОШ №74  г.Воронежа</vt:lpstr>
      <vt:lpstr>Слайд 2</vt:lpstr>
      <vt:lpstr>Распространение  педагогического опыта:</vt:lpstr>
      <vt:lpstr>Слайд 4</vt:lpstr>
      <vt:lpstr>  Внеучебная деятельность обучающихся  по предмету:  </vt:lpstr>
      <vt:lpstr> Воспитательная система классного руководителя: приоритет в моей работе  занимают направления, формирующие социально-позитивный опыт обучающихся и  их гражданскую позицию в обществе.</vt:lpstr>
      <vt:lpstr>Мои успехи и награды:</vt:lpstr>
    </vt:vector>
  </TitlesOfParts>
  <Company>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Зятикова Светлана Андреевна учитель истории и обществознания высшей квалификационной категории  МБОУ  СОШ №74  г.Воронежа</dc:title>
  <dc:creator>ws</dc:creator>
  <cp:lastModifiedBy>Учитель</cp:lastModifiedBy>
  <cp:revision>22</cp:revision>
  <dcterms:created xsi:type="dcterms:W3CDTF">2013-03-25T10:22:01Z</dcterms:created>
  <dcterms:modified xsi:type="dcterms:W3CDTF">2014-03-28T06:51:26Z</dcterms:modified>
</cp:coreProperties>
</file>