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72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0" y="0"/>
            <a:ext cx="2109788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81"/>
          <p:cNvGrpSpPr>
            <a:grpSpLocks/>
          </p:cNvGrpSpPr>
          <p:nvPr/>
        </p:nvGrpSpPr>
        <p:grpSpPr bwMode="auto">
          <a:xfrm rot="10800000">
            <a:off x="-6350" y="0"/>
            <a:ext cx="461963" cy="6858000"/>
            <a:chOff x="768" y="1700"/>
            <a:chExt cx="405" cy="2620"/>
          </a:xfrm>
        </p:grpSpPr>
        <p:sp>
          <p:nvSpPr>
            <p:cNvPr id="3254" name="Rectangle 18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55" name="Rectangle 18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1371600" y="0"/>
            <a:ext cx="547688" cy="6858000"/>
            <a:chOff x="768" y="1700"/>
            <a:chExt cx="405" cy="2620"/>
          </a:xfrm>
        </p:grpSpPr>
        <p:sp>
          <p:nvSpPr>
            <p:cNvPr id="3268" name="Rectangle 1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69" name="Rectangle 1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6964363" y="6350"/>
            <a:ext cx="2179637" cy="98425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91200" y="4114800"/>
            <a:ext cx="2971800" cy="762000"/>
          </a:xfrm>
        </p:spPr>
        <p:txBody>
          <a:bodyPr/>
          <a:lstStyle>
            <a:lvl1pPr marL="0" indent="0" algn="dist">
              <a:buFontTx/>
              <a:buNone/>
              <a:defRPr sz="14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103563" y="6445250"/>
            <a:ext cx="1144587" cy="276225"/>
          </a:xfrm>
        </p:spPr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445250"/>
            <a:ext cx="1206500" cy="2762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0" y="6445250"/>
            <a:ext cx="1100138" cy="276225"/>
          </a:xfrm>
        </p:spPr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2476500" y="1289050"/>
            <a:ext cx="6667500" cy="170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 rot="-5400000">
            <a:off x="4041775" y="-1854200"/>
            <a:ext cx="990600" cy="4699000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722563"/>
            <a:ext cx="7772400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4" name="Group 199"/>
          <p:cNvGrpSpPr>
            <a:grpSpLocks/>
          </p:cNvGrpSpPr>
          <p:nvPr/>
        </p:nvGrpSpPr>
        <p:grpSpPr bwMode="auto">
          <a:xfrm>
            <a:off x="2859088" y="0"/>
            <a:ext cx="547687" cy="990600"/>
            <a:chOff x="768" y="1700"/>
            <a:chExt cx="405" cy="2620"/>
          </a:xfrm>
        </p:grpSpPr>
        <p:sp>
          <p:nvSpPr>
            <p:cNvPr id="3272" name="Rectangle 20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3" name="Rectangle 20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03"/>
          <p:cNvGrpSpPr>
            <a:grpSpLocks/>
          </p:cNvGrpSpPr>
          <p:nvPr/>
        </p:nvGrpSpPr>
        <p:grpSpPr bwMode="auto">
          <a:xfrm>
            <a:off x="4405313" y="0"/>
            <a:ext cx="547687" cy="990600"/>
            <a:chOff x="768" y="1700"/>
            <a:chExt cx="405" cy="2620"/>
          </a:xfrm>
        </p:grpSpPr>
        <p:sp>
          <p:nvSpPr>
            <p:cNvPr id="3276" name="Rectangle 20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" name="Rectangle 20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6005513" y="0"/>
            <a:ext cx="547687" cy="990600"/>
            <a:chOff x="768" y="1700"/>
            <a:chExt cx="405" cy="2620"/>
          </a:xfrm>
        </p:grpSpPr>
        <p:sp>
          <p:nvSpPr>
            <p:cNvPr id="3280" name="Rectangle 20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1" name="Rectangle 20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215"/>
          <p:cNvGrpSpPr>
            <a:grpSpLocks/>
          </p:cNvGrpSpPr>
          <p:nvPr/>
        </p:nvGrpSpPr>
        <p:grpSpPr bwMode="auto">
          <a:xfrm>
            <a:off x="7529513" y="0"/>
            <a:ext cx="547687" cy="990600"/>
            <a:chOff x="768" y="1700"/>
            <a:chExt cx="405" cy="2620"/>
          </a:xfrm>
        </p:grpSpPr>
        <p:sp>
          <p:nvSpPr>
            <p:cNvPr id="3288" name="Rectangle 21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9" name="Rectangle 21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3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29"/>
          <p:cNvGrpSpPr>
            <a:grpSpLocks/>
          </p:cNvGrpSpPr>
          <p:nvPr/>
        </p:nvGrpSpPr>
        <p:grpSpPr bwMode="auto">
          <a:xfrm rot="5400000">
            <a:off x="775494" y="1302543"/>
            <a:ext cx="547688" cy="2120901"/>
            <a:chOff x="768" y="1700"/>
            <a:chExt cx="405" cy="2620"/>
          </a:xfrm>
        </p:grpSpPr>
        <p:sp>
          <p:nvSpPr>
            <p:cNvPr id="3302" name="Rectangle 23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3" name="Rectangle 23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233"/>
          <p:cNvGrpSpPr>
            <a:grpSpLocks/>
          </p:cNvGrpSpPr>
          <p:nvPr/>
        </p:nvGrpSpPr>
        <p:grpSpPr bwMode="auto">
          <a:xfrm rot="5400000">
            <a:off x="775494" y="2770981"/>
            <a:ext cx="547687" cy="2120901"/>
            <a:chOff x="768" y="1700"/>
            <a:chExt cx="405" cy="2620"/>
          </a:xfrm>
        </p:grpSpPr>
        <p:sp>
          <p:nvSpPr>
            <p:cNvPr id="3306" name="Rectangle 234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07" name="Rectangle 235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237"/>
          <p:cNvGrpSpPr>
            <a:grpSpLocks/>
          </p:cNvGrpSpPr>
          <p:nvPr/>
        </p:nvGrpSpPr>
        <p:grpSpPr bwMode="auto">
          <a:xfrm rot="5400000">
            <a:off x="775494" y="4218781"/>
            <a:ext cx="547687" cy="2120901"/>
            <a:chOff x="768" y="1700"/>
            <a:chExt cx="405" cy="2620"/>
          </a:xfrm>
        </p:grpSpPr>
        <p:sp>
          <p:nvSpPr>
            <p:cNvPr id="3310" name="Rectangle 238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1" name="Rectangle 239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256"/>
          <p:cNvGrpSpPr>
            <a:grpSpLocks/>
          </p:cNvGrpSpPr>
          <p:nvPr/>
        </p:nvGrpSpPr>
        <p:grpSpPr bwMode="auto">
          <a:xfrm>
            <a:off x="-11113" y="6462713"/>
            <a:ext cx="2120901" cy="395287"/>
            <a:chOff x="-7" y="4071"/>
            <a:chExt cx="1336" cy="249"/>
          </a:xfrm>
        </p:grpSpPr>
        <p:sp>
          <p:nvSpPr>
            <p:cNvPr id="3314" name="Rectangle 242"/>
            <p:cNvSpPr>
              <a:spLocks noChangeArrowheads="1"/>
            </p:cNvSpPr>
            <p:nvPr userDrawn="1"/>
          </p:nvSpPr>
          <p:spPr bwMode="gray">
            <a:xfrm rot="5400000">
              <a:off x="620" y="3444"/>
              <a:ext cx="81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15" name="Rectangle 243"/>
            <p:cNvSpPr>
              <a:spLocks noChangeArrowheads="1"/>
            </p:cNvSpPr>
            <p:nvPr userDrawn="1"/>
          </p:nvSpPr>
          <p:spPr bwMode="gray">
            <a:xfrm rot="5400000">
              <a:off x="598" y="3589"/>
              <a:ext cx="126" cy="1336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254"/>
          <p:cNvGrpSpPr>
            <a:grpSpLocks/>
          </p:cNvGrpSpPr>
          <p:nvPr/>
        </p:nvGrpSpPr>
        <p:grpSpPr bwMode="auto">
          <a:xfrm>
            <a:off x="-11113" y="623888"/>
            <a:ext cx="9155113" cy="547687"/>
            <a:chOff x="-7" y="403"/>
            <a:chExt cx="5767" cy="345"/>
          </a:xfrm>
        </p:grpSpPr>
        <p:grpSp>
          <p:nvGrpSpPr>
            <p:cNvPr id="13" name="Group 219"/>
            <p:cNvGrpSpPr>
              <a:grpSpLocks/>
            </p:cNvGrpSpPr>
            <p:nvPr userDrawn="1"/>
          </p:nvGrpSpPr>
          <p:grpSpPr bwMode="auto">
            <a:xfrm rot="5400000">
              <a:off x="488" y="-92"/>
              <a:ext cx="345" cy="1336"/>
              <a:chOff x="768" y="1700"/>
              <a:chExt cx="405" cy="2620"/>
            </a:xfrm>
          </p:grpSpPr>
          <p:sp>
            <p:nvSpPr>
              <p:cNvPr id="3292" name="Rectangle 220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3" name="Rectangle 221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chemeClr val="tx2">
                  <a:alpha val="3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45"/>
            <p:cNvGrpSpPr>
              <a:grpSpLocks/>
            </p:cNvGrpSpPr>
            <p:nvPr userDrawn="1"/>
          </p:nvGrpSpPr>
          <p:grpSpPr bwMode="auto">
            <a:xfrm rot="5400000">
              <a:off x="3397" y="-1615"/>
              <a:ext cx="345" cy="4381"/>
              <a:chOff x="768" y="1700"/>
              <a:chExt cx="405" cy="2620"/>
            </a:xfrm>
          </p:grpSpPr>
          <p:sp>
            <p:nvSpPr>
              <p:cNvPr id="3318" name="Rectangle 246"/>
              <p:cNvSpPr>
                <a:spLocks noChangeArrowheads="1"/>
              </p:cNvSpPr>
              <p:nvPr userDrawn="1"/>
            </p:nvSpPr>
            <p:spPr bwMode="gray">
              <a:xfrm>
                <a:off x="768" y="1700"/>
                <a:ext cx="95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9" name="Rectangle 247"/>
              <p:cNvSpPr>
                <a:spLocks noChangeArrowheads="1"/>
              </p:cNvSpPr>
              <p:nvPr userDrawn="1"/>
            </p:nvSpPr>
            <p:spPr bwMode="gray">
              <a:xfrm>
                <a:off x="912" y="1700"/>
                <a:ext cx="261" cy="2620"/>
              </a:xfrm>
              <a:prstGeom prst="rect">
                <a:avLst/>
              </a:prstGeom>
              <a:solidFill>
                <a:srgbClr val="FFFFFF">
                  <a:alpha val="39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35" name="Rectangle 163"/>
          <p:cNvSpPr>
            <a:spLocks noChangeArrowheads="1"/>
          </p:cNvSpPr>
          <p:nvPr/>
        </p:nvSpPr>
        <p:spPr bwMode="gray">
          <a:xfrm>
            <a:off x="685800" y="990600"/>
            <a:ext cx="845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gray">
          <a:xfrm>
            <a:off x="762000" y="1066800"/>
            <a:ext cx="8382000" cy="1509713"/>
          </a:xfrm>
          <a:prstGeom prst="rect">
            <a:avLst/>
          </a:prstGeom>
          <a:blipFill dpi="0" rotWithShape="0">
            <a:blip r:embed="rId2" cstate="email"/>
            <a:srcRect/>
            <a:stretch>
              <a:fillRect b="-15205"/>
            </a:stretch>
          </a:blip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gray">
          <a:xfrm>
            <a:off x="7459663" y="6248400"/>
            <a:ext cx="13033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pic>
        <p:nvPicPr>
          <p:cNvPr id="3104" name="Picture 32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gray">
          <a:xfrm>
            <a:off x="0" y="3302000"/>
            <a:ext cx="4038600" cy="355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457200"/>
            <a:ext cx="1852612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6350" y="457200"/>
            <a:ext cx="5405438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6350" y="1600200"/>
            <a:ext cx="741045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649605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3853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6350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57775" y="1600200"/>
            <a:ext cx="36290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Rectangle 39"/>
          <p:cNvSpPr>
            <a:spLocks noChangeArrowheads="1"/>
          </p:cNvSpPr>
          <p:nvPr/>
        </p:nvSpPr>
        <p:spPr bwMode="gray">
          <a:xfrm>
            <a:off x="0" y="1447800"/>
            <a:ext cx="1116013" cy="5410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0" y="0"/>
            <a:ext cx="1116013" cy="2603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1295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A08584-AF19-4F92-91DE-B5FDE5302CC3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538538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C55758-DF23-4EA9-A1E2-B7CB581A9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76350" y="1600200"/>
            <a:ext cx="7410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 rot="37800000">
            <a:off x="283368" y="1393032"/>
            <a:ext cx="550863" cy="1117600"/>
            <a:chOff x="1060" y="0"/>
            <a:chExt cx="394" cy="4320"/>
          </a:xfrm>
        </p:grpSpPr>
        <p:sp>
          <p:nvSpPr>
            <p:cNvPr id="1096" name="Rectangle 72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8" name="Rectangle 74"/>
          <p:cNvSpPr>
            <a:spLocks noChangeArrowheads="1"/>
          </p:cNvSpPr>
          <p:nvPr/>
        </p:nvSpPr>
        <p:spPr bwMode="gray">
          <a:xfrm rot="-5400000">
            <a:off x="3908425" y="-2727325"/>
            <a:ext cx="261938" cy="5716588"/>
          </a:xfrm>
          <a:prstGeom prst="rect">
            <a:avLst/>
          </a:prstGeom>
          <a:solidFill>
            <a:schemeClr val="tx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152400" y="1447800"/>
            <a:ext cx="457200" cy="5410200"/>
            <a:chOff x="768" y="1700"/>
            <a:chExt cx="405" cy="2620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3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181100" y="333375"/>
            <a:ext cx="7962900" cy="1038225"/>
          </a:xfrm>
          <a:prstGeom prst="rect">
            <a:avLst/>
          </a:prstGeom>
          <a:gradFill rotWithShape="1">
            <a:gsLst>
              <a:gs pos="0">
                <a:srgbClr val="C0C0C0">
                  <a:alpha val="50000"/>
                </a:srgbClr>
              </a:gs>
              <a:gs pos="100000">
                <a:srgbClr val="C0C0C0">
                  <a:gamma/>
                  <a:tint val="41176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0" y="333375"/>
            <a:ext cx="1109663" cy="1038225"/>
          </a:xfrm>
          <a:prstGeom prst="rect">
            <a:avLst/>
          </a:prstGeom>
          <a:blipFill dpi="0" rotWithShape="1">
            <a:blip r:embed="rId15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83"/>
          <p:cNvGrpSpPr>
            <a:grpSpLocks/>
          </p:cNvGrpSpPr>
          <p:nvPr/>
        </p:nvGrpSpPr>
        <p:grpSpPr bwMode="auto">
          <a:xfrm rot="27000000">
            <a:off x="283368" y="2840832"/>
            <a:ext cx="550863" cy="1117600"/>
            <a:chOff x="1060" y="0"/>
            <a:chExt cx="394" cy="4320"/>
          </a:xfrm>
        </p:grpSpPr>
        <p:sp>
          <p:nvSpPr>
            <p:cNvPr id="1108" name="Rectangle 84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99" name="Rectangle 75"/>
          <p:cNvSpPr>
            <a:spLocks noChangeArrowheads="1"/>
          </p:cNvSpPr>
          <p:nvPr/>
        </p:nvSpPr>
        <p:spPr bwMode="gray">
          <a:xfrm>
            <a:off x="6964363" y="6350"/>
            <a:ext cx="2179637" cy="254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1905000" y="0"/>
            <a:ext cx="642938" cy="285750"/>
            <a:chOff x="768" y="1700"/>
            <a:chExt cx="405" cy="2620"/>
          </a:xfrm>
        </p:grpSpPr>
        <p:sp>
          <p:nvSpPr>
            <p:cNvPr id="1114" name="Rectangle 90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5" name="Rectangle 91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92"/>
          <p:cNvGrpSpPr>
            <a:grpSpLocks/>
          </p:cNvGrpSpPr>
          <p:nvPr/>
        </p:nvGrpSpPr>
        <p:grpSpPr bwMode="auto">
          <a:xfrm>
            <a:off x="3810000" y="0"/>
            <a:ext cx="642938" cy="285750"/>
            <a:chOff x="768" y="1700"/>
            <a:chExt cx="405" cy="2620"/>
          </a:xfrm>
        </p:grpSpPr>
        <p:sp>
          <p:nvSpPr>
            <p:cNvPr id="1117" name="Rectangle 93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18" name="Rectangle 94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5791200" y="0"/>
            <a:ext cx="642938" cy="285750"/>
            <a:chOff x="768" y="1700"/>
            <a:chExt cx="405" cy="2620"/>
          </a:xfrm>
        </p:grpSpPr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772400" y="0"/>
            <a:ext cx="642938" cy="304800"/>
            <a:chOff x="768" y="1700"/>
            <a:chExt cx="405" cy="2620"/>
          </a:xfrm>
        </p:grpSpPr>
        <p:sp>
          <p:nvSpPr>
            <p:cNvPr id="1123" name="Rectangle 99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4" name="Rectangle 100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86" name="Picture 62" descr="2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gray">
          <a:xfrm>
            <a:off x="7361238" y="55563"/>
            <a:ext cx="1676400" cy="1643062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76350" y="457200"/>
            <a:ext cx="6496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152400" y="0"/>
            <a:ext cx="457200" cy="261938"/>
            <a:chOff x="768" y="1700"/>
            <a:chExt cx="405" cy="2620"/>
          </a:xfrm>
        </p:grpSpPr>
        <p:sp>
          <p:nvSpPr>
            <p:cNvPr id="1126" name="Rectangle 102"/>
            <p:cNvSpPr>
              <a:spLocks noChangeArrowheads="1"/>
            </p:cNvSpPr>
            <p:nvPr userDrawn="1"/>
          </p:nvSpPr>
          <p:spPr bwMode="gray">
            <a:xfrm>
              <a:off x="768" y="1700"/>
              <a:ext cx="95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" name="Rectangle 103"/>
            <p:cNvSpPr>
              <a:spLocks noChangeArrowheads="1"/>
            </p:cNvSpPr>
            <p:nvPr userDrawn="1"/>
          </p:nvSpPr>
          <p:spPr bwMode="gray">
            <a:xfrm>
              <a:off x="912" y="1700"/>
              <a:ext cx="261" cy="2620"/>
            </a:xfrm>
            <a:prstGeom prst="rect">
              <a:avLst/>
            </a:prstGeom>
            <a:solidFill>
              <a:schemeClr val="tx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04"/>
          <p:cNvGrpSpPr>
            <a:grpSpLocks/>
          </p:cNvGrpSpPr>
          <p:nvPr/>
        </p:nvGrpSpPr>
        <p:grpSpPr bwMode="auto">
          <a:xfrm rot="37800000">
            <a:off x="283369" y="4331494"/>
            <a:ext cx="550862" cy="1117600"/>
            <a:chOff x="1060" y="0"/>
            <a:chExt cx="394" cy="4320"/>
          </a:xfrm>
        </p:grpSpPr>
        <p:sp>
          <p:nvSpPr>
            <p:cNvPr id="1129" name="Rectangle 105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0" name="Rectangle 106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rot="27000000">
            <a:off x="283369" y="5779294"/>
            <a:ext cx="550862" cy="1117600"/>
            <a:chOff x="1060" y="0"/>
            <a:chExt cx="394" cy="4320"/>
          </a:xfrm>
        </p:grpSpPr>
        <p:sp>
          <p:nvSpPr>
            <p:cNvPr id="1132" name="Rectangle 108"/>
            <p:cNvSpPr>
              <a:spLocks noChangeArrowheads="1"/>
            </p:cNvSpPr>
            <p:nvPr userDrawn="1"/>
          </p:nvSpPr>
          <p:spPr bwMode="gray">
            <a:xfrm>
              <a:off x="1214" y="0"/>
              <a:ext cx="240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33" name="Rectangle 109"/>
            <p:cNvSpPr>
              <a:spLocks noChangeArrowheads="1"/>
            </p:cNvSpPr>
            <p:nvPr userDrawn="1"/>
          </p:nvSpPr>
          <p:spPr bwMode="gray">
            <a:xfrm>
              <a:off x="1060" y="0"/>
              <a:ext cx="93" cy="4320"/>
            </a:xfrm>
            <a:prstGeom prst="rect">
              <a:avLst/>
            </a:prstGeom>
            <a:solidFill>
              <a:schemeClr val="tx2">
                <a:alpha val="39999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l-l-c.ru/beladonna" TargetMode="External"/><Relationship Id="rId13" Type="http://schemas.openxmlformats.org/officeDocument/2006/relationships/hyperlink" Target="http://tewom.ru/" TargetMode="External"/><Relationship Id="rId3" Type="http://schemas.openxmlformats.org/officeDocument/2006/relationships/hyperlink" Target="http://coreysa.ru/" TargetMode="External"/><Relationship Id="rId7" Type="http://schemas.openxmlformats.org/officeDocument/2006/relationships/hyperlink" Target="http://www.silax.ru/" TargetMode="External"/><Relationship Id="rId12" Type="http://schemas.openxmlformats.org/officeDocument/2006/relationships/hyperlink" Target="http://animalworld.com.ua/" TargetMode="External"/><Relationship Id="rId2" Type="http://schemas.openxmlformats.org/officeDocument/2006/relationships/hyperlink" Target="http://www.livejourna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rsovetov.ru/" TargetMode="External"/><Relationship Id="rId11" Type="http://schemas.openxmlformats.org/officeDocument/2006/relationships/hyperlink" Target="http://publ.lib.ru/" TargetMode="External"/><Relationship Id="rId5" Type="http://schemas.openxmlformats.org/officeDocument/2006/relationships/hyperlink" Target="http://o4erk.ru/" TargetMode="External"/><Relationship Id="rId10" Type="http://schemas.openxmlformats.org/officeDocument/2006/relationships/hyperlink" Target="http://www.murman.ru/f" TargetMode="External"/><Relationship Id="rId4" Type="http://schemas.openxmlformats.org/officeDocument/2006/relationships/hyperlink" Target="http://www.soyworld.ru/" TargetMode="External"/><Relationship Id="rId9" Type="http://schemas.openxmlformats.org/officeDocument/2006/relationships/hyperlink" Target="http://herbs.fotocrimea.com/" TargetMode="External"/><Relationship Id="rId14" Type="http://schemas.openxmlformats.org/officeDocument/2006/relationships/hyperlink" Target="http://www.symbolsbook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928934"/>
            <a:ext cx="7772400" cy="1470025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5">
                    <a:lumMod val="25000"/>
                  </a:schemeClr>
                </a:solidFill>
                <a:latin typeface="Moonlight" pitchFamily="2" charset="0"/>
              </a:rPr>
              <a:t>Вещества, образуемые растениями</a:t>
            </a:r>
            <a:endParaRPr lang="ru-RU" sz="6000" dirty="0">
              <a:solidFill>
                <a:schemeClr val="accent5">
                  <a:lumMod val="25000"/>
                </a:schemeClr>
              </a:solidFill>
              <a:latin typeface="Moonligh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124" y="5000636"/>
            <a:ext cx="4500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Презентация -сопровождение </a:t>
            </a:r>
            <a:r>
              <a:rPr lang="ru-RU" dirty="0" smtClean="0"/>
              <a:t>урока природоведения в 5 классе по учебнику Сухова Т.А., Строганов В.И. </a:t>
            </a:r>
          </a:p>
          <a:p>
            <a:r>
              <a:rPr lang="ru-RU" dirty="0" smtClean="0"/>
              <a:t>Автор: Лобес Светлана Геннадьевна</a:t>
            </a:r>
          </a:p>
          <a:p>
            <a:r>
              <a:rPr lang="ru-RU" dirty="0" smtClean="0"/>
              <a:t>Учитель биологии МОУ «СОШ №2»</a:t>
            </a:r>
          </a:p>
          <a:p>
            <a:r>
              <a:rPr lang="ru-RU" dirty="0" smtClean="0"/>
              <a:t>Город Чернушка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496050" cy="762000"/>
          </a:xfrm>
        </p:spPr>
        <p:txBody>
          <a:bodyPr/>
          <a:lstStyle/>
          <a:p>
            <a:r>
              <a:rPr lang="ru-RU" dirty="0" smtClean="0"/>
              <a:t>Шоколадное дерево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animalworld.com.ua/images/2009/June_09/Fito/Theobroma%20cacao/Theobroma%20cacao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28736"/>
            <a:ext cx="4176382" cy="3786214"/>
          </a:xfrm>
          <a:prstGeom prst="rect">
            <a:avLst/>
          </a:prstGeom>
          <a:noFill/>
        </p:spPr>
      </p:pic>
      <p:pic>
        <p:nvPicPr>
          <p:cNvPr id="36868" name="Picture 4" descr="http://img0.liveinternet.ru/images/attach/c/1/56/940/56940268_1269539224_41473856_40187433_36698429__StrawberryChocolate__by_Psychosomatic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071546"/>
            <a:ext cx="2857520" cy="4486276"/>
          </a:xfrm>
          <a:prstGeom prst="rect">
            <a:avLst/>
          </a:prstGeom>
          <a:noFill/>
        </p:spPr>
      </p:pic>
      <p:pic>
        <p:nvPicPr>
          <p:cNvPr id="36870" name="Picture 6" descr="http://how-to-cook.ru/wp-content/uploads/2011/06/kaka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3743324"/>
            <a:ext cx="3810000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Витамины </a:t>
            </a:r>
            <a:endParaRPr lang="ru-RU" sz="6000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600201"/>
            <a:ext cx="7410450" cy="1757362"/>
          </a:xfrm>
        </p:spPr>
        <p:txBody>
          <a:bodyPr/>
          <a:lstStyle/>
          <a:p>
            <a:r>
              <a:rPr lang="ru-RU" dirty="0" smtClean="0"/>
              <a:t>Вещества, которые требуются организму для нормальной жизнедеятельности</a:t>
            </a:r>
            <a:endParaRPr lang="ru-RU" dirty="0"/>
          </a:p>
        </p:txBody>
      </p:sp>
      <p:pic>
        <p:nvPicPr>
          <p:cNvPr id="37890" name="Picture 2" descr="http://we-woman.ru/wp-content/uploads/2010/04/vitam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3071785"/>
            <a:ext cx="3786214" cy="3786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tewom.ru/uploads/posts/2011-06/1309353778_1295110693_vitamin-d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57166"/>
            <a:ext cx="6929486" cy="6371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sovetdlyzdoroviy.ru/wp-content/uploads/2010/11/fatsoluble1_1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428604"/>
            <a:ext cx="6929486" cy="639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www.allwomens.ru/uploads/posts/2010-04/1272530600_produkty_s_vysokim_soderzhaniem_vitamina_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14290"/>
            <a:ext cx="7143800" cy="657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Заполните таблицу: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1" y="1600200"/>
          <a:ext cx="7786741" cy="4224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1426"/>
                <a:gridCol w="2702358"/>
                <a:gridCol w="3422957"/>
              </a:tblGrid>
              <a:tr h="125729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Витамин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Где содержится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Недостаток витамина</a:t>
                      </a:r>
                      <a:endParaRPr lang="ru-RU" sz="2800" dirty="0"/>
                    </a:p>
                  </a:txBody>
                  <a:tcPr/>
                </a:tc>
              </a:tr>
              <a:tr h="74168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В1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68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68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68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dirty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Ядовитыми</a:t>
            </a:r>
            <a:endParaRPr lang="ru-RU" dirty="0">
              <a:ln w="11430"/>
              <a:solidFill>
                <a:schemeClr val="accent5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называются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растения, содержащие такие химические вещества, которые, попав в организм человека или животного, вызывают отравление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Отравление может привести к тяжелому заболеванию и даже к смерти.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самого растения ядовитые вещества имеют большое значение. </a:t>
            </a:r>
            <a:endParaRPr lang="ru-RU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защищают растение от животных, которые могли бы съесть его стебли, листья, корни или семена.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некоторых растений ядовиты кора и плоды, а листья и цветки совсем безвредны (крушина), </a:t>
            </a:r>
            <a:endParaRPr lang="ru-RU" dirty="0"/>
          </a:p>
        </p:txBody>
      </p:sp>
      <p:pic>
        <p:nvPicPr>
          <p:cNvPr id="45058" name="Picture 2" descr="http://da100let.dn.ua/wp-content/uploads/2009/06/cascar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3143248"/>
            <a:ext cx="3500462" cy="350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других ядовиты цветки (гречиха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dirty="0"/>
          </a:p>
        </p:txBody>
      </p:sp>
      <p:pic>
        <p:nvPicPr>
          <p:cNvPr id="47106" name="Picture 2" descr="http://travnik34.ru/wp-content/uploads/2011/07/Tversk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571744"/>
            <a:ext cx="666750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Сливочное масло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://www.symbolsbook.ru/images/K/Co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85860"/>
            <a:ext cx="4800955" cy="3500438"/>
          </a:xfrm>
          <a:prstGeom prst="rect">
            <a:avLst/>
          </a:prstGeom>
          <a:noFill/>
        </p:spPr>
      </p:pic>
      <p:pic>
        <p:nvPicPr>
          <p:cNvPr id="1026" name="Picture 2" descr="http://www.livejournal.ru/static/files/eda/health/zoom/1002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3648074"/>
            <a:ext cx="60960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третьих — только плоды (плевел)</a:t>
            </a:r>
            <a:endParaRPr lang="ru-RU" dirty="0"/>
          </a:p>
        </p:txBody>
      </p:sp>
      <p:pic>
        <p:nvPicPr>
          <p:cNvPr id="48130" name="Picture 2" descr="http://www.nature-archive.ru/img/grasses/photos/0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7" y="2428868"/>
            <a:ext cx="421601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Вороний глаз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43050"/>
            <a:ext cx="5153038" cy="452596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Есть растения целиком </a:t>
            </a: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ядовитые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мере развития растения количество ядовитых веществ в нем меняется.</a:t>
            </a:r>
            <a:endParaRPr lang="ru-RU" dirty="0"/>
          </a:p>
        </p:txBody>
      </p:sp>
      <p:pic>
        <p:nvPicPr>
          <p:cNvPr id="49154" name="Picture 2" descr="http://t1.gstatic.com/images?q=tbn:ANd9GcQ8EOTuU37EEwCJdXMCb9LI-eui0wzpbsjIETJMiasgZXaIVVH8mftrkvFUZ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3728139" cy="2786082"/>
          </a:xfrm>
          <a:prstGeom prst="rect">
            <a:avLst/>
          </a:prstGeom>
          <a:noFill/>
        </p:spPr>
      </p:pic>
      <p:pic>
        <p:nvPicPr>
          <p:cNvPr id="49156" name="Picture 4" descr="http://images.nature.web.ru/nature/2001/03/16/0001162121/p2000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00504"/>
            <a:ext cx="3833823" cy="261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dirty="0" smtClean="0">
                <a:ln w="11430"/>
                <a:solidFill>
                  <a:schemeClr val="accent5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Белена</a:t>
            </a: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yad-flora.info/images/logo_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1428736"/>
            <a:ext cx="623262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Вех ядовитый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http://www.spas-extreme.ru/images/multimedia/59D468A7AFA3284C4FC446849B030F0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71546"/>
            <a:ext cx="8067246" cy="5572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Белладонна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://www.phytology.ru/images/stories/Ogorod/Rasteniya/krasavka/belladonn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428736"/>
            <a:ext cx="7643866" cy="509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Ландыш майский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4" name="Picture 6" descr="http://niceworld.biz/wp-content/uploads/%D0%B3%D1%80%D1%83%D1%81%D1%82%D0%BD%D1%8B%D0%B9-%D0%BB%D0%B0%D0%BD%D0%B4%D1%8B%D1%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375158"/>
            <a:ext cx="7143800" cy="5357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u-lekar.ru/img/otrav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2500299" cy="23752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6350" y="457200"/>
            <a:ext cx="7010426" cy="762000"/>
          </a:xfrm>
        </p:spPr>
        <p:txBody>
          <a:bodyPr/>
          <a:lstStyle/>
          <a:p>
            <a:pPr algn="ctr"/>
            <a:r>
              <a:rPr lang="ru-RU" sz="3600" dirty="0" smtClean="0"/>
              <a:t>Помощь при отравлении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600200"/>
            <a:ext cx="7653368" cy="452596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промыть желудок - дать больному выпить подряд 5-6 стаканов воды (лучше с содой) или слабого (бледно-розовый) раствора марганцовки. 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надавив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пальцами или ложкой на корень языка, вызвать рвоту. Эту процедуру следует повторить 3-5 раз; </a:t>
            </a:r>
            <a:b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уложить больного и тепло его укутать; </a:t>
            </a:r>
            <a:b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непрерывно давать ему теплое питье, а при сильной слабости - крепкий чай; </a:t>
            </a:r>
            <a:b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немедленно обратиться за врачебной помощью.</a:t>
            </a:r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Список используемых источников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6350" y="1285860"/>
            <a:ext cx="7410450" cy="5572140"/>
          </a:xfrm>
        </p:spPr>
        <p:txBody>
          <a:bodyPr/>
          <a:lstStyle/>
          <a:p>
            <a:r>
              <a:rPr lang="ru-RU" sz="2000" dirty="0" smtClean="0"/>
              <a:t>Т.С. Сухова, В.И. Строганов Природоведение: 5 класс: методическое пособие.- М.: </a:t>
            </a:r>
            <a:r>
              <a:rPr lang="ru-RU" sz="2000" dirty="0" err="1" smtClean="0"/>
              <a:t>Вентана</a:t>
            </a:r>
            <a:r>
              <a:rPr lang="ru-RU" sz="2000" dirty="0" smtClean="0"/>
              <a:t> - Граф, 2010.</a:t>
            </a:r>
          </a:p>
          <a:p>
            <a:r>
              <a:rPr lang="en-US" sz="2000" dirty="0" smtClean="0">
                <a:hlinkClick r:id="rId2"/>
              </a:rPr>
              <a:t>http://www.livejournal.ru/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http://coreysa.ru/</a:t>
            </a:r>
            <a:endParaRPr lang="ru-RU" sz="2000" dirty="0" smtClean="0"/>
          </a:p>
          <a:p>
            <a:r>
              <a:rPr lang="en-US" sz="2000" dirty="0" smtClean="0">
                <a:hlinkClick r:id="rId4"/>
              </a:rPr>
              <a:t>http://www.soyworld.ru/</a:t>
            </a:r>
            <a:endParaRPr lang="ru-RU" sz="2000" dirty="0" smtClean="0"/>
          </a:p>
          <a:p>
            <a:r>
              <a:rPr lang="en-US" sz="2000" dirty="0" smtClean="0">
                <a:hlinkClick r:id="rId5"/>
              </a:rPr>
              <a:t>http://o4erk.ru/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http://mirsovetov.ru/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http://www.silax.ru/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http://l-l-c.ru/beladonna</a:t>
            </a:r>
            <a:endParaRPr lang="ru-RU" sz="2000" dirty="0" smtClean="0"/>
          </a:p>
          <a:p>
            <a:r>
              <a:rPr lang="en-US" sz="2000" dirty="0" smtClean="0">
                <a:hlinkClick r:id="rId9"/>
              </a:rPr>
              <a:t>http://herbs.fotocrimea.com/</a:t>
            </a:r>
            <a:endParaRPr lang="ru-RU" sz="2000" dirty="0" smtClean="0"/>
          </a:p>
          <a:p>
            <a:r>
              <a:rPr lang="en-US" sz="2000" dirty="0" smtClean="0">
                <a:hlinkClick r:id="rId10"/>
              </a:rPr>
              <a:t>http://www.murman.ru/f</a:t>
            </a:r>
            <a:endParaRPr lang="ru-RU" sz="2000" dirty="0" smtClean="0"/>
          </a:p>
          <a:p>
            <a:r>
              <a:rPr lang="en-US" sz="2000" dirty="0" smtClean="0">
                <a:hlinkClick r:id="rId11"/>
              </a:rPr>
              <a:t>http://publ.lib.ru</a:t>
            </a:r>
            <a:endParaRPr lang="ru-RU" sz="2000" dirty="0" smtClean="0"/>
          </a:p>
          <a:p>
            <a:r>
              <a:rPr lang="en-US" sz="2000" dirty="0" smtClean="0">
                <a:hlinkClick r:id="rId12"/>
              </a:rPr>
              <a:t>http://animalworld.com.ua</a:t>
            </a:r>
            <a:endParaRPr lang="ru-RU" sz="2000" dirty="0" smtClean="0"/>
          </a:p>
          <a:p>
            <a:r>
              <a:rPr lang="en-US" sz="2000" dirty="0" smtClean="0">
                <a:hlinkClick r:id="rId13"/>
              </a:rPr>
              <a:t>http://tewom.ru</a:t>
            </a:r>
            <a:endParaRPr lang="ru-RU" sz="2000" dirty="0" smtClean="0"/>
          </a:p>
          <a:p>
            <a:r>
              <a:rPr lang="en-US" sz="2000" dirty="0" smtClean="0">
                <a:hlinkClick r:id="rId14"/>
              </a:rPr>
              <a:t>http://www.symbolsbook.ru</a:t>
            </a:r>
            <a:endParaRPr lang="ru-RU" sz="20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Растительное масло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mylo-opt.ru/upload/news-imgs/62674186_1281716510_58788892_palm_oil_biodies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428736"/>
            <a:ext cx="780590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http://soyworld.ru/images/stories/2010/january/oi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3333750" cy="21717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357187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Соевое масло</a:t>
            </a:r>
            <a:endParaRPr lang="ru-RU" dirty="0"/>
          </a:p>
        </p:txBody>
      </p:sp>
      <p:pic>
        <p:nvPicPr>
          <p:cNvPr id="30726" name="Picture 6" descr="http://mirsovetov.ru/images/860/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7554" y="714356"/>
            <a:ext cx="2732237" cy="29289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28992" y="378619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Оливковое масло</a:t>
            </a:r>
            <a:endParaRPr lang="ru-RU" dirty="0"/>
          </a:p>
        </p:txBody>
      </p:sp>
      <p:pic>
        <p:nvPicPr>
          <p:cNvPr id="30728" name="Picture 8" descr="http://o4erk.ru/wp-content/uploads/2011/02/kukuruznoe-masl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357166"/>
            <a:ext cx="2714612" cy="34199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429388" y="385762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Кукурузное масло</a:t>
            </a:r>
            <a:endParaRPr lang="ru-RU" dirty="0"/>
          </a:p>
        </p:txBody>
      </p:sp>
      <p:pic>
        <p:nvPicPr>
          <p:cNvPr id="30730" name="Picture 10" descr="http://otvetin.ru/uploads/posts/1313680097_gorchichnoe-maslo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57422" y="4214818"/>
            <a:ext cx="3810000" cy="238601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71802" y="64886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Горчичное масло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Фитонциды </a:t>
            </a:r>
            <a:endParaRPr lang="ru-RU" sz="600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28736"/>
            <a:ext cx="8001024" cy="1857389"/>
          </a:xfrm>
        </p:spPr>
        <p:txBody>
          <a:bodyPr/>
          <a:lstStyle/>
          <a:p>
            <a:r>
              <a:rPr lang="ru-RU" dirty="0" smtClean="0"/>
              <a:t>Вещества, образуемые растениями, которые убивают бактерии или подавляют их развитие</a:t>
            </a:r>
            <a:endParaRPr lang="ru-RU" dirty="0"/>
          </a:p>
        </p:txBody>
      </p:sp>
      <p:pic>
        <p:nvPicPr>
          <p:cNvPr id="31746" name="Picture 2" descr="http://www.webois.com.ua/img/otdih/sos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143248"/>
            <a:ext cx="3810000" cy="2857500"/>
          </a:xfrm>
          <a:prstGeom prst="rect">
            <a:avLst/>
          </a:prstGeom>
          <a:noFill/>
        </p:spPr>
      </p:pic>
      <p:pic>
        <p:nvPicPr>
          <p:cNvPr id="31748" name="Picture 4" descr="http://www.driada.net/images/50/503-garli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2714620"/>
            <a:ext cx="2857500" cy="2857500"/>
          </a:xfrm>
          <a:prstGeom prst="rect">
            <a:avLst/>
          </a:prstGeom>
          <a:noFill/>
        </p:spPr>
      </p:pic>
      <p:pic>
        <p:nvPicPr>
          <p:cNvPr id="31750" name="Picture 6" descr="http://medgrasses.ru/img/luk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4571999"/>
            <a:ext cx="21907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Токин Борис Петрович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525963"/>
          </a:xfrm>
        </p:spPr>
        <p:txBody>
          <a:bodyPr/>
          <a:lstStyle/>
          <a:p>
            <a:r>
              <a:rPr lang="ru-RU" dirty="0" smtClean="0"/>
              <a:t>В 1928 году открыл фитонциды</a:t>
            </a:r>
            <a:endParaRPr lang="ru-RU" dirty="0"/>
          </a:p>
        </p:txBody>
      </p:sp>
      <p:pic>
        <p:nvPicPr>
          <p:cNvPr id="32770" name="Picture 2" descr="http://publ.lib.ru/ARCHIVES/T/TOKIN_Boris_Petrovich/.Online/Tokin_B._P.-P001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571612"/>
            <a:ext cx="3286148" cy="4381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57200"/>
            <a:ext cx="7429552" cy="762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solidFill>
                  <a:schemeClr val="accent5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Дубильные вещества 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Обладают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замечательным свойством дубить кожу (шкуры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т.е.отнимать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них в значительной мере способность к гниению и затвердеванию при высыхании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Наиболее богаты дубильными веществами тропические растения.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1600200"/>
            <a:ext cx="34004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http://www.ruhow.ru/images/1001006/kak-otdelit-dubilniye-veschestva-iz-jeludey-bez-kipyacheniya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380102" cy="4857784"/>
          </a:xfrm>
          <a:prstGeom prst="rect">
            <a:avLst/>
          </a:prstGeom>
          <a:noFill/>
        </p:spPr>
      </p:pic>
      <p:pic>
        <p:nvPicPr>
          <p:cNvPr id="33796" name="Picture 4" descr="http://frukt-i.ru/uploads/posts/2011-03/1300417996_yagod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3912" y="0"/>
            <a:ext cx="4210088" cy="4857760"/>
          </a:xfrm>
          <a:prstGeom prst="rect">
            <a:avLst/>
          </a:prstGeom>
          <a:noFill/>
        </p:spPr>
      </p:pic>
      <p:pic>
        <p:nvPicPr>
          <p:cNvPr id="33798" name="Picture 6" descr="http://medpravda.com/wp-content/uploads/2011/04/bereza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3019424"/>
            <a:ext cx="2381250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plantus.ru/sites/default/files/camellia_sinensis_20090310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000240"/>
            <a:ext cx="4762500" cy="3171826"/>
          </a:xfrm>
          <a:prstGeom prst="rect">
            <a:avLst/>
          </a:prstGeom>
          <a:noFill/>
        </p:spPr>
      </p:pic>
      <p:pic>
        <p:nvPicPr>
          <p:cNvPr id="35844" name="Picture 4" descr="http://www.kaktrostinka.ru/images/content/t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0300" y="4219574"/>
            <a:ext cx="2933700" cy="2638426"/>
          </a:xfrm>
          <a:prstGeom prst="rect">
            <a:avLst/>
          </a:prstGeom>
          <a:noFill/>
        </p:spPr>
      </p:pic>
      <p:pic>
        <p:nvPicPr>
          <p:cNvPr id="35846" name="Picture 6" descr="http://travellanka.ru/leftmenu1/teaplantation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071934" cy="2799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572TGp_fresh_light</Template>
  <TotalTime>304</TotalTime>
  <Words>269</Words>
  <Application>Microsoft Office PowerPoint</Application>
  <PresentationFormat>Экран (4:3)</PresentationFormat>
  <Paragraphs>62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Default Design</vt:lpstr>
      <vt:lpstr>Вещества, образуемые растениями</vt:lpstr>
      <vt:lpstr>Сливочное масло</vt:lpstr>
      <vt:lpstr>Растительное масло</vt:lpstr>
      <vt:lpstr>Слайд 4</vt:lpstr>
      <vt:lpstr>Фитонциды </vt:lpstr>
      <vt:lpstr>Токин Борис Петрович</vt:lpstr>
      <vt:lpstr>Дубильные вещества </vt:lpstr>
      <vt:lpstr>Слайд 8</vt:lpstr>
      <vt:lpstr>Слайд 9</vt:lpstr>
      <vt:lpstr>Шоколадное дерево</vt:lpstr>
      <vt:lpstr>Витамины </vt:lpstr>
      <vt:lpstr>Слайд 12</vt:lpstr>
      <vt:lpstr>Слайд 13</vt:lpstr>
      <vt:lpstr>Слайд 14</vt:lpstr>
      <vt:lpstr>Заполните таблицу:</vt:lpstr>
      <vt:lpstr>Ядовитыми</vt:lpstr>
      <vt:lpstr>Слайд 17</vt:lpstr>
      <vt:lpstr>Слайд 18</vt:lpstr>
      <vt:lpstr>Слайд 19</vt:lpstr>
      <vt:lpstr>Слайд 20</vt:lpstr>
      <vt:lpstr>Вороний глаз </vt:lpstr>
      <vt:lpstr>Белена </vt:lpstr>
      <vt:lpstr>Вех ядовитый</vt:lpstr>
      <vt:lpstr>Белладонна </vt:lpstr>
      <vt:lpstr>Ландыш майский </vt:lpstr>
      <vt:lpstr>Помощь при отравлении</vt:lpstr>
      <vt:lpstr>Список используемых источников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Вещества, образуемые растениями</dc:title>
  <dc:creator>светлана</dc:creator>
  <cp:lastModifiedBy>User</cp:lastModifiedBy>
  <cp:revision>41</cp:revision>
  <dcterms:created xsi:type="dcterms:W3CDTF">2011-10-02T10:13:40Z</dcterms:created>
  <dcterms:modified xsi:type="dcterms:W3CDTF">2012-11-05T07:40:02Z</dcterms:modified>
</cp:coreProperties>
</file>