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4" r:id="rId5"/>
    <p:sldId id="262" r:id="rId6"/>
    <p:sldId id="263" r:id="rId7"/>
    <p:sldId id="261" r:id="rId8"/>
    <p:sldId id="259" r:id="rId9"/>
    <p:sldId id="265" r:id="rId10"/>
    <p:sldId id="266" r:id="rId11"/>
    <p:sldId id="273" r:id="rId12"/>
    <p:sldId id="267" r:id="rId13"/>
    <p:sldId id="268" r:id="rId14"/>
    <p:sldId id="270" r:id="rId15"/>
    <p:sldId id="269" r:id="rId16"/>
    <p:sldId id="271" r:id="rId17"/>
    <p:sldId id="258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-76200" y="228600"/>
            <a:ext cx="2743200" cy="1981200"/>
            <a:chOff x="180" y="384"/>
            <a:chExt cx="1654" cy="1520"/>
          </a:xfrm>
        </p:grpSpPr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432" y="432"/>
              <a:ext cx="1392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384"/>
                </a:cxn>
                <a:cxn ang="0">
                  <a:pos x="768" y="720"/>
                </a:cxn>
                <a:cxn ang="0">
                  <a:pos x="1008" y="864"/>
                </a:cxn>
                <a:cxn ang="0">
                  <a:pos x="1392" y="816"/>
                </a:cxn>
              </a:cxnLst>
              <a:rect l="0" t="0" r="r" b="b"/>
              <a:pathLst>
                <a:path w="1392" h="864">
                  <a:moveTo>
                    <a:pt x="0" y="0"/>
                  </a:moveTo>
                  <a:lnTo>
                    <a:pt x="288" y="384"/>
                  </a:lnTo>
                  <a:lnTo>
                    <a:pt x="768" y="720"/>
                  </a:lnTo>
                  <a:lnTo>
                    <a:pt x="1008" y="864"/>
                  </a:lnTo>
                  <a:lnTo>
                    <a:pt x="1392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423" y="406"/>
              <a:ext cx="517" cy="1498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429" y="358"/>
                </a:cxn>
                <a:cxn ang="0">
                  <a:pos x="488" y="546"/>
                </a:cxn>
                <a:cxn ang="0">
                  <a:pos x="517" y="893"/>
                </a:cxn>
                <a:cxn ang="0">
                  <a:pos x="488" y="1069"/>
                </a:cxn>
                <a:cxn ang="0">
                  <a:pos x="194" y="1369"/>
                </a:cxn>
                <a:cxn ang="0">
                  <a:pos x="0" y="1498"/>
                </a:cxn>
              </a:cxnLst>
              <a:rect l="0" t="0" r="r" b="b"/>
              <a:pathLst>
                <a:path w="517" h="1498">
                  <a:moveTo>
                    <a:pt x="482" y="0"/>
                  </a:moveTo>
                  <a:lnTo>
                    <a:pt x="429" y="358"/>
                  </a:lnTo>
                  <a:lnTo>
                    <a:pt x="488" y="546"/>
                  </a:lnTo>
                  <a:lnTo>
                    <a:pt x="517" y="893"/>
                  </a:lnTo>
                  <a:lnTo>
                    <a:pt x="488" y="1069"/>
                  </a:lnTo>
                  <a:lnTo>
                    <a:pt x="194" y="1369"/>
                  </a:lnTo>
                  <a:lnTo>
                    <a:pt x="0" y="149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180" y="432"/>
              <a:ext cx="1184" cy="872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1034" y="159"/>
                </a:cxn>
                <a:cxn ang="0">
                  <a:pos x="932" y="328"/>
                </a:cxn>
                <a:cxn ang="0">
                  <a:pos x="731" y="532"/>
                </a:cxn>
                <a:cxn ang="0">
                  <a:pos x="567" y="723"/>
                </a:cxn>
                <a:cxn ang="0">
                  <a:pos x="402" y="858"/>
                </a:cxn>
                <a:cxn ang="0">
                  <a:pos x="0" y="872"/>
                </a:cxn>
              </a:cxnLst>
              <a:rect l="0" t="0" r="r" b="b"/>
              <a:pathLst>
                <a:path w="1184" h="872">
                  <a:moveTo>
                    <a:pt x="1184" y="0"/>
                  </a:moveTo>
                  <a:lnTo>
                    <a:pt x="1034" y="159"/>
                  </a:lnTo>
                  <a:lnTo>
                    <a:pt x="932" y="328"/>
                  </a:lnTo>
                  <a:lnTo>
                    <a:pt x="731" y="532"/>
                  </a:lnTo>
                  <a:lnTo>
                    <a:pt x="567" y="723"/>
                  </a:lnTo>
                  <a:lnTo>
                    <a:pt x="402" y="858"/>
                  </a:lnTo>
                  <a:lnTo>
                    <a:pt x="0" y="87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282" y="746"/>
              <a:ext cx="1552" cy="236"/>
            </a:xfrm>
            <a:custGeom>
              <a:avLst/>
              <a:gdLst/>
              <a:ahLst/>
              <a:cxnLst>
                <a:cxn ang="0">
                  <a:pos x="1552" y="0"/>
                </a:cxn>
                <a:cxn ang="0">
                  <a:pos x="1193" y="189"/>
                </a:cxn>
                <a:cxn ang="0">
                  <a:pos x="858" y="218"/>
                </a:cxn>
                <a:cxn ang="0">
                  <a:pos x="629" y="206"/>
                </a:cxn>
                <a:cxn ang="0">
                  <a:pos x="306" y="236"/>
                </a:cxn>
                <a:cxn ang="0">
                  <a:pos x="124" y="218"/>
                </a:cxn>
                <a:cxn ang="0">
                  <a:pos x="0" y="206"/>
                </a:cxn>
              </a:cxnLst>
              <a:rect l="0" t="0" r="r" b="b"/>
              <a:pathLst>
                <a:path w="1552" h="236">
                  <a:moveTo>
                    <a:pt x="1552" y="0"/>
                  </a:moveTo>
                  <a:lnTo>
                    <a:pt x="1193" y="189"/>
                  </a:lnTo>
                  <a:lnTo>
                    <a:pt x="858" y="218"/>
                  </a:lnTo>
                  <a:lnTo>
                    <a:pt x="629" y="206"/>
                  </a:lnTo>
                  <a:lnTo>
                    <a:pt x="306" y="236"/>
                  </a:lnTo>
                  <a:lnTo>
                    <a:pt x="124" y="218"/>
                  </a:lnTo>
                  <a:lnTo>
                    <a:pt x="0" y="20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384" y="432"/>
              <a:ext cx="1296" cy="1056"/>
            </a:xfrm>
            <a:custGeom>
              <a:avLst/>
              <a:gdLst/>
              <a:ahLst/>
              <a:cxnLst>
                <a:cxn ang="0">
                  <a:pos x="1200" y="864"/>
                </a:cxn>
                <a:cxn ang="0">
                  <a:pos x="1248" y="768"/>
                </a:cxn>
                <a:cxn ang="0">
                  <a:pos x="1248" y="720"/>
                </a:cxn>
                <a:cxn ang="0">
                  <a:pos x="1296" y="432"/>
                </a:cxn>
                <a:cxn ang="0">
                  <a:pos x="864" y="144"/>
                </a:cxn>
                <a:cxn ang="0">
                  <a:pos x="480" y="0"/>
                </a:cxn>
                <a:cxn ang="0">
                  <a:pos x="144" y="96"/>
                </a:cxn>
                <a:cxn ang="0">
                  <a:pos x="96" y="384"/>
                </a:cxn>
                <a:cxn ang="0">
                  <a:pos x="0" y="528"/>
                </a:cxn>
                <a:cxn ang="0">
                  <a:pos x="48" y="720"/>
                </a:cxn>
                <a:cxn ang="0">
                  <a:pos x="144" y="864"/>
                </a:cxn>
                <a:cxn ang="0">
                  <a:pos x="288" y="1056"/>
                </a:cxn>
                <a:cxn ang="0">
                  <a:pos x="528" y="1056"/>
                </a:cxn>
                <a:cxn ang="0">
                  <a:pos x="768" y="1008"/>
                </a:cxn>
                <a:cxn ang="0">
                  <a:pos x="960" y="864"/>
                </a:cxn>
                <a:cxn ang="0">
                  <a:pos x="1104" y="672"/>
                </a:cxn>
                <a:cxn ang="0">
                  <a:pos x="1104" y="528"/>
                </a:cxn>
                <a:cxn ang="0">
                  <a:pos x="1008" y="384"/>
                </a:cxn>
                <a:cxn ang="0">
                  <a:pos x="816" y="144"/>
                </a:cxn>
              </a:cxnLst>
              <a:rect l="0" t="0" r="r" b="b"/>
              <a:pathLst>
                <a:path w="1296" h="1056">
                  <a:moveTo>
                    <a:pt x="1200" y="864"/>
                  </a:moveTo>
                  <a:lnTo>
                    <a:pt x="1248" y="768"/>
                  </a:lnTo>
                  <a:lnTo>
                    <a:pt x="1248" y="720"/>
                  </a:lnTo>
                  <a:lnTo>
                    <a:pt x="1296" y="432"/>
                  </a:lnTo>
                  <a:lnTo>
                    <a:pt x="864" y="144"/>
                  </a:lnTo>
                  <a:lnTo>
                    <a:pt x="480" y="0"/>
                  </a:lnTo>
                  <a:lnTo>
                    <a:pt x="144" y="96"/>
                  </a:lnTo>
                  <a:lnTo>
                    <a:pt x="96" y="384"/>
                  </a:lnTo>
                  <a:lnTo>
                    <a:pt x="0" y="528"/>
                  </a:lnTo>
                  <a:lnTo>
                    <a:pt x="48" y="720"/>
                  </a:lnTo>
                  <a:lnTo>
                    <a:pt x="144" y="864"/>
                  </a:lnTo>
                  <a:lnTo>
                    <a:pt x="288" y="1056"/>
                  </a:lnTo>
                  <a:lnTo>
                    <a:pt x="528" y="1056"/>
                  </a:lnTo>
                  <a:lnTo>
                    <a:pt x="768" y="1008"/>
                  </a:lnTo>
                  <a:lnTo>
                    <a:pt x="960" y="864"/>
                  </a:lnTo>
                  <a:lnTo>
                    <a:pt x="1104" y="672"/>
                  </a:lnTo>
                  <a:lnTo>
                    <a:pt x="1104" y="528"/>
                  </a:lnTo>
                  <a:lnTo>
                    <a:pt x="1008" y="384"/>
                  </a:lnTo>
                  <a:lnTo>
                    <a:pt x="816" y="144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576" y="576"/>
              <a:ext cx="720" cy="768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672" y="720"/>
              <a:ext cx="480" cy="528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768" y="816"/>
              <a:ext cx="288" cy="288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364" y="1170"/>
              <a:ext cx="404" cy="4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" y="318"/>
                </a:cxn>
                <a:cxn ang="0">
                  <a:pos x="212" y="414"/>
                </a:cxn>
                <a:cxn ang="0">
                  <a:pos x="404" y="462"/>
                </a:cxn>
              </a:cxnLst>
              <a:rect l="0" t="0" r="r" b="b"/>
              <a:pathLst>
                <a:path w="404" h="462">
                  <a:moveTo>
                    <a:pt x="0" y="0"/>
                  </a:moveTo>
                  <a:lnTo>
                    <a:pt x="116" y="318"/>
                  </a:lnTo>
                  <a:lnTo>
                    <a:pt x="212" y="414"/>
                  </a:lnTo>
                  <a:lnTo>
                    <a:pt x="404" y="46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364" y="1140"/>
              <a:ext cx="212" cy="684"/>
            </a:xfrm>
            <a:custGeom>
              <a:avLst/>
              <a:gdLst/>
              <a:ahLst/>
              <a:cxnLst>
                <a:cxn ang="0">
                  <a:pos x="212" y="684"/>
                </a:cxn>
                <a:cxn ang="0">
                  <a:pos x="68" y="492"/>
                </a:cxn>
                <a:cxn ang="0">
                  <a:pos x="68" y="396"/>
                </a:cxn>
                <a:cxn ang="0">
                  <a:pos x="0" y="0"/>
                </a:cxn>
              </a:cxnLst>
              <a:rect l="0" t="0" r="r" b="b"/>
              <a:pathLst>
                <a:path w="212" h="684">
                  <a:moveTo>
                    <a:pt x="212" y="684"/>
                  </a:moveTo>
                  <a:lnTo>
                    <a:pt x="68" y="492"/>
                  </a:lnTo>
                  <a:lnTo>
                    <a:pt x="68" y="396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1344" y="432"/>
              <a:ext cx="480" cy="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192"/>
                </a:cxn>
                <a:cxn ang="0">
                  <a:pos x="480" y="336"/>
                </a:cxn>
                <a:cxn ang="0">
                  <a:pos x="336" y="528"/>
                </a:cxn>
                <a:cxn ang="0">
                  <a:pos x="336" y="816"/>
                </a:cxn>
              </a:cxnLst>
              <a:rect l="0" t="0" r="r" b="b"/>
              <a:pathLst>
                <a:path w="480" h="816">
                  <a:moveTo>
                    <a:pt x="0" y="0"/>
                  </a:moveTo>
                  <a:lnTo>
                    <a:pt x="192" y="192"/>
                  </a:lnTo>
                  <a:lnTo>
                    <a:pt x="480" y="336"/>
                  </a:lnTo>
                  <a:lnTo>
                    <a:pt x="336" y="528"/>
                  </a:lnTo>
                  <a:lnTo>
                    <a:pt x="336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192" y="624"/>
              <a:ext cx="960" cy="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192"/>
                </a:cxn>
                <a:cxn ang="0">
                  <a:pos x="480" y="288"/>
                </a:cxn>
                <a:cxn ang="0">
                  <a:pos x="720" y="336"/>
                </a:cxn>
                <a:cxn ang="0">
                  <a:pos x="816" y="528"/>
                </a:cxn>
                <a:cxn ang="0">
                  <a:pos x="960" y="816"/>
                </a:cxn>
              </a:cxnLst>
              <a:rect l="0" t="0" r="r" b="b"/>
              <a:pathLst>
                <a:path w="960" h="816">
                  <a:moveTo>
                    <a:pt x="0" y="0"/>
                  </a:moveTo>
                  <a:lnTo>
                    <a:pt x="288" y="192"/>
                  </a:lnTo>
                  <a:lnTo>
                    <a:pt x="480" y="288"/>
                  </a:lnTo>
                  <a:lnTo>
                    <a:pt x="720" y="336"/>
                  </a:lnTo>
                  <a:lnTo>
                    <a:pt x="816" y="528"/>
                  </a:lnTo>
                  <a:lnTo>
                    <a:pt x="960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336" y="384"/>
              <a:ext cx="816" cy="768"/>
            </a:xfrm>
            <a:custGeom>
              <a:avLst/>
              <a:gdLst/>
              <a:ahLst/>
              <a:cxnLst>
                <a:cxn ang="0">
                  <a:pos x="816" y="0"/>
                </a:cxn>
                <a:cxn ang="0">
                  <a:pos x="624" y="480"/>
                </a:cxn>
                <a:cxn ang="0">
                  <a:pos x="576" y="576"/>
                </a:cxn>
                <a:cxn ang="0">
                  <a:pos x="288" y="768"/>
                </a:cxn>
                <a:cxn ang="0">
                  <a:pos x="0" y="768"/>
                </a:cxn>
              </a:cxnLst>
              <a:rect l="0" t="0" r="r" b="b"/>
              <a:pathLst>
                <a:path w="816" h="768">
                  <a:moveTo>
                    <a:pt x="816" y="0"/>
                  </a:moveTo>
                  <a:lnTo>
                    <a:pt x="624" y="480"/>
                  </a:lnTo>
                  <a:lnTo>
                    <a:pt x="576" y="576"/>
                  </a:lnTo>
                  <a:lnTo>
                    <a:pt x="288" y="768"/>
                  </a:lnTo>
                  <a:lnTo>
                    <a:pt x="0" y="76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912" y="960"/>
              <a:ext cx="864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4" y="144"/>
                </a:cxn>
                <a:cxn ang="0">
                  <a:pos x="864" y="96"/>
                </a:cxn>
              </a:cxnLst>
              <a:rect l="0" t="0" r="r" b="b"/>
              <a:pathLst>
                <a:path w="864" h="144">
                  <a:moveTo>
                    <a:pt x="0" y="0"/>
                  </a:moveTo>
                  <a:lnTo>
                    <a:pt x="384" y="144"/>
                  </a:lnTo>
                  <a:lnTo>
                    <a:pt x="864" y="9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142" name="Picture 22" descr="18009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6781800" y="4953000"/>
            <a:ext cx="2057400" cy="1676400"/>
          </a:xfrm>
          <a:prstGeom prst="rect">
            <a:avLst/>
          </a:prstGeom>
          <a:noFill/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0"/>
            <a:ext cx="9144000" cy="1752600"/>
            <a:chOff x="0" y="1536"/>
            <a:chExt cx="5760" cy="563"/>
          </a:xfrm>
        </p:grpSpPr>
        <p:pic>
          <p:nvPicPr>
            <p:cNvPr id="5144" name="Picture 24" descr="4_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gray">
            <a:xfrm>
              <a:off x="0" y="1536"/>
              <a:ext cx="5760" cy="563"/>
            </a:xfrm>
            <a:prstGeom prst="rect">
              <a:avLst/>
            </a:prstGeom>
            <a:noFill/>
          </p:spPr>
        </p:pic>
        <p:pic>
          <p:nvPicPr>
            <p:cNvPr id="5145" name="Picture 25" descr="6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gray">
            <a:xfrm>
              <a:off x="5094" y="1536"/>
              <a:ext cx="666" cy="389"/>
            </a:xfrm>
            <a:prstGeom prst="rect">
              <a:avLst/>
            </a:prstGeom>
            <a:noFill/>
          </p:spPr>
        </p:pic>
        <p:pic>
          <p:nvPicPr>
            <p:cNvPr id="5146" name="Picture 26" descr="12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gray">
            <a:xfrm rot="930090">
              <a:off x="48" y="1580"/>
              <a:ext cx="543" cy="241"/>
            </a:xfrm>
            <a:prstGeom prst="rect">
              <a:avLst/>
            </a:prstGeom>
            <a:noFill/>
          </p:spPr>
        </p:pic>
      </p:grpSp>
      <p:pic>
        <p:nvPicPr>
          <p:cNvPr id="5147" name="Picture 27" descr="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gray">
          <a:xfrm>
            <a:off x="0" y="0"/>
            <a:ext cx="1076325" cy="617538"/>
          </a:xfrm>
          <a:prstGeom prst="rect">
            <a:avLst/>
          </a:prstGeom>
          <a:noFill/>
        </p:spPr>
      </p:pic>
      <p:pic>
        <p:nvPicPr>
          <p:cNvPr id="5148" name="Picture 28" descr="Ky3uk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19200" y="381000"/>
            <a:ext cx="1019175" cy="1019175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3600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4191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705CD551-BB62-476B-8D93-EFAEC18C41CD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3AB2951-10E0-4A4F-8779-C6EC7FC0D57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149" name="Picture 29" descr="season_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gray">
          <a:xfrm>
            <a:off x="381000" y="1295400"/>
            <a:ext cx="228600" cy="15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CD551-BB62-476B-8D93-EFAEC18C41CD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B2951-10E0-4A4F-8779-C6EC7FC0D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CD551-BB62-476B-8D93-EFAEC18C41CD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B2951-10E0-4A4F-8779-C6EC7FC0D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CD551-BB62-476B-8D93-EFAEC18C41CD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B2951-10E0-4A4F-8779-C6EC7FC0D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CD551-BB62-476B-8D93-EFAEC18C41CD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B2951-10E0-4A4F-8779-C6EC7FC0D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CD551-BB62-476B-8D93-EFAEC18C41CD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B2951-10E0-4A4F-8779-C6EC7FC0D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CD551-BB62-476B-8D93-EFAEC18C41CD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B2951-10E0-4A4F-8779-C6EC7FC0D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CD551-BB62-476B-8D93-EFAEC18C41CD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B2951-10E0-4A4F-8779-C6EC7FC0D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CD551-BB62-476B-8D93-EFAEC18C41CD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B2951-10E0-4A4F-8779-C6EC7FC0D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CD551-BB62-476B-8D93-EFAEC18C41CD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B2951-10E0-4A4F-8779-C6EC7FC0D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CD551-BB62-476B-8D93-EFAEC18C41CD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B2951-10E0-4A4F-8779-C6EC7FC0D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05CD551-BB62-476B-8D93-EFAEC18C41CD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AB2951-10E0-4A4F-8779-C6EC7FC0D57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" y="152400"/>
            <a:ext cx="1905000" cy="1219200"/>
            <a:chOff x="180" y="384"/>
            <a:chExt cx="1654" cy="1520"/>
          </a:xfrm>
        </p:grpSpPr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432" y="432"/>
              <a:ext cx="1392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384"/>
                </a:cxn>
                <a:cxn ang="0">
                  <a:pos x="768" y="720"/>
                </a:cxn>
                <a:cxn ang="0">
                  <a:pos x="1008" y="864"/>
                </a:cxn>
                <a:cxn ang="0">
                  <a:pos x="1392" y="816"/>
                </a:cxn>
              </a:cxnLst>
              <a:rect l="0" t="0" r="r" b="b"/>
              <a:pathLst>
                <a:path w="1392" h="864">
                  <a:moveTo>
                    <a:pt x="0" y="0"/>
                  </a:moveTo>
                  <a:lnTo>
                    <a:pt x="288" y="384"/>
                  </a:lnTo>
                  <a:lnTo>
                    <a:pt x="768" y="720"/>
                  </a:lnTo>
                  <a:lnTo>
                    <a:pt x="1008" y="864"/>
                  </a:lnTo>
                  <a:lnTo>
                    <a:pt x="1392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423" y="406"/>
              <a:ext cx="517" cy="1498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429" y="358"/>
                </a:cxn>
                <a:cxn ang="0">
                  <a:pos x="488" y="546"/>
                </a:cxn>
                <a:cxn ang="0">
                  <a:pos x="517" y="893"/>
                </a:cxn>
                <a:cxn ang="0">
                  <a:pos x="488" y="1069"/>
                </a:cxn>
                <a:cxn ang="0">
                  <a:pos x="194" y="1369"/>
                </a:cxn>
                <a:cxn ang="0">
                  <a:pos x="0" y="1498"/>
                </a:cxn>
              </a:cxnLst>
              <a:rect l="0" t="0" r="r" b="b"/>
              <a:pathLst>
                <a:path w="517" h="1498">
                  <a:moveTo>
                    <a:pt x="482" y="0"/>
                  </a:moveTo>
                  <a:lnTo>
                    <a:pt x="429" y="358"/>
                  </a:lnTo>
                  <a:lnTo>
                    <a:pt x="488" y="546"/>
                  </a:lnTo>
                  <a:lnTo>
                    <a:pt x="517" y="893"/>
                  </a:lnTo>
                  <a:lnTo>
                    <a:pt x="488" y="1069"/>
                  </a:lnTo>
                  <a:lnTo>
                    <a:pt x="194" y="1369"/>
                  </a:lnTo>
                  <a:lnTo>
                    <a:pt x="0" y="149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180" y="432"/>
              <a:ext cx="1184" cy="872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1034" y="159"/>
                </a:cxn>
                <a:cxn ang="0">
                  <a:pos x="932" y="328"/>
                </a:cxn>
                <a:cxn ang="0">
                  <a:pos x="731" y="532"/>
                </a:cxn>
                <a:cxn ang="0">
                  <a:pos x="567" y="723"/>
                </a:cxn>
                <a:cxn ang="0">
                  <a:pos x="402" y="858"/>
                </a:cxn>
                <a:cxn ang="0">
                  <a:pos x="0" y="872"/>
                </a:cxn>
              </a:cxnLst>
              <a:rect l="0" t="0" r="r" b="b"/>
              <a:pathLst>
                <a:path w="1184" h="872">
                  <a:moveTo>
                    <a:pt x="1184" y="0"/>
                  </a:moveTo>
                  <a:lnTo>
                    <a:pt x="1034" y="159"/>
                  </a:lnTo>
                  <a:lnTo>
                    <a:pt x="932" y="328"/>
                  </a:lnTo>
                  <a:lnTo>
                    <a:pt x="731" y="532"/>
                  </a:lnTo>
                  <a:lnTo>
                    <a:pt x="567" y="723"/>
                  </a:lnTo>
                  <a:lnTo>
                    <a:pt x="402" y="858"/>
                  </a:lnTo>
                  <a:lnTo>
                    <a:pt x="0" y="87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82" y="746"/>
              <a:ext cx="1552" cy="236"/>
            </a:xfrm>
            <a:custGeom>
              <a:avLst/>
              <a:gdLst/>
              <a:ahLst/>
              <a:cxnLst>
                <a:cxn ang="0">
                  <a:pos x="1552" y="0"/>
                </a:cxn>
                <a:cxn ang="0">
                  <a:pos x="1193" y="189"/>
                </a:cxn>
                <a:cxn ang="0">
                  <a:pos x="858" y="218"/>
                </a:cxn>
                <a:cxn ang="0">
                  <a:pos x="629" y="206"/>
                </a:cxn>
                <a:cxn ang="0">
                  <a:pos x="306" y="236"/>
                </a:cxn>
                <a:cxn ang="0">
                  <a:pos x="124" y="218"/>
                </a:cxn>
                <a:cxn ang="0">
                  <a:pos x="0" y="206"/>
                </a:cxn>
              </a:cxnLst>
              <a:rect l="0" t="0" r="r" b="b"/>
              <a:pathLst>
                <a:path w="1552" h="236">
                  <a:moveTo>
                    <a:pt x="1552" y="0"/>
                  </a:moveTo>
                  <a:lnTo>
                    <a:pt x="1193" y="189"/>
                  </a:lnTo>
                  <a:lnTo>
                    <a:pt x="858" y="218"/>
                  </a:lnTo>
                  <a:lnTo>
                    <a:pt x="629" y="206"/>
                  </a:lnTo>
                  <a:lnTo>
                    <a:pt x="306" y="236"/>
                  </a:lnTo>
                  <a:lnTo>
                    <a:pt x="124" y="218"/>
                  </a:lnTo>
                  <a:lnTo>
                    <a:pt x="0" y="20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84" y="432"/>
              <a:ext cx="1296" cy="1056"/>
            </a:xfrm>
            <a:custGeom>
              <a:avLst/>
              <a:gdLst/>
              <a:ahLst/>
              <a:cxnLst>
                <a:cxn ang="0">
                  <a:pos x="1200" y="864"/>
                </a:cxn>
                <a:cxn ang="0">
                  <a:pos x="1248" y="768"/>
                </a:cxn>
                <a:cxn ang="0">
                  <a:pos x="1248" y="720"/>
                </a:cxn>
                <a:cxn ang="0">
                  <a:pos x="1296" y="432"/>
                </a:cxn>
                <a:cxn ang="0">
                  <a:pos x="864" y="144"/>
                </a:cxn>
                <a:cxn ang="0">
                  <a:pos x="480" y="0"/>
                </a:cxn>
                <a:cxn ang="0">
                  <a:pos x="144" y="96"/>
                </a:cxn>
                <a:cxn ang="0">
                  <a:pos x="96" y="384"/>
                </a:cxn>
                <a:cxn ang="0">
                  <a:pos x="0" y="528"/>
                </a:cxn>
                <a:cxn ang="0">
                  <a:pos x="48" y="720"/>
                </a:cxn>
                <a:cxn ang="0">
                  <a:pos x="144" y="864"/>
                </a:cxn>
                <a:cxn ang="0">
                  <a:pos x="288" y="1056"/>
                </a:cxn>
                <a:cxn ang="0">
                  <a:pos x="528" y="1056"/>
                </a:cxn>
                <a:cxn ang="0">
                  <a:pos x="768" y="1008"/>
                </a:cxn>
                <a:cxn ang="0">
                  <a:pos x="960" y="864"/>
                </a:cxn>
                <a:cxn ang="0">
                  <a:pos x="1104" y="672"/>
                </a:cxn>
                <a:cxn ang="0">
                  <a:pos x="1104" y="528"/>
                </a:cxn>
                <a:cxn ang="0">
                  <a:pos x="1008" y="384"/>
                </a:cxn>
                <a:cxn ang="0">
                  <a:pos x="816" y="144"/>
                </a:cxn>
              </a:cxnLst>
              <a:rect l="0" t="0" r="r" b="b"/>
              <a:pathLst>
                <a:path w="1296" h="1056">
                  <a:moveTo>
                    <a:pt x="1200" y="864"/>
                  </a:moveTo>
                  <a:lnTo>
                    <a:pt x="1248" y="768"/>
                  </a:lnTo>
                  <a:lnTo>
                    <a:pt x="1248" y="720"/>
                  </a:lnTo>
                  <a:lnTo>
                    <a:pt x="1296" y="432"/>
                  </a:lnTo>
                  <a:lnTo>
                    <a:pt x="864" y="144"/>
                  </a:lnTo>
                  <a:lnTo>
                    <a:pt x="480" y="0"/>
                  </a:lnTo>
                  <a:lnTo>
                    <a:pt x="144" y="96"/>
                  </a:lnTo>
                  <a:lnTo>
                    <a:pt x="96" y="384"/>
                  </a:lnTo>
                  <a:lnTo>
                    <a:pt x="0" y="528"/>
                  </a:lnTo>
                  <a:lnTo>
                    <a:pt x="48" y="720"/>
                  </a:lnTo>
                  <a:lnTo>
                    <a:pt x="144" y="864"/>
                  </a:lnTo>
                  <a:lnTo>
                    <a:pt x="288" y="1056"/>
                  </a:lnTo>
                  <a:lnTo>
                    <a:pt x="528" y="1056"/>
                  </a:lnTo>
                  <a:lnTo>
                    <a:pt x="768" y="1008"/>
                  </a:lnTo>
                  <a:lnTo>
                    <a:pt x="960" y="864"/>
                  </a:lnTo>
                  <a:lnTo>
                    <a:pt x="1104" y="672"/>
                  </a:lnTo>
                  <a:lnTo>
                    <a:pt x="1104" y="528"/>
                  </a:lnTo>
                  <a:lnTo>
                    <a:pt x="1008" y="384"/>
                  </a:lnTo>
                  <a:lnTo>
                    <a:pt x="816" y="144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576" y="576"/>
              <a:ext cx="720" cy="768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672" y="720"/>
              <a:ext cx="480" cy="528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768" y="816"/>
              <a:ext cx="288" cy="288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64" y="1170"/>
              <a:ext cx="404" cy="4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" y="318"/>
                </a:cxn>
                <a:cxn ang="0">
                  <a:pos x="212" y="414"/>
                </a:cxn>
                <a:cxn ang="0">
                  <a:pos x="404" y="462"/>
                </a:cxn>
              </a:cxnLst>
              <a:rect l="0" t="0" r="r" b="b"/>
              <a:pathLst>
                <a:path w="404" h="462">
                  <a:moveTo>
                    <a:pt x="0" y="0"/>
                  </a:moveTo>
                  <a:lnTo>
                    <a:pt x="116" y="318"/>
                  </a:lnTo>
                  <a:lnTo>
                    <a:pt x="212" y="414"/>
                  </a:lnTo>
                  <a:lnTo>
                    <a:pt x="404" y="46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64" y="1140"/>
              <a:ext cx="212" cy="684"/>
            </a:xfrm>
            <a:custGeom>
              <a:avLst/>
              <a:gdLst/>
              <a:ahLst/>
              <a:cxnLst>
                <a:cxn ang="0">
                  <a:pos x="212" y="684"/>
                </a:cxn>
                <a:cxn ang="0">
                  <a:pos x="68" y="492"/>
                </a:cxn>
                <a:cxn ang="0">
                  <a:pos x="68" y="396"/>
                </a:cxn>
                <a:cxn ang="0">
                  <a:pos x="0" y="0"/>
                </a:cxn>
              </a:cxnLst>
              <a:rect l="0" t="0" r="r" b="b"/>
              <a:pathLst>
                <a:path w="212" h="684">
                  <a:moveTo>
                    <a:pt x="212" y="684"/>
                  </a:moveTo>
                  <a:lnTo>
                    <a:pt x="68" y="492"/>
                  </a:lnTo>
                  <a:lnTo>
                    <a:pt x="68" y="396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344" y="432"/>
              <a:ext cx="480" cy="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192"/>
                </a:cxn>
                <a:cxn ang="0">
                  <a:pos x="480" y="336"/>
                </a:cxn>
                <a:cxn ang="0">
                  <a:pos x="336" y="528"/>
                </a:cxn>
                <a:cxn ang="0">
                  <a:pos x="336" y="816"/>
                </a:cxn>
              </a:cxnLst>
              <a:rect l="0" t="0" r="r" b="b"/>
              <a:pathLst>
                <a:path w="480" h="816">
                  <a:moveTo>
                    <a:pt x="0" y="0"/>
                  </a:moveTo>
                  <a:lnTo>
                    <a:pt x="192" y="192"/>
                  </a:lnTo>
                  <a:lnTo>
                    <a:pt x="480" y="336"/>
                  </a:lnTo>
                  <a:lnTo>
                    <a:pt x="336" y="528"/>
                  </a:lnTo>
                  <a:lnTo>
                    <a:pt x="336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92" y="624"/>
              <a:ext cx="960" cy="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192"/>
                </a:cxn>
                <a:cxn ang="0">
                  <a:pos x="480" y="288"/>
                </a:cxn>
                <a:cxn ang="0">
                  <a:pos x="720" y="336"/>
                </a:cxn>
                <a:cxn ang="0">
                  <a:pos x="816" y="528"/>
                </a:cxn>
                <a:cxn ang="0">
                  <a:pos x="960" y="816"/>
                </a:cxn>
              </a:cxnLst>
              <a:rect l="0" t="0" r="r" b="b"/>
              <a:pathLst>
                <a:path w="960" h="816">
                  <a:moveTo>
                    <a:pt x="0" y="0"/>
                  </a:moveTo>
                  <a:lnTo>
                    <a:pt x="288" y="192"/>
                  </a:lnTo>
                  <a:lnTo>
                    <a:pt x="480" y="288"/>
                  </a:lnTo>
                  <a:lnTo>
                    <a:pt x="720" y="336"/>
                  </a:lnTo>
                  <a:lnTo>
                    <a:pt x="816" y="528"/>
                  </a:lnTo>
                  <a:lnTo>
                    <a:pt x="960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36" y="384"/>
              <a:ext cx="816" cy="768"/>
            </a:xfrm>
            <a:custGeom>
              <a:avLst/>
              <a:gdLst/>
              <a:ahLst/>
              <a:cxnLst>
                <a:cxn ang="0">
                  <a:pos x="816" y="0"/>
                </a:cxn>
                <a:cxn ang="0">
                  <a:pos x="624" y="480"/>
                </a:cxn>
                <a:cxn ang="0">
                  <a:pos x="576" y="576"/>
                </a:cxn>
                <a:cxn ang="0">
                  <a:pos x="288" y="768"/>
                </a:cxn>
                <a:cxn ang="0">
                  <a:pos x="0" y="768"/>
                </a:cxn>
              </a:cxnLst>
              <a:rect l="0" t="0" r="r" b="b"/>
              <a:pathLst>
                <a:path w="816" h="768">
                  <a:moveTo>
                    <a:pt x="816" y="0"/>
                  </a:moveTo>
                  <a:lnTo>
                    <a:pt x="624" y="480"/>
                  </a:lnTo>
                  <a:lnTo>
                    <a:pt x="576" y="576"/>
                  </a:lnTo>
                  <a:lnTo>
                    <a:pt x="288" y="768"/>
                  </a:lnTo>
                  <a:lnTo>
                    <a:pt x="0" y="76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912" y="960"/>
              <a:ext cx="864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4" y="144"/>
                </a:cxn>
                <a:cxn ang="0">
                  <a:pos x="864" y="96"/>
                </a:cxn>
              </a:cxnLst>
              <a:rect l="0" t="0" r="r" b="b"/>
              <a:pathLst>
                <a:path w="864" h="144">
                  <a:moveTo>
                    <a:pt x="0" y="0"/>
                  </a:moveTo>
                  <a:lnTo>
                    <a:pt x="384" y="144"/>
                  </a:lnTo>
                  <a:lnTo>
                    <a:pt x="864" y="9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0" y="0"/>
            <a:ext cx="9144000" cy="1752600"/>
            <a:chOff x="0" y="1536"/>
            <a:chExt cx="5760" cy="563"/>
          </a:xfrm>
        </p:grpSpPr>
        <p:pic>
          <p:nvPicPr>
            <p:cNvPr id="1047" name="Picture 23" descr="4_1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gray">
            <a:xfrm>
              <a:off x="0" y="1536"/>
              <a:ext cx="5760" cy="563"/>
            </a:xfrm>
            <a:prstGeom prst="rect">
              <a:avLst/>
            </a:prstGeom>
            <a:noFill/>
          </p:spPr>
        </p:pic>
        <p:pic>
          <p:nvPicPr>
            <p:cNvPr id="1048" name="Picture 24" descr="6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gray">
            <a:xfrm>
              <a:off x="5094" y="1536"/>
              <a:ext cx="666" cy="389"/>
            </a:xfrm>
            <a:prstGeom prst="rect">
              <a:avLst/>
            </a:prstGeom>
            <a:noFill/>
          </p:spPr>
        </p:pic>
        <p:pic>
          <p:nvPicPr>
            <p:cNvPr id="1049" name="Picture 25" descr="123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gray">
            <a:xfrm rot="930090">
              <a:off x="48" y="1580"/>
              <a:ext cx="543" cy="241"/>
            </a:xfrm>
            <a:prstGeom prst="rect">
              <a:avLst/>
            </a:prstGeom>
            <a:noFill/>
          </p:spPr>
        </p:pic>
      </p:grpSp>
      <p:pic>
        <p:nvPicPr>
          <p:cNvPr id="1050" name="Picture 26" descr="6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gray">
          <a:xfrm>
            <a:off x="0" y="0"/>
            <a:ext cx="1076325" cy="6175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gabook.ru/DescriptionImage.asp?MID=471360" TargetMode="External"/><Relationship Id="rId3" Type="http://schemas.openxmlformats.org/officeDocument/2006/relationships/hyperlink" Target="http://bio.1september.ru/view_article.php?ID=201000802" TargetMode="External"/><Relationship Id="rId7" Type="http://schemas.openxmlformats.org/officeDocument/2006/relationships/hyperlink" Target="http://beznadegi.narod.ru/Trofi/gora.htm" TargetMode="External"/><Relationship Id="rId2" Type="http://schemas.openxmlformats.org/officeDocument/2006/relationships/hyperlink" Target="http://otao.narod.ru/7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ologiyavklasse.ru/biogeocenozy-ix-struktura-i-xarakteristika.html" TargetMode="External"/><Relationship Id="rId5" Type="http://schemas.openxmlformats.org/officeDocument/2006/relationships/hyperlink" Target="http://festival.1september.ru/articles/100478/" TargetMode="External"/><Relationship Id="rId10" Type="http://schemas.openxmlformats.org/officeDocument/2006/relationships/hyperlink" Target="http://dic.academic.ru/dic.nsf/enc_geo/6548/%D0%BA%D1%80%D1%83%D0%B3%D0%BE%D0%B2%D0%BE%D1%80%D0%BE%D1%82" TargetMode="External"/><Relationship Id="rId4" Type="http://schemas.openxmlformats.org/officeDocument/2006/relationships/hyperlink" Target="http://www.critical.ru/calendar/Priestley.htm" TargetMode="External"/><Relationship Id="rId9" Type="http://schemas.openxmlformats.org/officeDocument/2006/relationships/hyperlink" Target="http://animalworld.com.ua/news/Shotlandskije-uchenyje-vedut-perepis-dozhdevyh-chervej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Возвращают ли живые организмы вещества в окружающую среду?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beznadegi.narod.ru/Trofi/images/gora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911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Разрушители органических веществ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600200"/>
            <a:ext cx="3543296" cy="4525963"/>
          </a:xfrm>
        </p:spPr>
        <p:txBody>
          <a:bodyPr/>
          <a:lstStyle/>
          <a:p>
            <a:r>
              <a:rPr lang="ru-RU" sz="2400" dirty="0" smtClean="0"/>
              <a:t>Скарабей </a:t>
            </a:r>
          </a:p>
          <a:p>
            <a:r>
              <a:rPr lang="ru-RU" sz="2400" dirty="0" smtClean="0"/>
              <a:t>Они питаются разлагающимся органическим материалом (детритом). </a:t>
            </a:r>
            <a:endParaRPr lang="ru-RU" sz="2400" dirty="0"/>
          </a:p>
        </p:txBody>
      </p:sp>
      <p:pic>
        <p:nvPicPr>
          <p:cNvPr id="36866" name="Picture 2" descr="http://moikompas.ru/img/compas/2008-02-26/skarbeia/262093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714488"/>
            <a:ext cx="4762500" cy="3571875"/>
          </a:xfrm>
          <a:prstGeom prst="rect">
            <a:avLst/>
          </a:prstGeom>
          <a:noFill/>
        </p:spPr>
      </p:pic>
      <p:pic>
        <p:nvPicPr>
          <p:cNvPr id="36868" name="Picture 4" descr="Aphodius rectu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4167193"/>
            <a:ext cx="3857652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http://animalworld.com.ua/images/2009/December/Foto/1/Cherv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3214686"/>
            <a:ext cx="4686300" cy="3429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Разрушители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www.megabook.ru/MObjects2/data/pict2004/biology/biol3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000108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Живые организмы не только берут из окружающей среды все необходимое для жизни, но и возвращают в нее вещества, необходимые для жизни других организмов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900igr.net/datas/okruzhajuschij-mir/Krugovorot-zhizni/0006-006-Krugovorot-zhizn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14678" y="3000372"/>
            <a:ext cx="350046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Организмы производители   (растения)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Со времени появления жизни на Земле начался 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8884"/>
            <a:ext cx="9144000" cy="6739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800" dirty="0" smtClean="0">
                <a:hlinkClick r:id="rId2"/>
              </a:rPr>
              <a:t>http:// </a:t>
            </a:r>
            <a:r>
              <a:rPr lang="en-US" sz="1800" dirty="0" smtClean="0"/>
              <a:t>chpz.ru</a:t>
            </a:r>
            <a:endParaRPr lang="ru-RU" sz="1800" dirty="0" smtClean="0"/>
          </a:p>
          <a:p>
            <a:r>
              <a:rPr lang="en-US" sz="1800" dirty="0" smtClean="0">
                <a:hlinkClick r:id="rId2"/>
              </a:rPr>
              <a:t>http://otao.narod.ru/7.htm</a:t>
            </a:r>
            <a:endParaRPr lang="ru-RU" sz="1800" dirty="0" smtClean="0"/>
          </a:p>
          <a:p>
            <a:r>
              <a:rPr lang="en-US" sz="1800" dirty="0" smtClean="0">
                <a:hlinkClick r:id="rId3"/>
              </a:rPr>
              <a:t>http://bio.1september.ru/view_article.php?ID=201000802</a:t>
            </a:r>
            <a:endParaRPr lang="ru-RU" sz="1800" dirty="0" smtClean="0"/>
          </a:p>
          <a:p>
            <a:r>
              <a:rPr lang="en-US" sz="1800" dirty="0" smtClean="0">
                <a:hlinkClick r:id="rId4"/>
              </a:rPr>
              <a:t>http://www.critical.ru/calendar/Priestley.htm</a:t>
            </a:r>
            <a:endParaRPr lang="ru-RU" sz="1800" dirty="0" smtClean="0"/>
          </a:p>
          <a:p>
            <a:r>
              <a:rPr lang="en-US" sz="1800" dirty="0" smtClean="0">
                <a:hlinkClick r:id="rId5"/>
              </a:rPr>
              <a:t>http://festival.1september.ru/articles/100478/</a:t>
            </a:r>
            <a:endParaRPr lang="ru-RU" sz="1800" dirty="0" smtClean="0"/>
          </a:p>
          <a:p>
            <a:r>
              <a:rPr lang="en-US" sz="1800" dirty="0" smtClean="0">
                <a:hlinkClick r:id="rId6"/>
              </a:rPr>
              <a:t>http://biologiyavklasse.ru/biogeocenozy-ix-struktura-i-xarakteristika.html</a:t>
            </a:r>
            <a:endParaRPr lang="ru-RU" sz="1800" dirty="0" smtClean="0"/>
          </a:p>
          <a:p>
            <a:r>
              <a:rPr lang="en-US" sz="1800" dirty="0" smtClean="0">
                <a:hlinkClick r:id="rId7"/>
              </a:rPr>
              <a:t>http://beznadegi.narod.ru/Trofi/gora.htm</a:t>
            </a:r>
            <a:endParaRPr lang="ru-RU" sz="1800" dirty="0" smtClean="0"/>
          </a:p>
          <a:p>
            <a:r>
              <a:rPr lang="en-US" sz="1800" dirty="0" smtClean="0">
                <a:hlinkClick r:id="rId8"/>
              </a:rPr>
              <a:t>http://www.megabook.ru/DescriptionImage.asp?MID=471360</a:t>
            </a:r>
            <a:endParaRPr lang="ru-RU" sz="1800" dirty="0" smtClean="0"/>
          </a:p>
          <a:p>
            <a:r>
              <a:rPr lang="en-US" sz="1800" dirty="0" smtClean="0">
                <a:hlinkClick r:id="rId9"/>
              </a:rPr>
              <a:t>http://animalworld.com.ua/news/Shotlandskije-uchenyje-vedut-perepis-dozhdevyh-chervej</a:t>
            </a:r>
            <a:endParaRPr lang="ru-RU" sz="1800" dirty="0" smtClean="0"/>
          </a:p>
          <a:p>
            <a:r>
              <a:rPr lang="en-US" sz="1800" dirty="0" smtClean="0">
                <a:hlinkClick r:id="rId10"/>
              </a:rPr>
              <a:t>http://dic.academic.ru/dic.nsf/enc_geo/6548/%D0%BA%D1%80%D1%83%D0%B3%D0%BE%D0%B2%D0%BE%D1%80%D0%BE%D1%82</a:t>
            </a:r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hpz.ru/wp-content/uploads/2011/02/%D0%A4%D0%BE%D1%82%D0%BE%D1%81%D0%B8%D0%BD%D1%82%D0%B5%D0%B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07569"/>
            <a:ext cx="9144000" cy="6550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otao.narod.ru/7.files/image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5" y="1643050"/>
            <a:ext cx="8275167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7"/>
            <a:ext cx="8472518" cy="2643206"/>
          </a:xfrm>
        </p:spPr>
        <p:txBody>
          <a:bodyPr/>
          <a:lstStyle/>
          <a:p>
            <a:r>
              <a:rPr lang="ru-RU" sz="3600" dirty="0" smtClean="0"/>
              <a:t>При образовании органических веществ растение больше выделяет кислорода, чем поглощает его при дыхании</a:t>
            </a:r>
            <a:endParaRPr lang="ru-R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Джозеф  Пристли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86304" cy="4525963"/>
          </a:xfrm>
        </p:spPr>
        <p:txBody>
          <a:bodyPr/>
          <a:lstStyle/>
          <a:p>
            <a:r>
              <a:rPr lang="ru-RU" sz="2400" dirty="0" smtClean="0"/>
              <a:t>Пристли искал способ очистки воздуха, испорченного горением и дыханием людей и животных. </a:t>
            </a:r>
          </a:p>
          <a:p>
            <a:r>
              <a:rPr lang="ru-RU" sz="2400" dirty="0" smtClean="0"/>
              <a:t>Он помещал под колокол вместе с горящей свечой или живой мышью разные вещи.</a:t>
            </a:r>
            <a:endParaRPr lang="ru-RU" sz="2400" dirty="0"/>
          </a:p>
        </p:txBody>
      </p:sp>
      <p:pic>
        <p:nvPicPr>
          <p:cNvPr id="31748" name="Picture 4" descr="http://www.critical.ru/calendar/image/priestley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1357298"/>
            <a:ext cx="3571880" cy="4762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Опыт Пристли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festival.1september.ru/articles/100478/img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758416"/>
            <a:ext cx="7072362" cy="6099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bio.1september.ru/2010/08/2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35782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946655"/>
            <a:ext cx="9144000" cy="191134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dirty="0" smtClean="0"/>
              <a:t>Ян </a:t>
            </a:r>
            <a:r>
              <a:rPr lang="ru-RU" sz="1800" dirty="0" err="1" smtClean="0"/>
              <a:t>Ингенхауз</a:t>
            </a:r>
            <a:r>
              <a:rPr lang="ru-RU" sz="1800" dirty="0" smtClean="0"/>
              <a:t> – личный врач австрийской императрицы Марии </a:t>
            </a:r>
            <a:r>
              <a:rPr lang="ru-RU" sz="1800" dirty="0" err="1" smtClean="0"/>
              <a:t>Терезии</a:t>
            </a:r>
            <a:r>
              <a:rPr lang="ru-RU" sz="1800" dirty="0" smtClean="0"/>
              <a:t>. Он проделал 500 опытов с веточкой элодеи. На солнечном свету из растения поднимались пузырьки газа. </a:t>
            </a:r>
            <a:r>
              <a:rPr lang="ru-RU" sz="1800" dirty="0" err="1" smtClean="0"/>
              <a:t>Ингенхауз</a:t>
            </a:r>
            <a:r>
              <a:rPr lang="ru-RU" sz="1800" dirty="0" smtClean="0"/>
              <a:t> собрал газ и проверил, что это чистейший кислород. Но оказалось, что пузырьки выделялись только на свету, причем </a:t>
            </a:r>
            <a:r>
              <a:rPr lang="ru-RU" sz="1800" dirty="0" err="1" smtClean="0"/>
              <a:t>незеленые</a:t>
            </a:r>
            <a:r>
              <a:rPr lang="ru-RU" sz="1800" dirty="0" smtClean="0"/>
              <a:t> части растений пузырьков не выделяли. Таким образом </a:t>
            </a:r>
            <a:r>
              <a:rPr lang="ru-RU" sz="1800" dirty="0" err="1" smtClean="0"/>
              <a:t>Ингенхауз</a:t>
            </a:r>
            <a:r>
              <a:rPr lang="ru-RU" sz="1800" dirty="0" smtClean="0"/>
              <a:t> доказал, что растения действительно улучшают воздух, но только на свету</a:t>
            </a:r>
            <a:r>
              <a:rPr lang="ru-RU" sz="2400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Выделение кислорода освещенными веточками элодеи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650" name="AutoShape 2" descr="http://otao.narod.ru/7.files/image0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2" name="Picture 4" descr="http://otao.narod.ru/7.files/image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1500174"/>
            <a:ext cx="4500594" cy="516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biologiyavklasse.ru/wp-content/uploads/2011/02/026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499" y="0"/>
            <a:ext cx="88795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8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81</TotalTime>
  <Words>208</Words>
  <Application>Microsoft Office PowerPoint</Application>
  <PresentationFormat>Экран (4:3)</PresentationFormat>
  <Paragraphs>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Тема8</vt:lpstr>
      <vt:lpstr>Возвращают ли живые организмы вещества в окружающую среду?</vt:lpstr>
      <vt:lpstr>Слайд 2</vt:lpstr>
      <vt:lpstr>Слайд 3</vt:lpstr>
      <vt:lpstr>Слайд 4</vt:lpstr>
      <vt:lpstr>Джозеф  Пристли </vt:lpstr>
      <vt:lpstr>Опыт Пристли </vt:lpstr>
      <vt:lpstr>Слайд 7</vt:lpstr>
      <vt:lpstr>Выделение кислорода освещенными веточками элодеи</vt:lpstr>
      <vt:lpstr>Слайд 9</vt:lpstr>
      <vt:lpstr>Слайд 10</vt:lpstr>
      <vt:lpstr>Слайд 11</vt:lpstr>
      <vt:lpstr>Разрушители органических веществ</vt:lpstr>
      <vt:lpstr>Разрушители 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Возвращают ли живые организмы вещества в окружающую среду?</dc:title>
  <dc:creator>светлана</dc:creator>
  <cp:lastModifiedBy>User</cp:lastModifiedBy>
  <cp:revision>11</cp:revision>
  <dcterms:created xsi:type="dcterms:W3CDTF">2012-02-19T16:16:16Z</dcterms:created>
  <dcterms:modified xsi:type="dcterms:W3CDTF">2012-11-05T10:21:44Z</dcterms:modified>
</cp:coreProperties>
</file>