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2" r:id="rId3"/>
    <p:sldId id="257" r:id="rId4"/>
    <p:sldId id="272" r:id="rId5"/>
    <p:sldId id="258" r:id="rId6"/>
    <p:sldId id="259" r:id="rId7"/>
    <p:sldId id="314" r:id="rId8"/>
    <p:sldId id="260" r:id="rId9"/>
    <p:sldId id="261" r:id="rId10"/>
    <p:sldId id="315" r:id="rId11"/>
    <p:sldId id="263" r:id="rId12"/>
    <p:sldId id="264" r:id="rId13"/>
    <p:sldId id="265" r:id="rId14"/>
    <p:sldId id="266" r:id="rId15"/>
    <p:sldId id="277" r:id="rId16"/>
    <p:sldId id="267" r:id="rId17"/>
    <p:sldId id="278" r:id="rId18"/>
    <p:sldId id="316" r:id="rId19"/>
    <p:sldId id="274" r:id="rId20"/>
    <p:sldId id="279" r:id="rId21"/>
    <p:sldId id="280" r:id="rId22"/>
    <p:sldId id="268" r:id="rId23"/>
    <p:sldId id="276" r:id="rId24"/>
    <p:sldId id="270" r:id="rId25"/>
    <p:sldId id="281" r:id="rId26"/>
    <p:sldId id="282" r:id="rId27"/>
    <p:sldId id="283" r:id="rId28"/>
    <p:sldId id="284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3BDB9-02EA-437B-B406-F134E6A1DEBE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0209-6569-4089-AF65-995470CD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70209-6569-4089-AF65-995470CD37B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89;\&#1055;&#1088;&#1086;%20&#1084;&#1091;&#1089;&#1086;&#1088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1428737"/>
            <a:ext cx="9286908" cy="314327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Segoe Print" pitchFamily="2" charset="0"/>
              </a:rPr>
              <a:t>Экологический марафон</a:t>
            </a:r>
            <a:endParaRPr lang="ru-RU" sz="8000" b="1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929198"/>
            <a:ext cx="4757726" cy="10667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Разработал и провёл: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Педагог-организатор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Донкова Елена Павловна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/>
              <a:t>средняя общеобразовательная школа с. Айлино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100010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075"/>
          <a:ext cx="9666827" cy="685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0"/>
                <a:gridCol w="1490305"/>
                <a:gridCol w="1389912"/>
              </a:tblGrid>
              <a:tr h="37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Наименование предприятия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Объем валовых выбросов за 2011 год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ОАО «Магнитогорский 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220,521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Филиал ОАО «ОГК-2» — Троицкая ГРЭС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106,290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64,350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«Уфалейникель»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50,077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Филиал ОАО «ОГК-3» — Южноуральская ГРЭС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30,926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«Фортум», филиал Аргаяшская ТЭЦ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22,598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ООО «Группа Магнезит»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20,690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ЗАО «Карабашмедь»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13,246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ЗАО «Катавский цемент»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12,601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электрометаллургический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9,221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«Фортум», филиал Челябинская ТЭЦ-2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9,020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«Комбинат Магнезит»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7,625</a:t>
                      </a:r>
                    </a:p>
                  </a:txBody>
                  <a:tcPr marL="0" marR="0" marT="0" marB="0"/>
                </a:tc>
              </a:tr>
              <a:tr h="42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Златоустовский агломерационный цех ОАО «Челябинский электрометаллургический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6,349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ООО «Равис — Птицефабрика Сосновская» (основная площадка)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6,216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цинковый завод»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6,008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ОАО «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Фортум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», филиал Челябинская ТЭЦ-1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5,679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Магнитогорск,</a:t>
            </a:r>
          </a:p>
          <a:p>
            <a:r>
              <a:rPr lang="ru-RU" dirty="0" smtClean="0"/>
              <a:t> Челябинск,  </a:t>
            </a:r>
          </a:p>
          <a:p>
            <a:r>
              <a:rPr lang="ru-RU" dirty="0" smtClean="0"/>
              <a:t>Троицк, </a:t>
            </a:r>
          </a:p>
          <a:p>
            <a:r>
              <a:rPr lang="ru-RU" dirty="0" smtClean="0"/>
              <a:t>Уфалей,</a:t>
            </a:r>
          </a:p>
          <a:p>
            <a:r>
              <a:rPr lang="ru-RU" dirty="0" err="1" smtClean="0"/>
              <a:t>Южноуральск</a:t>
            </a:r>
            <a:endParaRPr lang="ru-RU" dirty="0"/>
          </a:p>
        </p:txBody>
      </p:sp>
      <p:pic>
        <p:nvPicPr>
          <p:cNvPr id="3074" name="Picture 2" descr="C:\Users\пользователь\Downloads\трубы дымят.jpg"/>
          <p:cNvPicPr>
            <a:picLocks noChangeAspect="1" noChangeArrowheads="1"/>
          </p:cNvPicPr>
          <p:nvPr/>
        </p:nvPicPr>
        <p:blipFill>
          <a:blip r:embed="rId2" cstate="print"/>
          <a:srcRect t="56027"/>
          <a:stretch>
            <a:fillRect/>
          </a:stretch>
        </p:blipFill>
        <p:spPr bwMode="auto">
          <a:xfrm>
            <a:off x="1285852" y="4643446"/>
            <a:ext cx="6500858" cy="1933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Представьте такую ситуацию: вы в туристическом походе и у вас закончились запасы воды. Поблизости есть только река. Но вода в реке непригодна для питья. </a:t>
            </a:r>
          </a:p>
          <a:p>
            <a:pPr>
              <a:buNone/>
            </a:pPr>
            <a:r>
              <a:rPr lang="ru-RU" dirty="0" smtClean="0"/>
              <a:t>    Как вы решите проблему питьевой воды?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8"/>
            <a:ext cx="592476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пользователь\Downloads\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256"/>
            <a:ext cx="3071814" cy="23038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Очистка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растворенных в воде примесей воду можно очистить при помощи фильтра, сделанного из подручных материалов.</a:t>
            </a:r>
          </a:p>
          <a:p>
            <a:r>
              <a:rPr lang="ru-RU" dirty="0" smtClean="0"/>
              <a:t>От микробов воду избавит кипячение.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0"/>
            <a:ext cx="810539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81" y="1571612"/>
            <a:ext cx="864141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иллюстрациях вы видели последствия явления, которое оказывает негативное воздействие на  здоровье человека, животных, растений.</a:t>
            </a:r>
          </a:p>
          <a:p>
            <a:r>
              <a:rPr lang="ru-RU" dirty="0" smtClean="0"/>
              <a:t>  Назовите  это явление?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Радиация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Segoe Script" pitchFamily="34" charset="0"/>
              </a:rPr>
              <a:t>Отходы</a:t>
            </a:r>
            <a:endParaRPr lang="ru-RU" sz="66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00042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Отходы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Про мусо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286000" y="-1279525"/>
            <a:ext cx="13716000" cy="10287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 Формирование у учащихся бережного отношения к природе, любви к малой родине, практическое использование полученных знаний.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b="1" i="1" dirty="0" smtClean="0"/>
              <a:t>образовательная</a:t>
            </a:r>
            <a:r>
              <a:rPr lang="ru-RU" dirty="0" smtClean="0"/>
              <a:t>:  сформировать у учащихся знания по  экологии, теоретическом и практическом значении экологических знаний для человека;</a:t>
            </a:r>
          </a:p>
          <a:p>
            <a:r>
              <a:rPr lang="ru-RU" b="1" i="1" dirty="0" smtClean="0"/>
              <a:t>воспитательная</a:t>
            </a:r>
            <a:r>
              <a:rPr lang="ru-RU" dirty="0" smtClean="0"/>
              <a:t>: побудить их к чуткому, бережному отношению к живой природе, привить любовь к родному краю;  воспитать культуры правильного поведения в природе;  воспитать  культуру общения;</a:t>
            </a:r>
          </a:p>
          <a:p>
            <a:r>
              <a:rPr lang="ru-RU" b="1" i="1" dirty="0" smtClean="0"/>
              <a:t>развивающая</a:t>
            </a:r>
            <a:r>
              <a:rPr lang="ru-RU" dirty="0" smtClean="0"/>
              <a:t>: развивать творческие способности  школьников, умение работать в группах, способствовать развитию памяти, внимания, ассоциативного и логического мышления, расширению словарного запаса и кругозора.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Сколько мусора в среднем накапливается в год от одного жителя города?</a:t>
            </a:r>
          </a:p>
          <a:p>
            <a:r>
              <a:rPr lang="ru-RU" dirty="0" smtClean="0"/>
              <a:t>А.  50 – 100 кг.</a:t>
            </a:r>
          </a:p>
          <a:p>
            <a:r>
              <a:rPr lang="ru-RU" dirty="0" smtClean="0"/>
              <a:t>Б.  100 – 600 кг.</a:t>
            </a:r>
          </a:p>
          <a:p>
            <a:r>
              <a:rPr lang="ru-RU" dirty="0" smtClean="0"/>
              <a:t>В.  10 - 50 кг.</a:t>
            </a:r>
          </a:p>
          <a:p>
            <a:r>
              <a:rPr lang="ru-RU" dirty="0" smtClean="0"/>
              <a:t>Г.   600 - 1000 кг.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Б. 100 – 600 кг.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Выполнить из пластилина  модель  урны,  мусорного контейнера.  Модель должна быть удобной, практичной, необычной по виду, чтобы у окружающих возникало желание выбросить мусор именно в этот контейнер.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Растительный и животный мир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Какое растение </a:t>
            </a:r>
            <a:r>
              <a:rPr lang="ru-RU" b="1" dirty="0" smtClean="0"/>
              <a:t>не</a:t>
            </a:r>
            <a:r>
              <a:rPr lang="ru-RU" dirty="0" smtClean="0"/>
              <a:t> относится к так называемым «взломщикам асфальта»?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lvl="0"/>
            <a:r>
              <a:rPr lang="ru-RU" dirty="0" smtClean="0"/>
              <a:t>А. Одуванчик лекарственный.</a:t>
            </a:r>
          </a:p>
          <a:p>
            <a:pPr lvl="0"/>
            <a:r>
              <a:rPr lang="ru-RU" dirty="0" smtClean="0"/>
              <a:t>Б. Подорожник большой.</a:t>
            </a:r>
          </a:p>
          <a:p>
            <a:pPr lvl="0"/>
            <a:r>
              <a:rPr lang="ru-RU" dirty="0" smtClean="0"/>
              <a:t>В. Марь белая.</a:t>
            </a:r>
          </a:p>
          <a:p>
            <a:pPr lvl="0"/>
            <a:r>
              <a:rPr lang="ru-RU" dirty="0" smtClean="0"/>
              <a:t>Г. Пырей ползучий.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В. Марь белая.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431667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225932"/>
          </a:xfrm>
        </p:spPr>
        <p:txBody>
          <a:bodyPr>
            <a:normAutofit/>
          </a:bodyPr>
          <a:lstStyle/>
          <a:p>
            <a:r>
              <a:rPr lang="ru-RU" dirty="0" smtClean="0"/>
              <a:t>2.  Какие ветки в городе у деревьев лишние?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496"/>
            <a:ext cx="8186766" cy="32686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городе у деревьев нет лишних веток, т.к. все они выполняют звукоизоляционную и пылеулавливающую функции.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Одним  из лучших пылеуловителей является: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/>
              <a:t>А. Тополь.</a:t>
            </a:r>
            <a:br>
              <a:rPr lang="ru-RU" dirty="0" smtClean="0"/>
            </a:br>
            <a:r>
              <a:rPr lang="ru-RU" dirty="0" smtClean="0"/>
              <a:t>Б. Вяз.</a:t>
            </a:r>
            <a:br>
              <a:rPr lang="ru-RU" dirty="0" smtClean="0"/>
            </a:br>
            <a:r>
              <a:rPr lang="ru-RU" dirty="0" smtClean="0"/>
              <a:t>В. Берёза пушистая.</a:t>
            </a:r>
            <a:br>
              <a:rPr lang="ru-RU" dirty="0" smtClean="0"/>
            </a:br>
            <a:r>
              <a:rPr lang="ru-RU" dirty="0" smtClean="0"/>
              <a:t>Г. Ива плакучая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Б. Вяз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5"/>
            <a:ext cx="6161107" cy="462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1928802"/>
            <a:ext cx="2428892" cy="2286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Print" pitchFamily="2" charset="0"/>
              </a:rPr>
              <a:t>Окружающая среда</a:t>
            </a:r>
            <a:endParaRPr lang="ru-RU" sz="16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500694" y="214290"/>
            <a:ext cx="2571768" cy="1928826"/>
          </a:xfrm>
          <a:prstGeom prst="wedgeEllipseCallout">
            <a:avLst>
              <a:gd name="adj1" fmla="val -54772"/>
              <a:gd name="adj2" fmla="val 59627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071538" y="214290"/>
            <a:ext cx="2500330" cy="1785950"/>
          </a:xfrm>
          <a:prstGeom prst="wedgeEllipseCallout">
            <a:avLst>
              <a:gd name="adj1" fmla="val 53510"/>
              <a:gd name="adj2" fmla="val 58909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воздух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357818" y="4500570"/>
            <a:ext cx="2214578" cy="1928826"/>
          </a:xfrm>
          <a:prstGeom prst="wedgeEllipseCallout">
            <a:avLst>
              <a:gd name="adj1" fmla="val -79641"/>
              <a:gd name="adj2" fmla="val -68228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Отходы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286512" y="2285992"/>
            <a:ext cx="2571768" cy="1928826"/>
          </a:xfrm>
          <a:prstGeom prst="wedgeEllipseCallout">
            <a:avLst>
              <a:gd name="adj1" fmla="val -73088"/>
              <a:gd name="adj2" fmla="val -5738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Растительный мир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571604" y="4500570"/>
            <a:ext cx="2571768" cy="1928826"/>
          </a:xfrm>
          <a:prstGeom prst="wedgeEllipseCallout">
            <a:avLst>
              <a:gd name="adj1" fmla="val 58359"/>
              <a:gd name="adj2" fmla="val -66073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Радиация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0" y="2071678"/>
            <a:ext cx="2571768" cy="1928826"/>
          </a:xfrm>
          <a:prstGeom prst="wedgeEllipseCallout">
            <a:avLst>
              <a:gd name="adj1" fmla="val 73981"/>
              <a:gd name="adj2" fmla="val -709"/>
            </a:avLst>
          </a:prstGeom>
          <a:solidFill>
            <a:srgbClr val="79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Животный мир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ru-RU" dirty="0" smtClean="0"/>
              <a:t>4. Какие причины вызывают исчезновение  видов животных?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Разрушение мест обитания, чрезмерная добыча, влияние вселённых видов, действие природных факторов, беспокойство.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dirty="0" smtClean="0"/>
              <a:t>5. Почему нельзя шуметь в лесу?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Потревоженные птицы и звери покидают свои места, молодняк разбегается, а потом, не найдя родителей, гибнет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Что Вы предложите сделать ребенку, увидевшему гнездо с яйцами и птенцами?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34174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Надо осторожно отойти, чтобы насиживающая птица смогла быстро вернуться к гнезду.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dirty="0" smtClean="0"/>
              <a:t>7. Какова роль муравейников в лесу?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Один большой муравейник охраняет 1 га леса от насекомых, большинство которых – вредители.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Почему нельзя мыть автомобили на берегу водоёма?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5 граммов  бензина и других нефтепродуктов затягивают тонкой пленкой 50м² водной поверхности и нарушают жизнь обитателей водоёма.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954084">
            <a:off x="858684" y="2477413"/>
            <a:ext cx="7569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Воздух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ru-RU" dirty="0" smtClean="0"/>
              <a:t>9. Как можно сохранить жизнь взрослого (50-80 лет) дерева?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Собрать 60 кг макулатуры.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10.  Из древесины изготавливают мочало, из коры – лыко. В плодах этого дерева содержится масло, в листьях много витаминов А и С, но наиболее оно знаменито медом, который производят пчелы, посещающие цветки этого дерева. Что это за дерево?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900090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Липа</a:t>
            </a:r>
            <a:endParaRPr lang="ru-RU" dirty="0"/>
          </a:p>
        </p:txBody>
      </p:sp>
      <p:pic>
        <p:nvPicPr>
          <p:cNvPr id="1026" name="Picture 2" descr="C:\Users\пользователь\Downloads\post-12526-1155608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5497378" cy="4119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dirty="0" smtClean="0"/>
              <a:t>11.   Корни это дерева в 12 раз длиннее, чем у ели, в 24 раза длиннее, чем у пихты. Поэтому они хорошо удерживают почву. С латинского его название “пинус”, что означает “ скала ”. Очень любит свет.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6644" y="5643578"/>
            <a:ext cx="1400156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Сосна</a:t>
            </a:r>
            <a:endParaRPr lang="ru-RU" dirty="0"/>
          </a:p>
        </p:txBody>
      </p:sp>
      <p:pic>
        <p:nvPicPr>
          <p:cNvPr id="2050" name="Picture 2" descr="C:\Users\пользователь\Downloads\sosn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dirty="0" smtClean="0"/>
              <a:t>12. Она съедает за ночь 7-8 мышей. Только одна семья таких птиц  уничтожает за год 10 тысяч мышей и полёвок и этим спасает 10 тонн зерна.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29264"/>
            <a:ext cx="8186766" cy="6968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Сова</a:t>
            </a:r>
            <a:endParaRPr lang="ru-RU" dirty="0"/>
          </a:p>
        </p:txBody>
      </p:sp>
      <p:pic>
        <p:nvPicPr>
          <p:cNvPr id="1026" name="Picture 2" descr="C:\Users\пользователь\Pictures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календарь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 помощью стрелок правильно соедините содержание первого и второго столбика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22 марта – Всемирный день воды;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апреля – Международный день птиц;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22 апреля – Международный день ЗЕМЛИ;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июня – всемирный день охраны      окружающей среды;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октября – Всемирный день животных.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075"/>
          <a:ext cx="9666827" cy="685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0"/>
                <a:gridCol w="1490305"/>
                <a:gridCol w="1389912"/>
              </a:tblGrid>
              <a:tr h="37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Наименование предприятия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Объем валовых выбросов за 2011 год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ОАО «Магнитогорский 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220,521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Филиал ОАО «ОГК-2» — Троицкая ГРЭС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106,290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64,350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«Уфалейникель»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50,077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Филиал ОАО «ОГК-3» — Южноуральская ГРЭС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30,926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«Фортум», филиал Аргаяшская ТЭЦ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22,598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ООО «Группа Магнезит»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20,690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ЗАО «Карабашмедь»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13,246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ЗАО «Катавский цемент»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12,601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электрометаллургический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9,221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«Фортум», филиал Челябинская ТЭЦ-2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9,020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«Комбинат Магнезит»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7,625</a:t>
                      </a:r>
                    </a:p>
                  </a:txBody>
                  <a:tcPr marL="0" marR="0" marT="0" marB="0"/>
                </a:tc>
              </a:tr>
              <a:tr h="42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Златоустовский агломерационный цех ОАО «Челябинский электрометаллургический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6,349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ООО «Равис — Птицефабрика Сосновская» (основная площадка)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6,216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цинковый завод»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6,008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ОАО «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Фортум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», филиал Челябинская ТЭЦ-1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5,679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latin typeface="Comic Sans MS" pitchFamily="66" charset="0"/>
              </a:rPr>
              <a:t>Синквейн</a:t>
            </a:r>
            <a:r>
              <a:rPr lang="ru-RU" b="1" dirty="0" smtClean="0">
                <a:latin typeface="Comic Sans MS" pitchFamily="66" charset="0"/>
              </a:rPr>
              <a:t> – пятистишие, короткая нерифмованная поэма. Как писать: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1-я строка - одно существительное, обозначающее тему.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2-я строка – два прилагательных, раскрывающих тему.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3-я строка – три глагола, описывающих действие.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4-я строка- фраза, при помощи которой автор высказывает свое отношение к теме (не более 4-х слов).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5-я строка -  одно слово, которое является интерпретацией темы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214290"/>
            <a:ext cx="39666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Синквейн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синквейна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7"/>
            <a:ext cx="5572164" cy="2286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Природа.</a:t>
            </a:r>
          </a:p>
          <a:p>
            <a:pPr>
              <a:buNone/>
            </a:pPr>
            <a:r>
              <a:rPr lang="ru-RU" dirty="0" smtClean="0"/>
              <a:t>Животворящая, хрупкая.</a:t>
            </a:r>
          </a:p>
          <a:p>
            <a:pPr>
              <a:buNone/>
            </a:pPr>
            <a:r>
              <a:rPr lang="ru-RU" dirty="0" smtClean="0"/>
              <a:t>Живёт, борется, страдает.</a:t>
            </a:r>
          </a:p>
          <a:p>
            <a:pPr>
              <a:buNone/>
            </a:pPr>
            <a:r>
              <a:rPr lang="ru-RU" dirty="0" smtClean="0"/>
              <a:t>Человек! Сохрани свою землю!</a:t>
            </a:r>
          </a:p>
          <a:p>
            <a:pPr>
              <a:buNone/>
            </a:pPr>
            <a:r>
              <a:rPr lang="ru-RU" dirty="0" smtClean="0"/>
              <a:t>Жизнь…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4000504"/>
            <a:ext cx="5329246" cy="24288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Человек.</a:t>
            </a:r>
          </a:p>
          <a:p>
            <a:pPr>
              <a:buNone/>
            </a:pPr>
            <a:r>
              <a:rPr lang="ru-RU" dirty="0" smtClean="0"/>
              <a:t>Умный, сильный.</a:t>
            </a:r>
          </a:p>
          <a:p>
            <a:pPr>
              <a:buNone/>
            </a:pPr>
            <a:r>
              <a:rPr lang="ru-RU" dirty="0" smtClean="0"/>
              <a:t>Ест, спит, наслаждается.</a:t>
            </a:r>
          </a:p>
          <a:p>
            <a:pPr>
              <a:buNone/>
            </a:pPr>
            <a:r>
              <a:rPr lang="ru-RU" dirty="0" smtClean="0"/>
              <a:t>Скоро грянет гром!</a:t>
            </a:r>
          </a:p>
          <a:p>
            <a:pPr>
              <a:buNone/>
            </a:pPr>
            <a:r>
              <a:rPr lang="ru-RU" dirty="0" smtClean="0"/>
              <a:t>Не опоздай!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игру!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929198"/>
            <a:ext cx="4038600" cy="11969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636"/>
            <a:ext cx="4038600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Назовите количество выбросов в г. </a:t>
            </a:r>
            <a:r>
              <a:rPr lang="ru-RU" dirty="0" err="1" smtClean="0"/>
              <a:t>Сатка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075"/>
          <a:ext cx="9666827" cy="685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0"/>
                <a:gridCol w="1490305"/>
                <a:gridCol w="1389912"/>
              </a:tblGrid>
              <a:tr h="37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Наименование предприятия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Объем валовых выбросов за 2011 год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ОАО «Магнитогорский 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220,521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Филиал ОАО «ОГК-2» — Троицкая ГРЭС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106,290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64,350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«Уфалейникель»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50,077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Филиал ОАО «ОГК-3» — Южноуральская ГРЭС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30,926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«Фортум», филиал Аргаяшская ТЭЦ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22,598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ООО «Группа Магнезит»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20,690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ЗАО «Карабашмедь»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13,246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ЗАО «Катавский цемент»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12,601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электрометаллургический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9,221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«Фортум», филиал Челябинская ТЭЦ-2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9,020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«Комбинат Магнезит»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7,625</a:t>
                      </a:r>
                    </a:p>
                  </a:txBody>
                  <a:tcPr marL="0" marR="0" marT="0" marB="0"/>
                </a:tc>
              </a:tr>
              <a:tr h="42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Златоустовский агломерационный цех ОАО «Челябинский электрометаллургический комбинат»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6,349</a:t>
                      </a:r>
                    </a:p>
                  </a:txBody>
                  <a:tcPr marL="0" marR="0" marT="0" marB="0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ООО «Равис — Птицефабрика Сосновская» (основная площадка)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6,216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ОАО «Челябинский цинковый завод»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6,008</a:t>
                      </a:r>
                    </a:p>
                  </a:txBody>
                  <a:tcPr marL="0" marR="0" marT="0" marB="0" anchor="ctr"/>
                </a:tc>
              </a:tr>
              <a:tr h="3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ОАО «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Фортум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», филиал Челябинская ТЭЦ-1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тыс. тонн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5,679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Количество выбросов в </a:t>
            </a:r>
            <a:r>
              <a:rPr lang="ru-RU" dirty="0" err="1" smtClean="0"/>
              <a:t>Сатке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ru-RU" dirty="0" smtClean="0"/>
              <a:t> Комбинат Магнезит 20,690 тыс. тонн</a:t>
            </a:r>
          </a:p>
          <a:p>
            <a:pPr lvl="0">
              <a:buNone/>
            </a:pPr>
            <a:r>
              <a:rPr lang="ru-RU" dirty="0" smtClean="0"/>
              <a:t>+ Группа Магнезит 7, 625 тыс. тонн</a:t>
            </a:r>
          </a:p>
          <a:p>
            <a:pPr>
              <a:buNone/>
            </a:pPr>
            <a:r>
              <a:rPr lang="ru-RU" dirty="0" smtClean="0"/>
              <a:t>Всего: 28, 315 тыс. тонн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Исходя из данных таблицы перечислите 5 наиболее неблагополучных городов Челябинской области.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1294</Words>
  <Application>Microsoft Office PowerPoint</Application>
  <PresentationFormat>Экран (4:3)</PresentationFormat>
  <Paragraphs>289</Paragraphs>
  <Slides>52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Экологический марафон</vt:lpstr>
      <vt:lpstr>Слайд 2</vt:lpstr>
      <vt:lpstr> </vt:lpstr>
      <vt:lpstr> </vt:lpstr>
      <vt:lpstr>Слайд 5</vt:lpstr>
      <vt:lpstr>   Вопрос 1</vt:lpstr>
      <vt:lpstr>Слайд 7</vt:lpstr>
      <vt:lpstr>Ответ:</vt:lpstr>
      <vt:lpstr>Вопрос 2</vt:lpstr>
      <vt:lpstr>Слайд 10</vt:lpstr>
      <vt:lpstr>Ответ:</vt:lpstr>
      <vt:lpstr> </vt:lpstr>
      <vt:lpstr>Очистка воды</vt:lpstr>
      <vt:lpstr> </vt:lpstr>
      <vt:lpstr>Слайд 15</vt:lpstr>
      <vt:lpstr>Вопрос:</vt:lpstr>
      <vt:lpstr>Ответ:</vt:lpstr>
      <vt:lpstr>Отходы</vt:lpstr>
      <vt:lpstr> </vt:lpstr>
      <vt:lpstr>Вопрос: </vt:lpstr>
      <vt:lpstr>Ответ:</vt:lpstr>
      <vt:lpstr>Практическое задание </vt:lpstr>
      <vt:lpstr>Растительный и животный мир</vt:lpstr>
      <vt:lpstr>1. Какое растение не относится к так называемым «взломщикам асфальта»? </vt:lpstr>
      <vt:lpstr>Ответ:</vt:lpstr>
      <vt:lpstr>2.  Какие ветки в городе у деревьев лишние?    </vt:lpstr>
      <vt:lpstr>Ответ: </vt:lpstr>
      <vt:lpstr>3. Одним  из лучших пылеуловителей является: </vt:lpstr>
      <vt:lpstr>Ответ:</vt:lpstr>
      <vt:lpstr>4. Какие причины вызывают исчезновение  видов животных?  </vt:lpstr>
      <vt:lpstr>Ответ: </vt:lpstr>
      <vt:lpstr>5. Почему нельзя шуметь в лесу? </vt:lpstr>
      <vt:lpstr>Ответ: </vt:lpstr>
      <vt:lpstr>6. Что Вы предложите сделать ребенку, увидевшему гнездо с яйцами и птенцами?  </vt:lpstr>
      <vt:lpstr>Ответ: </vt:lpstr>
      <vt:lpstr>7. Какова роль муравейников в лесу?</vt:lpstr>
      <vt:lpstr>Ответ: </vt:lpstr>
      <vt:lpstr>8. Почему нельзя мыть автомобили на берегу водоёма?  </vt:lpstr>
      <vt:lpstr>Ответ: </vt:lpstr>
      <vt:lpstr>9. Как можно сохранить жизнь взрослого (50-80 лет) дерева? </vt:lpstr>
      <vt:lpstr>Ответ:</vt:lpstr>
      <vt:lpstr>10.  Из древесины изготавливают мочало, из коры – лыко. В плодах этого дерева содержится масло, в листьях много витаминов А и С, но наиболее оно знаменито медом, который производят пчелы, посещающие цветки этого дерева. Что это за дерево?   </vt:lpstr>
      <vt:lpstr>Ответ:</vt:lpstr>
      <vt:lpstr>11.   Корни это дерева в 12 раз длиннее, чем у ели, в 24 раза длиннее, чем у пихты. Поэтому они хорошо удерживают почву. С латинского его название “пинус”, что означает “ скала ”. Очень любит свет.   </vt:lpstr>
      <vt:lpstr>Ответ:</vt:lpstr>
      <vt:lpstr>12. Она съедает за ночь 7-8 мышей. Только одна семья таких птиц  уничтожает за год 10 тысяч мышей и полёвок и этим спасает 10 тонн зерна.</vt:lpstr>
      <vt:lpstr>Ответ:</vt:lpstr>
      <vt:lpstr>Экологический календарь</vt:lpstr>
      <vt:lpstr>Ответ:</vt:lpstr>
      <vt:lpstr>Слайд 50</vt:lpstr>
      <vt:lpstr>Примеры синквейна:</vt:lpstr>
      <vt:lpstr>Спасибо за игру!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69</cp:revision>
  <dcterms:created xsi:type="dcterms:W3CDTF">2013-01-28T08:31:43Z</dcterms:created>
  <dcterms:modified xsi:type="dcterms:W3CDTF">2014-03-06T17:43:30Z</dcterms:modified>
</cp:coreProperties>
</file>