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39E4767-C04B-4195-80C8-7975435E46F2}" type="datetimeFigureOut">
              <a:rPr lang="ru-RU" smtClean="0"/>
              <a:t>06.06.2014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0C37C701-08F8-4911-90A7-BDD31676015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C37C701-08F8-4911-90A7-BDD31676015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C37C701-08F8-4911-90A7-BDD31676015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C37C701-08F8-4911-90A7-BDD31676015D}"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C37C701-08F8-4911-90A7-BDD31676015D}"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C37C701-08F8-4911-90A7-BDD31676015D}"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C37C701-08F8-4911-90A7-BDD31676015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C37C701-08F8-4911-90A7-BDD31676015D}"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39E4767-C04B-4195-80C8-7975435E46F2}" type="datetimeFigureOut">
              <a:rPr lang="ru-RU" smtClean="0"/>
              <a:t>06.06.2014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C37C701-08F8-4911-90A7-BDD31676015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39E4767-C04B-4195-80C8-7975435E46F2}" type="datetimeFigureOut">
              <a:rPr lang="ru-RU" smtClean="0"/>
              <a:t>06.06.2014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C37C701-08F8-4911-90A7-BDD31676015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39E4767-C04B-4195-80C8-7975435E46F2}" type="datetimeFigureOut">
              <a:rPr lang="ru-RU" smtClean="0"/>
              <a:t>06.06.2014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0C37C701-08F8-4911-90A7-BDD31676015D}"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9E4767-C04B-4195-80C8-7975435E46F2}" type="datetimeFigureOut">
              <a:rPr lang="ru-RU" smtClean="0"/>
              <a:t>06.06.2014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37C701-08F8-4911-90A7-BDD31676015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ctrTitle"/>
          </p:nvPr>
        </p:nvSpPr>
        <p:spPr>
          <a:xfrm>
            <a:off x="467544" y="188641"/>
            <a:ext cx="8280920" cy="2808312"/>
          </a:xfrm>
        </p:spPr>
        <p:txBody>
          <a:bodyPr>
            <a:normAutofit/>
          </a:bodyPr>
          <a:lstStyle/>
          <a:p>
            <a:r>
              <a:rPr lang="ru-RU" sz="6600" dirty="0" smtClean="0">
                <a:solidFill>
                  <a:srgbClr val="0070C0"/>
                </a:solidFill>
              </a:rPr>
              <a:t>Связь слов в словосочетании.</a:t>
            </a:r>
            <a:r>
              <a:rPr lang="ru-RU" sz="6600" dirty="0" smtClean="0"/>
              <a:t> </a:t>
            </a:r>
            <a:endParaRPr lang="ru-RU" sz="6600" dirty="0"/>
          </a:p>
        </p:txBody>
      </p:sp>
      <p:sp>
        <p:nvSpPr>
          <p:cNvPr id="7" name="Rectangle 1"/>
          <p:cNvSpPr>
            <a:spLocks noGrp="1" noChangeArrowheads="1"/>
          </p:cNvSpPr>
          <p:nvPr>
            <p:ph type="subTitle" idx="1"/>
          </p:nvPr>
        </p:nvSpPr>
        <p:spPr/>
        <p:txBody>
          <a:bodyPr/>
          <a:lstStyle>
            <a:lvl1pPr indent="133350" fontAlgn="base">
              <a:spcBef>
                <a:spcPct val="0"/>
              </a:spcBef>
              <a:spcAft>
                <a:spcPct val="0"/>
              </a:spcAft>
              <a:tabLst>
                <a:tab pos="557213" algn="l"/>
              </a:tabLst>
              <a:defRPr>
                <a:solidFill>
                  <a:schemeClr val="tx1"/>
                </a:solidFill>
                <a:latin typeface="Arial" pitchFamily="34" charset="0"/>
                <a:cs typeface="Arial" pitchFamily="34" charset="0"/>
              </a:defRPr>
            </a:lvl1pPr>
            <a:lvl2pPr fontAlgn="base">
              <a:spcBef>
                <a:spcPct val="0"/>
              </a:spcBef>
              <a:spcAft>
                <a:spcPct val="0"/>
              </a:spcAft>
              <a:tabLst>
                <a:tab pos="557213" algn="l"/>
              </a:tabLst>
              <a:defRPr>
                <a:solidFill>
                  <a:schemeClr val="tx1"/>
                </a:solidFill>
                <a:latin typeface="Arial" pitchFamily="34" charset="0"/>
                <a:cs typeface="Arial" pitchFamily="34" charset="0"/>
              </a:defRPr>
            </a:lvl2pPr>
            <a:lvl3pPr fontAlgn="base">
              <a:spcBef>
                <a:spcPct val="0"/>
              </a:spcBef>
              <a:spcAft>
                <a:spcPct val="0"/>
              </a:spcAft>
              <a:tabLst>
                <a:tab pos="557213" algn="l"/>
              </a:tabLst>
              <a:defRPr>
                <a:solidFill>
                  <a:schemeClr val="tx1"/>
                </a:solidFill>
                <a:latin typeface="Arial" pitchFamily="34" charset="0"/>
                <a:cs typeface="Arial" pitchFamily="34" charset="0"/>
              </a:defRPr>
            </a:lvl3pPr>
            <a:lvl4pPr fontAlgn="base">
              <a:spcBef>
                <a:spcPct val="0"/>
              </a:spcBef>
              <a:spcAft>
                <a:spcPct val="0"/>
              </a:spcAft>
              <a:tabLst>
                <a:tab pos="557213" algn="l"/>
              </a:tabLst>
              <a:defRPr>
                <a:solidFill>
                  <a:schemeClr val="tx1"/>
                </a:solidFill>
                <a:latin typeface="Arial" pitchFamily="34" charset="0"/>
                <a:cs typeface="Arial" pitchFamily="34" charset="0"/>
              </a:defRPr>
            </a:lvl4pPr>
            <a:lvl5pPr fontAlgn="base">
              <a:spcBef>
                <a:spcPct val="0"/>
              </a:spcBef>
              <a:spcAft>
                <a:spcPct val="0"/>
              </a:spcAft>
              <a:tabLst>
                <a:tab pos="557213" algn="l"/>
              </a:tabLst>
              <a:defRPr>
                <a:solidFill>
                  <a:schemeClr val="tx1"/>
                </a:solidFill>
                <a:latin typeface="Arial" pitchFamily="34" charset="0"/>
                <a:cs typeface="Arial" pitchFamily="34" charset="0"/>
              </a:defRPr>
            </a:lvl5pPr>
            <a:lvl6pPr fontAlgn="base">
              <a:spcBef>
                <a:spcPct val="0"/>
              </a:spcBef>
              <a:spcAft>
                <a:spcPct val="0"/>
              </a:spcAft>
              <a:tabLst>
                <a:tab pos="557213" algn="l"/>
              </a:tabLst>
              <a:defRPr>
                <a:solidFill>
                  <a:schemeClr val="tx1"/>
                </a:solidFill>
                <a:latin typeface="Arial" pitchFamily="34" charset="0"/>
                <a:cs typeface="Arial" pitchFamily="34" charset="0"/>
              </a:defRPr>
            </a:lvl6pPr>
            <a:lvl7pPr fontAlgn="base">
              <a:spcBef>
                <a:spcPct val="0"/>
              </a:spcBef>
              <a:spcAft>
                <a:spcPct val="0"/>
              </a:spcAft>
              <a:tabLst>
                <a:tab pos="557213" algn="l"/>
              </a:tabLst>
              <a:defRPr>
                <a:solidFill>
                  <a:schemeClr val="tx1"/>
                </a:solidFill>
                <a:latin typeface="Arial" pitchFamily="34" charset="0"/>
                <a:cs typeface="Arial" pitchFamily="34" charset="0"/>
              </a:defRPr>
            </a:lvl7pPr>
            <a:lvl8pPr fontAlgn="base">
              <a:spcBef>
                <a:spcPct val="0"/>
              </a:spcBef>
              <a:spcAft>
                <a:spcPct val="0"/>
              </a:spcAft>
              <a:tabLst>
                <a:tab pos="557213" algn="l"/>
              </a:tabLst>
              <a:defRPr>
                <a:solidFill>
                  <a:schemeClr val="tx1"/>
                </a:solidFill>
                <a:latin typeface="Arial" pitchFamily="34" charset="0"/>
                <a:cs typeface="Arial" pitchFamily="34" charset="0"/>
              </a:defRPr>
            </a:lvl8pPr>
            <a:lvl9pPr fontAlgn="base">
              <a:spcBef>
                <a:spcPct val="0"/>
              </a:spcBef>
              <a:spcAft>
                <a:spcPct val="0"/>
              </a:spcAft>
              <a:tabLst>
                <a:tab pos="557213" algn="l"/>
              </a:tabLst>
              <a:defRPr>
                <a:solidFill>
                  <a:schemeClr val="tx1"/>
                </a:solidFill>
                <a:latin typeface="Arial" pitchFamily="34" charset="0"/>
                <a:cs typeface="Arial" pitchFamily="34" charset="0"/>
              </a:defRPr>
            </a:lvl9pPr>
          </a:lstStyle>
          <a:p>
            <a:pPr lvl="0"/>
            <a:r>
              <a:rPr lang="ru-RU" altLang="ru-RU" dirty="0" smtClean="0"/>
              <a:t> </a:t>
            </a:r>
          </a:p>
        </p:txBody>
      </p:sp>
      <p:sp>
        <p:nvSpPr>
          <p:cNvPr id="12" name="WordArt 9"/>
          <p:cNvSpPr>
            <a:spLocks noChangeArrowheads="1" noChangeShapeType="1" noTextEdit="1"/>
          </p:cNvSpPr>
          <p:nvPr/>
        </p:nvSpPr>
        <p:spPr bwMode="auto">
          <a:xfrm>
            <a:off x="904789" y="5724369"/>
            <a:ext cx="7632700" cy="1109045"/>
          </a:xfrm>
          <a:prstGeom prst="rect">
            <a:avLst/>
          </a:prstGeom>
        </p:spPr>
        <p:txBody>
          <a:bodyPr wrap="none" fromWordArt="1">
            <a:prstTxWarp prst="textPlain">
              <a:avLst>
                <a:gd name="adj" fmla="val 50000"/>
              </a:avLst>
            </a:prstTxWarp>
          </a:bodyPr>
          <a:lstStyle/>
          <a:p>
            <a:pPr algn="ctr"/>
            <a:endParaRPr lang="ru-RU" sz="3600" kern="10" dirty="0">
              <a:ln w="19050">
                <a:solidFill>
                  <a:srgbClr val="99CCFF"/>
                </a:solidFill>
                <a:round/>
                <a:headEnd/>
                <a:tailEnd/>
              </a:ln>
              <a:solidFill>
                <a:srgbClr val="0066CC"/>
              </a:solidFill>
              <a:effectLst>
                <a:outerShdw dist="35921" dir="2700000" algn="ctr" rotWithShape="0">
                  <a:srgbClr val="990000"/>
                </a:outerShdw>
              </a:effectLst>
              <a:latin typeface="Arial" panose="020B0604020202020204" pitchFamily="34" charset="0"/>
              <a:cs typeface="Arial" panose="020B0604020202020204" pitchFamily="34" charset="0"/>
            </a:endParaRPr>
          </a:p>
        </p:txBody>
      </p:sp>
      <p:sp>
        <p:nvSpPr>
          <p:cNvPr id="13" name="WordArt 9"/>
          <p:cNvSpPr>
            <a:spLocks noChangeArrowheads="1" noChangeShapeType="1" noTextEdit="1"/>
          </p:cNvSpPr>
          <p:nvPr/>
        </p:nvSpPr>
        <p:spPr bwMode="auto">
          <a:xfrm>
            <a:off x="907878" y="3861048"/>
            <a:ext cx="7632700" cy="1109045"/>
          </a:xfrm>
          <a:prstGeom prst="rect">
            <a:avLst/>
          </a:prstGeom>
        </p:spPr>
        <p:txBody>
          <a:bodyPr wrap="none" fromWordArt="1">
            <a:prstTxWarp prst="textPlain">
              <a:avLst>
                <a:gd name="adj" fmla="val 50000"/>
              </a:avLst>
            </a:prstTxWarp>
          </a:bodyPr>
          <a:lstStyle/>
          <a:p>
            <a:pPr algn="ctr"/>
            <a:r>
              <a:rPr lang="ru-RU" sz="3600" kern="10" dirty="0">
                <a:ln w="19050">
                  <a:solidFill>
                    <a:srgbClr val="99CCFF"/>
                  </a:solidFill>
                  <a:round/>
                  <a:headEnd/>
                  <a:tailEnd/>
                </a:ln>
                <a:solidFill>
                  <a:srgbClr val="0066CC"/>
                </a:solidFill>
                <a:effectLst>
                  <a:outerShdw dist="35921" dir="2700000" algn="ctr" rotWithShape="0">
                    <a:srgbClr val="990000"/>
                  </a:outerShdw>
                </a:effectLst>
                <a:latin typeface="Impact"/>
              </a:rPr>
              <a:t>Подготовка к ГИА.     В2</a:t>
            </a:r>
          </a:p>
        </p:txBody>
      </p:sp>
      <p:sp>
        <p:nvSpPr>
          <p:cNvPr id="14" name="Заголовок 10"/>
          <p:cNvSpPr txBox="1">
            <a:spLocks/>
          </p:cNvSpPr>
          <p:nvPr/>
        </p:nvSpPr>
        <p:spPr>
          <a:xfrm>
            <a:off x="5076056" y="5301208"/>
            <a:ext cx="3888432" cy="1532176"/>
          </a:xfrm>
          <a:prstGeom prst="rect">
            <a:avLst/>
          </a:prstGeom>
          <a:ln>
            <a:solidFill>
              <a:schemeClr val="accent1"/>
            </a:solidFill>
          </a:ln>
        </p:spPr>
        <p:txBody>
          <a:bodyPr vert="horz" anchor="b">
            <a:normAutofit fontScale="47500" lnSpcReduction="20000"/>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sz="2900" dirty="0" smtClean="0">
                <a:solidFill>
                  <a:schemeClr val="bg1"/>
                </a:solidFill>
                <a:effectLst/>
                <a:latin typeface="Arial" panose="020B0604020202020204" pitchFamily="34" charset="0"/>
                <a:cs typeface="Arial" panose="020B0604020202020204" pitchFamily="34" charset="0"/>
              </a:rPr>
              <a:t>Презентация подготовлена </a:t>
            </a:r>
          </a:p>
          <a:p>
            <a:r>
              <a:rPr lang="ru-RU" sz="2900" dirty="0" smtClean="0">
                <a:solidFill>
                  <a:schemeClr val="bg1"/>
                </a:solidFill>
                <a:effectLst/>
                <a:latin typeface="Arial" panose="020B0604020202020204" pitchFamily="34" charset="0"/>
                <a:cs typeface="Arial" panose="020B0604020202020204" pitchFamily="34" charset="0"/>
              </a:rPr>
              <a:t>учителем русского языка и литературы</a:t>
            </a:r>
          </a:p>
          <a:p>
            <a:r>
              <a:rPr lang="ru-RU" sz="2900" dirty="0">
                <a:solidFill>
                  <a:schemeClr val="bg1"/>
                </a:solidFill>
                <a:effectLst/>
                <a:latin typeface="Arial" panose="020B0604020202020204" pitchFamily="34" charset="0"/>
                <a:cs typeface="Arial" panose="020B0604020202020204" pitchFamily="34" charset="0"/>
              </a:rPr>
              <a:t> Руденко Еленой </a:t>
            </a:r>
            <a:r>
              <a:rPr lang="ru-RU" sz="2900" dirty="0" smtClean="0">
                <a:solidFill>
                  <a:schemeClr val="bg1"/>
                </a:solidFill>
                <a:effectLst/>
                <a:latin typeface="Arial" panose="020B0604020202020204" pitchFamily="34" charset="0"/>
                <a:cs typeface="Arial" panose="020B0604020202020204" pitchFamily="34" charset="0"/>
              </a:rPr>
              <a:t>Анатольевной,</a:t>
            </a:r>
            <a:endParaRPr lang="ru-RU" sz="2900" dirty="0">
              <a:solidFill>
                <a:schemeClr val="bg1"/>
              </a:solidFill>
              <a:effectLst/>
              <a:latin typeface="Arial" panose="020B0604020202020204" pitchFamily="34" charset="0"/>
              <a:cs typeface="Arial" panose="020B0604020202020204" pitchFamily="34" charset="0"/>
            </a:endParaRPr>
          </a:p>
          <a:p>
            <a:r>
              <a:rPr lang="ru-RU" sz="2500" dirty="0" smtClean="0">
                <a:solidFill>
                  <a:schemeClr val="bg1"/>
                </a:solidFill>
                <a:effectLst/>
                <a:latin typeface="Arial" panose="020B0604020202020204" pitchFamily="34" charset="0"/>
                <a:cs typeface="Arial" panose="020B0604020202020204" pitchFamily="34" charset="0"/>
              </a:rPr>
              <a:t> МБОУ СОШ № 8</a:t>
            </a:r>
          </a:p>
          <a:p>
            <a:r>
              <a:rPr lang="ru-RU" sz="2500" dirty="0" smtClean="0">
                <a:solidFill>
                  <a:schemeClr val="bg1"/>
                </a:solidFill>
                <a:effectLst/>
                <a:latin typeface="Arial" panose="020B0604020202020204" pitchFamily="34" charset="0"/>
                <a:cs typeface="Arial" panose="020B0604020202020204" pitchFamily="34" charset="0"/>
              </a:rPr>
              <a:t> г. Ноябрьск</a:t>
            </a:r>
          </a:p>
          <a:p>
            <a:r>
              <a:rPr lang="ru-RU" sz="6600" dirty="0" smtClean="0"/>
              <a:t> </a:t>
            </a:r>
            <a:endParaRPr lang="ru-RU" sz="6600" dirty="0"/>
          </a:p>
        </p:txBody>
      </p:sp>
    </p:spTree>
    <p:extLst>
      <p:ext uri="{BB962C8B-B14F-4D97-AF65-F5344CB8AC3E}">
        <p14:creationId xmlns:p14="http://schemas.microsoft.com/office/powerpoint/2010/main" val="4215088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481328"/>
            <a:ext cx="8208912" cy="4539960"/>
          </a:xfrm>
        </p:spPr>
        <p:txBody>
          <a:bodyPr/>
          <a:lstStyle/>
          <a:p>
            <a:endParaRPr lang="ru-RU" dirty="0"/>
          </a:p>
        </p:txBody>
      </p:sp>
      <p:sp>
        <p:nvSpPr>
          <p:cNvPr id="3" name="Заголовок 2"/>
          <p:cNvSpPr>
            <a:spLocks noGrp="1"/>
          </p:cNvSpPr>
          <p:nvPr>
            <p:ph type="title"/>
          </p:nvPr>
        </p:nvSpPr>
        <p:spPr/>
        <p:txBody>
          <a:bodyPr>
            <a:normAutofit/>
          </a:bodyPr>
          <a:lstStyle/>
          <a:p>
            <a:r>
              <a:rPr lang="ru-RU" sz="4800" u="sng" dirty="0" smtClean="0">
                <a:solidFill>
                  <a:srgbClr val="0070C0"/>
                </a:solidFill>
              </a:rPr>
              <a:t>Управление</a:t>
            </a:r>
            <a:endParaRPr lang="ru-RU" sz="4800" dirty="0"/>
          </a:p>
        </p:txBody>
      </p:sp>
      <p:sp>
        <p:nvSpPr>
          <p:cNvPr id="5" name="Прямоугольник 4"/>
          <p:cNvSpPr/>
          <p:nvPr/>
        </p:nvSpPr>
        <p:spPr>
          <a:xfrm>
            <a:off x="395536" y="1268761"/>
            <a:ext cx="8352928" cy="5016758"/>
          </a:xfrm>
          <a:prstGeom prst="rect">
            <a:avLst/>
          </a:prstGeom>
        </p:spPr>
        <p:txBody>
          <a:bodyPr wrap="square">
            <a:spAutoFit/>
          </a:bodyPr>
          <a:lstStyle/>
          <a:p>
            <a:pPr>
              <a:spcBef>
                <a:spcPct val="0"/>
              </a:spcBef>
              <a:buClrTx/>
              <a:buFontTx/>
              <a:buNone/>
            </a:pPr>
            <a:r>
              <a:rPr lang="ru-RU" altLang="ru-RU" sz="3200" b="1" i="1" dirty="0" smtClean="0">
                <a:solidFill>
                  <a:srgbClr val="0070C0"/>
                </a:solidFill>
                <a:effectLst/>
                <a:latin typeface="Times New Roman" pitchFamily="18" charset="0"/>
              </a:rPr>
              <a:t>Управление</a:t>
            </a:r>
            <a:r>
              <a:rPr lang="ru-RU" altLang="ru-RU" sz="3200" dirty="0" smtClean="0">
                <a:effectLst/>
                <a:latin typeface="Times New Roman" pitchFamily="18" charset="0"/>
              </a:rPr>
              <a:t>– это такой способ связи, при котором зависимое слово (сущ. или другая часть речи в значении сущ.) ставится при главном слове в определённом падеже:  </a:t>
            </a:r>
            <a:r>
              <a:rPr lang="ru-RU" altLang="ru-RU" sz="3200" dirty="0" smtClean="0">
                <a:solidFill>
                  <a:srgbClr val="0070C0"/>
                </a:solidFill>
                <a:effectLst/>
                <a:latin typeface="Times New Roman" pitchFamily="18" charset="0"/>
              </a:rPr>
              <a:t>наслаждаюсь пением </a:t>
            </a:r>
            <a:r>
              <a:rPr lang="ru-RU" altLang="ru-RU" sz="3200" dirty="0" smtClean="0">
                <a:effectLst/>
                <a:latin typeface="Times New Roman" pitchFamily="18" charset="0"/>
              </a:rPr>
              <a:t>(</a:t>
            </a:r>
            <a:r>
              <a:rPr lang="ru-RU" altLang="ru-RU" sz="3200" dirty="0">
                <a:latin typeface="Times New Roman" pitchFamily="18" charset="0"/>
              </a:rPr>
              <a:t>т</a:t>
            </a:r>
            <a:r>
              <a:rPr lang="ru-RU" altLang="ru-RU" sz="3200" dirty="0" smtClean="0">
                <a:effectLst/>
                <a:latin typeface="Times New Roman" pitchFamily="18" charset="0"/>
              </a:rPr>
              <a:t>.п.). </a:t>
            </a:r>
          </a:p>
          <a:p>
            <a:pPr>
              <a:spcBef>
                <a:spcPct val="0"/>
              </a:spcBef>
              <a:buClrTx/>
              <a:buFontTx/>
              <a:buNone/>
            </a:pPr>
            <a:r>
              <a:rPr lang="ru-RU" altLang="ru-RU" sz="3200" dirty="0" smtClean="0">
                <a:effectLst/>
                <a:latin typeface="Times New Roman" pitchFamily="18" charset="0"/>
              </a:rPr>
              <a:t>  При управлении с изменением формы главного слова форма зависимого слова не изменяется:  </a:t>
            </a:r>
            <a:r>
              <a:rPr lang="ru-RU" altLang="ru-RU" sz="3200" dirty="0" smtClean="0">
                <a:solidFill>
                  <a:srgbClr val="0070C0"/>
                </a:solidFill>
                <a:effectLst/>
                <a:latin typeface="Times New Roman" pitchFamily="18" charset="0"/>
              </a:rPr>
              <a:t>наслаждаюсь пени</a:t>
            </a:r>
            <a:r>
              <a:rPr lang="ru-RU" altLang="ru-RU" sz="3200" dirty="0" smtClean="0">
                <a:solidFill>
                  <a:schemeClr val="accent2"/>
                </a:solidFill>
                <a:effectLst/>
                <a:latin typeface="Times New Roman" pitchFamily="18" charset="0"/>
              </a:rPr>
              <a:t>ем</a:t>
            </a:r>
            <a:r>
              <a:rPr lang="ru-RU" altLang="ru-RU" sz="3200" dirty="0" smtClean="0">
                <a:solidFill>
                  <a:srgbClr val="0070C0"/>
                </a:solidFill>
                <a:effectLst/>
                <a:latin typeface="Times New Roman" pitchFamily="18" charset="0"/>
              </a:rPr>
              <a:t>, наслаждался пени</a:t>
            </a:r>
            <a:r>
              <a:rPr lang="ru-RU" altLang="ru-RU" sz="3200" dirty="0" smtClean="0">
                <a:solidFill>
                  <a:schemeClr val="accent2"/>
                </a:solidFill>
                <a:effectLst/>
                <a:latin typeface="Times New Roman" pitchFamily="18" charset="0"/>
              </a:rPr>
              <a:t>ем</a:t>
            </a:r>
            <a:r>
              <a:rPr lang="ru-RU" altLang="ru-RU" sz="3200" dirty="0" smtClean="0">
                <a:solidFill>
                  <a:srgbClr val="0070C0"/>
                </a:solidFill>
                <a:effectLst/>
                <a:latin typeface="Times New Roman" pitchFamily="18" charset="0"/>
              </a:rPr>
              <a:t>; пение соловь</a:t>
            </a:r>
            <a:r>
              <a:rPr lang="ru-RU" altLang="ru-RU" sz="3200" dirty="0" smtClean="0">
                <a:solidFill>
                  <a:schemeClr val="accent2"/>
                </a:solidFill>
                <a:effectLst/>
                <a:latin typeface="Times New Roman" pitchFamily="18" charset="0"/>
              </a:rPr>
              <a:t>я</a:t>
            </a:r>
            <a:r>
              <a:rPr lang="ru-RU" altLang="ru-RU" sz="3200" dirty="0" smtClean="0">
                <a:solidFill>
                  <a:srgbClr val="0070C0"/>
                </a:solidFill>
                <a:effectLst/>
                <a:latin typeface="Times New Roman" pitchFamily="18" charset="0"/>
              </a:rPr>
              <a:t>, пением       соловь</a:t>
            </a:r>
            <a:r>
              <a:rPr lang="ru-RU" altLang="ru-RU" sz="3200" dirty="0" smtClean="0">
                <a:solidFill>
                  <a:schemeClr val="accent2"/>
                </a:solidFill>
                <a:effectLst/>
                <a:latin typeface="Times New Roman" pitchFamily="18" charset="0"/>
              </a:rPr>
              <a:t>я</a:t>
            </a:r>
            <a:r>
              <a:rPr lang="ru-RU" altLang="ru-RU" sz="3200" dirty="0" smtClean="0">
                <a:solidFill>
                  <a:srgbClr val="0070C0"/>
                </a:solidFill>
                <a:effectLst/>
                <a:latin typeface="Times New Roman" pitchFamily="18" charset="0"/>
              </a:rPr>
              <a:t>.</a:t>
            </a:r>
            <a:endParaRPr lang="ru-RU" sz="3200" dirty="0">
              <a:solidFill>
                <a:srgbClr val="0070C0"/>
              </a:solidFill>
            </a:endParaRPr>
          </a:p>
        </p:txBody>
      </p:sp>
    </p:spTree>
    <p:extLst>
      <p:ext uri="{BB962C8B-B14F-4D97-AF65-F5344CB8AC3E}">
        <p14:creationId xmlns:p14="http://schemas.microsoft.com/office/powerpoint/2010/main" val="3038185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altLang="ru-RU" sz="3200" b="1" i="1" dirty="0">
                <a:solidFill>
                  <a:srgbClr val="0070C0"/>
                </a:solidFill>
                <a:latin typeface="Times New Roman" pitchFamily="18" charset="0"/>
              </a:rPr>
              <a:t>Примыкание</a:t>
            </a:r>
            <a:r>
              <a:rPr lang="ru-RU" altLang="ru-RU" sz="3200" dirty="0">
                <a:latin typeface="Times New Roman" pitchFamily="18" charset="0"/>
              </a:rPr>
              <a:t>– это способ связи, при котором зависимое неизменяемое слово связывается с главным только по смыслу:  </a:t>
            </a:r>
            <a:r>
              <a:rPr lang="ru-RU" altLang="ru-RU" sz="3200" b="1" i="1" dirty="0" smtClean="0">
                <a:solidFill>
                  <a:srgbClr val="0070C0"/>
                </a:solidFill>
                <a:latin typeface="Times New Roman" pitchFamily="18" charset="0"/>
              </a:rPr>
              <a:t>слушать молча, ушёл, </a:t>
            </a:r>
            <a:r>
              <a:rPr lang="ru-RU" altLang="ru-RU" sz="3200" b="1" i="1" dirty="0">
                <a:solidFill>
                  <a:srgbClr val="0070C0"/>
                </a:solidFill>
                <a:latin typeface="Times New Roman" pitchFamily="18" charset="0"/>
              </a:rPr>
              <a:t>не </a:t>
            </a:r>
            <a:r>
              <a:rPr lang="ru-RU" altLang="ru-RU" sz="3200" b="1" i="1" dirty="0" smtClean="0">
                <a:solidFill>
                  <a:srgbClr val="0070C0"/>
                </a:solidFill>
                <a:latin typeface="Times New Roman" pitchFamily="18" charset="0"/>
              </a:rPr>
              <a:t>оглядываясь, </a:t>
            </a:r>
            <a:r>
              <a:rPr lang="ru-RU" altLang="ru-RU" sz="3200" b="1" i="1" dirty="0">
                <a:solidFill>
                  <a:srgbClr val="0070C0"/>
                </a:solidFill>
                <a:latin typeface="Times New Roman" pitchFamily="18" charset="0"/>
              </a:rPr>
              <a:t>уехать лечиться, его </a:t>
            </a:r>
            <a:r>
              <a:rPr lang="ru-RU" altLang="ru-RU" sz="3200" b="1" i="1" dirty="0" smtClean="0">
                <a:solidFill>
                  <a:srgbClr val="0070C0"/>
                </a:solidFill>
                <a:latin typeface="Times New Roman" pitchFamily="18" charset="0"/>
              </a:rPr>
              <a:t>голос</a:t>
            </a:r>
            <a:r>
              <a:rPr lang="ru-RU" altLang="ru-RU" sz="3200" b="1" i="1" dirty="0" smtClean="0">
                <a:latin typeface="Times New Roman" pitchFamily="18" charset="0"/>
              </a:rPr>
              <a:t>. </a:t>
            </a:r>
            <a:endParaRPr lang="ru-RU" altLang="ru-RU" sz="3200" b="1" i="1" dirty="0">
              <a:latin typeface="Times New Roman" pitchFamily="18" charset="0"/>
            </a:endParaRPr>
          </a:p>
          <a:p>
            <a:r>
              <a:rPr lang="ru-RU" altLang="ru-RU" sz="3200" dirty="0">
                <a:latin typeface="Times New Roman" pitchFamily="18" charset="0"/>
              </a:rPr>
              <a:t>Зависимое слово при примыкании является неизменяемым (</a:t>
            </a:r>
            <a:r>
              <a:rPr lang="ru-RU" altLang="ru-RU" sz="3200" dirty="0">
                <a:solidFill>
                  <a:srgbClr val="0070C0"/>
                </a:solidFill>
                <a:latin typeface="Times New Roman" pitchFamily="18" charset="0"/>
              </a:rPr>
              <a:t>наречие, деепричастие, инфинитив глагола, притяжательные местоимения 3-го лица</a:t>
            </a:r>
            <a:r>
              <a:rPr lang="ru-RU" altLang="ru-RU" sz="3200" dirty="0">
                <a:latin typeface="Times New Roman" pitchFamily="18" charset="0"/>
              </a:rPr>
              <a:t>).</a:t>
            </a:r>
          </a:p>
          <a:p>
            <a:endParaRPr lang="ru-RU" sz="3200" dirty="0"/>
          </a:p>
        </p:txBody>
      </p:sp>
      <p:sp>
        <p:nvSpPr>
          <p:cNvPr id="3" name="Заголовок 2"/>
          <p:cNvSpPr>
            <a:spLocks noGrp="1"/>
          </p:cNvSpPr>
          <p:nvPr>
            <p:ph type="title"/>
          </p:nvPr>
        </p:nvSpPr>
        <p:spPr/>
        <p:txBody>
          <a:bodyPr>
            <a:normAutofit/>
          </a:bodyPr>
          <a:lstStyle/>
          <a:p>
            <a:r>
              <a:rPr lang="ru-RU" sz="4800" u="sng" dirty="0" smtClean="0">
                <a:solidFill>
                  <a:srgbClr val="0070C0"/>
                </a:solidFill>
              </a:rPr>
              <a:t>Примыкание</a:t>
            </a:r>
            <a:endParaRPr lang="ru-RU" sz="4800" dirty="0"/>
          </a:p>
        </p:txBody>
      </p:sp>
    </p:spTree>
    <p:extLst>
      <p:ext uri="{BB962C8B-B14F-4D97-AF65-F5344CB8AC3E}">
        <p14:creationId xmlns:p14="http://schemas.microsoft.com/office/powerpoint/2010/main" val="1783432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109728" indent="0">
              <a:buNone/>
            </a:pPr>
            <a:r>
              <a:rPr lang="ru-RU" dirty="0" smtClean="0">
                <a:solidFill>
                  <a:srgbClr val="00B050"/>
                </a:solidFill>
              </a:rPr>
              <a:t>Прекрасное утро, приехал из города, прошел в рощу, рощу знакомую, негромко напевал, шел, не оглядываясь, прошел быстро, пел громко, волшебные трели, аромат утра, весеннего утра, кружилась от счастья, около поляны, очарование весны, несмотря на расстояние, как снег на голову.</a:t>
            </a:r>
          </a:p>
          <a:p>
            <a:pPr marL="109728" indent="0">
              <a:buNone/>
            </a:pPr>
            <a:endParaRPr lang="ru-RU" dirty="0">
              <a:solidFill>
                <a:srgbClr val="00B050"/>
              </a:solidFill>
            </a:endParaRPr>
          </a:p>
          <a:p>
            <a:pPr marL="109728" indent="0">
              <a:buNone/>
            </a:pPr>
            <a:r>
              <a:rPr lang="ru-RU" dirty="0" smtClean="0">
                <a:solidFill>
                  <a:schemeClr val="accent1"/>
                </a:solidFill>
              </a:rPr>
              <a:t>Какие сочетания слов вы не выписали? Почему?</a:t>
            </a:r>
            <a:endParaRPr lang="ru-RU" dirty="0">
              <a:solidFill>
                <a:schemeClr val="accent1"/>
              </a:solidFill>
            </a:endParaRPr>
          </a:p>
        </p:txBody>
      </p:sp>
      <p:sp>
        <p:nvSpPr>
          <p:cNvPr id="3" name="Заголовок 2"/>
          <p:cNvSpPr>
            <a:spLocks noGrp="1"/>
          </p:cNvSpPr>
          <p:nvPr>
            <p:ph type="title"/>
          </p:nvPr>
        </p:nvSpPr>
        <p:spPr/>
        <p:txBody>
          <a:bodyPr>
            <a:normAutofit fontScale="90000"/>
          </a:bodyPr>
          <a:lstStyle/>
          <a:p>
            <a:r>
              <a:rPr lang="ru-RU" dirty="0" smtClean="0">
                <a:solidFill>
                  <a:srgbClr val="0070C0"/>
                </a:solidFill>
              </a:rPr>
              <a:t>Запишите словосочетания, определяя вид связи.</a:t>
            </a:r>
            <a:endParaRPr lang="ru-RU" dirty="0">
              <a:solidFill>
                <a:srgbClr val="0070C0"/>
              </a:solidFill>
            </a:endParaRPr>
          </a:p>
        </p:txBody>
      </p:sp>
    </p:spTree>
    <p:extLst>
      <p:ext uri="{BB962C8B-B14F-4D97-AF65-F5344CB8AC3E}">
        <p14:creationId xmlns:p14="http://schemas.microsoft.com/office/powerpoint/2010/main" val="248809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91264" cy="5256584"/>
          </a:xfrm>
        </p:spPr>
        <p:txBody>
          <a:bodyPr>
            <a:normAutofit/>
          </a:bodyPr>
          <a:lstStyle/>
          <a:p>
            <a:r>
              <a:rPr lang="ru-RU" dirty="0" smtClean="0"/>
              <a:t>Замените словосочетание </a:t>
            </a:r>
            <a:r>
              <a:rPr lang="ru-RU" b="1" dirty="0" smtClean="0"/>
              <a:t>«</a:t>
            </a:r>
            <a:r>
              <a:rPr lang="ru-RU" b="1" dirty="0" smtClean="0">
                <a:solidFill>
                  <a:srgbClr val="0070C0"/>
                </a:solidFill>
              </a:rPr>
              <a:t>в каракулевой шапке</a:t>
            </a:r>
            <a:r>
              <a:rPr lang="ru-RU" b="1" dirty="0" smtClean="0"/>
              <a:t>», </a:t>
            </a:r>
            <a:r>
              <a:rPr lang="ru-RU" dirty="0" smtClean="0"/>
              <a:t>построенной на основе </a:t>
            </a:r>
            <a:r>
              <a:rPr lang="ru-RU" b="1" dirty="0" smtClean="0"/>
              <a:t>согласования, </a:t>
            </a:r>
            <a:r>
              <a:rPr lang="ru-RU" dirty="0" smtClean="0"/>
              <a:t>синонимичным словосочетанием со связью </a:t>
            </a:r>
            <a:r>
              <a:rPr lang="ru-RU" b="1" dirty="0" smtClean="0"/>
              <a:t>управление.</a:t>
            </a:r>
            <a:r>
              <a:rPr lang="ru-RU" dirty="0" smtClean="0"/>
              <a:t> Напишите получившееся словосочетание.</a:t>
            </a:r>
          </a:p>
          <a:p>
            <a:r>
              <a:rPr lang="ru-RU" dirty="0" smtClean="0">
                <a:solidFill>
                  <a:schemeClr val="accent2"/>
                </a:solidFill>
              </a:rPr>
              <a:t>В шапке из каракуля</a:t>
            </a:r>
          </a:p>
          <a:p>
            <a:r>
              <a:rPr lang="ru-RU" dirty="0" smtClean="0"/>
              <a:t>Замените </a:t>
            </a:r>
            <a:r>
              <a:rPr lang="ru-RU" dirty="0"/>
              <a:t>словосочетание </a:t>
            </a:r>
            <a:r>
              <a:rPr lang="ru-RU" b="1" dirty="0" smtClean="0"/>
              <a:t>«</a:t>
            </a:r>
            <a:r>
              <a:rPr lang="ru-RU" b="1" dirty="0" smtClean="0">
                <a:solidFill>
                  <a:srgbClr val="0070C0"/>
                </a:solidFill>
              </a:rPr>
              <a:t>птичьими стаями</a:t>
            </a:r>
            <a:r>
              <a:rPr lang="ru-RU" b="1" dirty="0" smtClean="0"/>
              <a:t>», </a:t>
            </a:r>
            <a:r>
              <a:rPr lang="ru-RU" dirty="0"/>
              <a:t>построенной на основе </a:t>
            </a:r>
            <a:r>
              <a:rPr lang="ru-RU" b="1" dirty="0"/>
              <a:t>согласования, </a:t>
            </a:r>
            <a:r>
              <a:rPr lang="ru-RU" dirty="0"/>
              <a:t>синонимичным словосочетанием со связью </a:t>
            </a:r>
            <a:r>
              <a:rPr lang="ru-RU" b="1" dirty="0"/>
              <a:t>управление.</a:t>
            </a:r>
            <a:r>
              <a:rPr lang="ru-RU" dirty="0"/>
              <a:t> Напишите получившееся словосочетание</a:t>
            </a:r>
            <a:r>
              <a:rPr lang="ru-RU" dirty="0" smtClean="0"/>
              <a:t>.</a:t>
            </a:r>
          </a:p>
          <a:p>
            <a:r>
              <a:rPr lang="ru-RU" dirty="0" smtClean="0">
                <a:solidFill>
                  <a:schemeClr val="accent2"/>
                </a:solidFill>
              </a:rPr>
              <a:t>Стаи птиц</a:t>
            </a:r>
            <a:endParaRPr lang="ru-RU" dirty="0">
              <a:solidFill>
                <a:schemeClr val="accent2"/>
              </a:solidFill>
            </a:endParaRPr>
          </a:p>
          <a:p>
            <a:pPr marL="109728" indent="0">
              <a:buNone/>
            </a:pPr>
            <a:endParaRPr lang="ru-RU" dirty="0"/>
          </a:p>
        </p:txBody>
      </p:sp>
      <p:sp>
        <p:nvSpPr>
          <p:cNvPr id="3" name="Заголовок 2"/>
          <p:cNvSpPr>
            <a:spLocks noGrp="1"/>
          </p:cNvSpPr>
          <p:nvPr>
            <p:ph type="title"/>
          </p:nvPr>
        </p:nvSpPr>
        <p:spPr/>
        <p:txBody>
          <a:bodyPr/>
          <a:lstStyle/>
          <a:p>
            <a:r>
              <a:rPr lang="ru-RU" altLang="ru-RU" dirty="0">
                <a:solidFill>
                  <a:schemeClr val="accent1"/>
                </a:solidFill>
                <a:latin typeface="Times New Roman" pitchFamily="18" charset="0"/>
              </a:rPr>
              <a:t>Готовимся к ГИА.   В 2</a:t>
            </a:r>
            <a:endParaRPr lang="ru-RU" dirty="0">
              <a:solidFill>
                <a:schemeClr val="accent1"/>
              </a:solidFill>
            </a:endParaRPr>
          </a:p>
        </p:txBody>
      </p:sp>
    </p:spTree>
    <p:extLst>
      <p:ext uri="{BB962C8B-B14F-4D97-AF65-F5344CB8AC3E}">
        <p14:creationId xmlns:p14="http://schemas.microsoft.com/office/powerpoint/2010/main" val="14191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340768"/>
            <a:ext cx="8424936" cy="4968552"/>
          </a:xfrm>
        </p:spPr>
        <p:txBody>
          <a:bodyPr/>
          <a:lstStyle/>
          <a:p>
            <a:r>
              <a:rPr lang="ru-RU" dirty="0"/>
              <a:t>Замените словосочетание </a:t>
            </a:r>
            <a:r>
              <a:rPr lang="ru-RU" b="1" dirty="0" smtClean="0"/>
              <a:t>«</a:t>
            </a:r>
            <a:r>
              <a:rPr lang="ru-RU" b="1" dirty="0" smtClean="0">
                <a:solidFill>
                  <a:srgbClr val="0070C0"/>
                </a:solidFill>
              </a:rPr>
              <a:t>комариным звоном</a:t>
            </a:r>
            <a:r>
              <a:rPr lang="ru-RU" b="1" dirty="0" smtClean="0"/>
              <a:t>», </a:t>
            </a:r>
            <a:r>
              <a:rPr lang="ru-RU" dirty="0"/>
              <a:t>построенной на основе </a:t>
            </a:r>
            <a:r>
              <a:rPr lang="ru-RU" b="1" dirty="0"/>
              <a:t>согласования, </a:t>
            </a:r>
            <a:r>
              <a:rPr lang="ru-RU" dirty="0"/>
              <a:t>синонимичным словосочетанием со связью </a:t>
            </a:r>
            <a:r>
              <a:rPr lang="ru-RU" b="1" dirty="0"/>
              <a:t>управление.</a:t>
            </a:r>
            <a:r>
              <a:rPr lang="ru-RU" dirty="0"/>
              <a:t> Напишите получившееся словосочетание</a:t>
            </a:r>
            <a:r>
              <a:rPr lang="ru-RU" dirty="0" smtClean="0"/>
              <a:t>.</a:t>
            </a:r>
          </a:p>
          <a:p>
            <a:r>
              <a:rPr lang="ru-RU" dirty="0"/>
              <a:t>Замените словосочетание </a:t>
            </a:r>
            <a:r>
              <a:rPr lang="ru-RU" b="1" dirty="0" smtClean="0"/>
              <a:t>«</a:t>
            </a:r>
            <a:r>
              <a:rPr lang="ru-RU" b="1" dirty="0" smtClean="0">
                <a:solidFill>
                  <a:srgbClr val="0070C0"/>
                </a:solidFill>
              </a:rPr>
              <a:t>на лесной поляне</a:t>
            </a:r>
            <a:r>
              <a:rPr lang="ru-RU" b="1" dirty="0" smtClean="0"/>
              <a:t>», </a:t>
            </a:r>
            <a:r>
              <a:rPr lang="ru-RU" dirty="0"/>
              <a:t>построенной на основе </a:t>
            </a:r>
            <a:r>
              <a:rPr lang="ru-RU" b="1" dirty="0"/>
              <a:t>согласования, </a:t>
            </a:r>
            <a:r>
              <a:rPr lang="ru-RU" dirty="0"/>
              <a:t>синонимичным словосочетанием со связью </a:t>
            </a:r>
            <a:r>
              <a:rPr lang="ru-RU" b="1" dirty="0"/>
              <a:t>управление.</a:t>
            </a:r>
            <a:r>
              <a:rPr lang="ru-RU" dirty="0"/>
              <a:t> Напишите получившееся словосочетание.</a:t>
            </a:r>
          </a:p>
          <a:p>
            <a:endParaRPr lang="ru-RU" dirty="0"/>
          </a:p>
          <a:p>
            <a:endParaRPr lang="ru-RU" dirty="0"/>
          </a:p>
        </p:txBody>
      </p:sp>
      <p:sp>
        <p:nvSpPr>
          <p:cNvPr id="3" name="Заголовок 2"/>
          <p:cNvSpPr>
            <a:spLocks noGrp="1"/>
          </p:cNvSpPr>
          <p:nvPr>
            <p:ph type="title"/>
          </p:nvPr>
        </p:nvSpPr>
        <p:spPr>
          <a:xfrm>
            <a:off x="457200" y="188640"/>
            <a:ext cx="8229600" cy="936104"/>
          </a:xfrm>
        </p:spPr>
        <p:txBody>
          <a:bodyPr/>
          <a:lstStyle/>
          <a:p>
            <a:r>
              <a:rPr lang="ru-RU" dirty="0" smtClean="0">
                <a:solidFill>
                  <a:srgbClr val="0070C0"/>
                </a:solidFill>
              </a:rPr>
              <a:t>Тренируемся!</a:t>
            </a:r>
            <a:endParaRPr lang="ru-RU" dirty="0">
              <a:solidFill>
                <a:srgbClr val="0070C0"/>
              </a:solidFill>
            </a:endParaRPr>
          </a:p>
        </p:txBody>
      </p:sp>
    </p:spTree>
    <p:extLst>
      <p:ext uri="{BB962C8B-B14F-4D97-AF65-F5344CB8AC3E}">
        <p14:creationId xmlns:p14="http://schemas.microsoft.com/office/powerpoint/2010/main" val="816683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Замените словосочетание </a:t>
            </a:r>
            <a:r>
              <a:rPr lang="ru-RU" b="1" dirty="0" smtClean="0"/>
              <a:t>«</a:t>
            </a:r>
            <a:r>
              <a:rPr lang="ru-RU" b="1" dirty="0" smtClean="0">
                <a:solidFill>
                  <a:srgbClr val="0070C0"/>
                </a:solidFill>
              </a:rPr>
              <a:t>в космические дали</a:t>
            </a:r>
            <a:r>
              <a:rPr lang="ru-RU" b="1" dirty="0" smtClean="0"/>
              <a:t>», </a:t>
            </a:r>
            <a:r>
              <a:rPr lang="ru-RU" dirty="0"/>
              <a:t>построенной на основе </a:t>
            </a:r>
            <a:r>
              <a:rPr lang="ru-RU" b="1" dirty="0"/>
              <a:t>согласования, </a:t>
            </a:r>
            <a:r>
              <a:rPr lang="ru-RU" dirty="0"/>
              <a:t>синонимичным словосочетанием со связью </a:t>
            </a:r>
            <a:r>
              <a:rPr lang="ru-RU" b="1" dirty="0"/>
              <a:t>управление.</a:t>
            </a:r>
            <a:r>
              <a:rPr lang="ru-RU" dirty="0"/>
              <a:t> Напишите получившееся словосочетание.</a:t>
            </a:r>
          </a:p>
          <a:p>
            <a:r>
              <a:rPr lang="ru-RU" dirty="0"/>
              <a:t>Замените словосочетание </a:t>
            </a:r>
            <a:r>
              <a:rPr lang="ru-RU" b="1" dirty="0" smtClean="0"/>
              <a:t>«</a:t>
            </a:r>
            <a:r>
              <a:rPr lang="ru-RU" b="1" dirty="0" smtClean="0">
                <a:solidFill>
                  <a:srgbClr val="0070C0"/>
                </a:solidFill>
              </a:rPr>
              <a:t>бабушкиной гордостью</a:t>
            </a:r>
            <a:r>
              <a:rPr lang="ru-RU" b="1" dirty="0" smtClean="0"/>
              <a:t>», </a:t>
            </a:r>
            <a:r>
              <a:rPr lang="ru-RU" dirty="0"/>
              <a:t>построенной на основе </a:t>
            </a:r>
            <a:r>
              <a:rPr lang="ru-RU" b="1" dirty="0"/>
              <a:t>согласования, </a:t>
            </a:r>
            <a:r>
              <a:rPr lang="ru-RU" dirty="0"/>
              <a:t>синонимичным словосочетанием со связью </a:t>
            </a:r>
            <a:r>
              <a:rPr lang="ru-RU" b="1" dirty="0"/>
              <a:t>управление.</a:t>
            </a:r>
            <a:r>
              <a:rPr lang="ru-RU" dirty="0"/>
              <a:t> Напишите получившееся словосочетание.</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257221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Идет урок</a:t>
            </a:r>
            <a:endParaRPr lang="ru-RU" dirty="0"/>
          </a:p>
        </p:txBody>
      </p:sp>
      <p:sp>
        <p:nvSpPr>
          <p:cNvPr id="5" name="Текст 4"/>
          <p:cNvSpPr>
            <a:spLocks noGrp="1"/>
          </p:cNvSpPr>
          <p:nvPr>
            <p:ph type="body" idx="1"/>
          </p:nvPr>
        </p:nvSpPr>
        <p:spPr/>
        <p:txBody>
          <a:bodyPr>
            <a:normAutofit lnSpcReduction="10000"/>
          </a:bodyPr>
          <a:lstStyle/>
          <a:p>
            <a:r>
              <a:rPr lang="ru-RU" dirty="0"/>
              <a:t>Пояснение к работе дает </a:t>
            </a:r>
            <a:r>
              <a:rPr lang="ru-RU" dirty="0" smtClean="0"/>
              <a:t>учитель</a:t>
            </a:r>
            <a:endParaRPr lang="ru-RU" dirty="0"/>
          </a:p>
        </p:txBody>
      </p:sp>
      <p:sp>
        <p:nvSpPr>
          <p:cNvPr id="6" name="Текст 5"/>
          <p:cNvSpPr>
            <a:spLocks noGrp="1"/>
          </p:cNvSpPr>
          <p:nvPr>
            <p:ph type="body" sz="half" idx="3"/>
          </p:nvPr>
        </p:nvSpPr>
        <p:spPr/>
        <p:txBody>
          <a:bodyPr>
            <a:normAutofit lnSpcReduction="10000"/>
          </a:bodyPr>
          <a:lstStyle/>
          <a:p>
            <a:r>
              <a:rPr lang="ru-RU" dirty="0" smtClean="0"/>
              <a:t>А теперь работаем (решаем </a:t>
            </a:r>
            <a:r>
              <a:rPr lang="en-US" dirty="0" smtClean="0"/>
              <a:t>online-</a:t>
            </a:r>
            <a:r>
              <a:rPr lang="ru-RU" smtClean="0"/>
              <a:t>тест)</a:t>
            </a:r>
            <a:endParaRPr lang="ru-RU" dirty="0"/>
          </a:p>
        </p:txBody>
      </p:sp>
      <p:pic>
        <p:nvPicPr>
          <p:cNvPr id="4" name="Объект 3"/>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57200" y="1901062"/>
            <a:ext cx="4040188" cy="3028889"/>
          </a:xfrm>
        </p:spPr>
      </p:pic>
      <p:pic>
        <p:nvPicPr>
          <p:cNvPr id="8" name="Объект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499992" y="332656"/>
            <a:ext cx="4208727" cy="3172732"/>
          </a:xfrm>
        </p:spPr>
      </p:pic>
    </p:spTree>
    <p:extLst>
      <p:ext uri="{BB962C8B-B14F-4D97-AF65-F5344CB8AC3E}">
        <p14:creationId xmlns:p14="http://schemas.microsoft.com/office/powerpoint/2010/main" val="172200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60648"/>
            <a:ext cx="8341039" cy="6255779"/>
          </a:xfrm>
        </p:spPr>
      </p:pic>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4026083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altLang="ru-RU" sz="4000" dirty="0">
                <a:latin typeface="Times New Roman" pitchFamily="18" charset="0"/>
              </a:rPr>
              <a:t>Дать понятие о видах связи слов в словосочетании.</a:t>
            </a:r>
          </a:p>
          <a:p>
            <a:r>
              <a:rPr lang="ru-RU" altLang="ru-RU" sz="4000" dirty="0">
                <a:latin typeface="Times New Roman" pitchFamily="18" charset="0"/>
              </a:rPr>
              <a:t>Научить определять способы связи в словосочетаниях, конструировать </a:t>
            </a:r>
            <a:r>
              <a:rPr lang="ru-RU" altLang="ru-RU" sz="4000" dirty="0" smtClean="0">
                <a:latin typeface="Times New Roman" pitchFamily="18" charset="0"/>
              </a:rPr>
              <a:t>их.</a:t>
            </a:r>
          </a:p>
          <a:p>
            <a:r>
              <a:rPr lang="ru-RU" altLang="ru-RU" sz="4000" dirty="0" smtClean="0">
                <a:latin typeface="Times New Roman" pitchFamily="18" charset="0"/>
              </a:rPr>
              <a:t>Развить понятие </a:t>
            </a:r>
            <a:r>
              <a:rPr lang="ru-RU" altLang="ru-RU" sz="4000" dirty="0">
                <a:latin typeface="Times New Roman" pitchFamily="18" charset="0"/>
              </a:rPr>
              <a:t>о синонимичных </a:t>
            </a:r>
            <a:r>
              <a:rPr lang="ru-RU" altLang="ru-RU" sz="4000" dirty="0" smtClean="0">
                <a:latin typeface="Times New Roman" pitchFamily="18" charset="0"/>
              </a:rPr>
              <a:t>словосочетаниях.</a:t>
            </a:r>
            <a:endParaRPr lang="ru-RU" altLang="ru-RU" sz="4000" dirty="0">
              <a:latin typeface="Times New Roman" pitchFamily="18" charset="0"/>
            </a:endParaRPr>
          </a:p>
          <a:p>
            <a:pPr marL="109728" indent="0">
              <a:buNone/>
            </a:pPr>
            <a:endParaRPr lang="ru-RU" sz="4000" dirty="0"/>
          </a:p>
        </p:txBody>
      </p:sp>
      <p:sp>
        <p:nvSpPr>
          <p:cNvPr id="2" name="Заголовок 1"/>
          <p:cNvSpPr>
            <a:spLocks noGrp="1"/>
          </p:cNvSpPr>
          <p:nvPr>
            <p:ph type="title"/>
          </p:nvPr>
        </p:nvSpPr>
        <p:spPr/>
        <p:txBody>
          <a:bodyPr/>
          <a:lstStyle/>
          <a:p>
            <a:pPr algn="ctr"/>
            <a:r>
              <a:rPr lang="ru-RU" dirty="0" smtClean="0"/>
              <a:t>   </a:t>
            </a:r>
            <a:r>
              <a:rPr lang="ru-RU" dirty="0" smtClean="0">
                <a:solidFill>
                  <a:srgbClr val="0070C0"/>
                </a:solidFill>
              </a:rPr>
              <a:t>Цели урока</a:t>
            </a:r>
            <a:endParaRPr lang="ru-RU" dirty="0">
              <a:solidFill>
                <a:srgbClr val="0070C0"/>
              </a:solidFill>
            </a:endParaRPr>
          </a:p>
        </p:txBody>
      </p:sp>
    </p:spTree>
    <p:extLst>
      <p:ext uri="{BB962C8B-B14F-4D97-AF65-F5344CB8AC3E}">
        <p14:creationId xmlns:p14="http://schemas.microsoft.com/office/powerpoint/2010/main" val="371405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481328"/>
            <a:ext cx="8568952" cy="4525963"/>
          </a:xfrm>
        </p:spPr>
        <p:txBody>
          <a:bodyPr/>
          <a:lstStyle/>
          <a:p>
            <a:r>
              <a:rPr lang="ru-RU" altLang="ru-RU" sz="2400" dirty="0">
                <a:solidFill>
                  <a:srgbClr val="0070C0"/>
                </a:solidFill>
                <a:latin typeface="Times New Roman" pitchFamily="18" charset="0"/>
              </a:rPr>
              <a:t>Словосочетанием</a:t>
            </a:r>
            <a:r>
              <a:rPr lang="ru-RU" altLang="ru-RU" sz="2400" dirty="0">
                <a:latin typeface="Times New Roman" pitchFamily="18" charset="0"/>
              </a:rPr>
              <a:t> называется </a:t>
            </a:r>
            <a:r>
              <a:rPr lang="ru-RU" altLang="ru-RU" sz="2400" dirty="0">
                <a:solidFill>
                  <a:srgbClr val="0070C0"/>
                </a:solidFill>
                <a:latin typeface="Times New Roman" pitchFamily="18" charset="0"/>
              </a:rPr>
              <a:t>соединение двух и более знаменательных слов, связанных  между собой по смыслу и грамматически</a:t>
            </a:r>
            <a:r>
              <a:rPr lang="ru-RU" altLang="ru-RU" sz="2400" dirty="0">
                <a:latin typeface="Times New Roman" pitchFamily="18" charset="0"/>
              </a:rPr>
              <a:t>. Одно из слов в словосочетании является </a:t>
            </a:r>
            <a:r>
              <a:rPr lang="ru-RU" altLang="ru-RU" sz="2400" i="1" dirty="0">
                <a:solidFill>
                  <a:srgbClr val="0070C0"/>
                </a:solidFill>
                <a:latin typeface="Times New Roman" pitchFamily="18" charset="0"/>
              </a:rPr>
              <a:t>главным</a:t>
            </a:r>
            <a:r>
              <a:rPr lang="ru-RU" altLang="ru-RU" sz="2400" i="1" dirty="0">
                <a:latin typeface="Times New Roman" pitchFamily="18" charset="0"/>
              </a:rPr>
              <a:t>, </a:t>
            </a:r>
            <a:r>
              <a:rPr lang="ru-RU" altLang="ru-RU" sz="2400" dirty="0">
                <a:latin typeface="Times New Roman" pitchFamily="18" charset="0"/>
              </a:rPr>
              <a:t>его распространяет (поясняет) </a:t>
            </a:r>
            <a:r>
              <a:rPr lang="ru-RU" altLang="ru-RU" sz="2400" i="1" dirty="0">
                <a:solidFill>
                  <a:srgbClr val="0070C0"/>
                </a:solidFill>
                <a:latin typeface="Times New Roman" pitchFamily="18" charset="0"/>
              </a:rPr>
              <a:t>зависимое</a:t>
            </a:r>
            <a:r>
              <a:rPr lang="ru-RU" altLang="ru-RU" sz="2400" i="1" dirty="0">
                <a:latin typeface="Times New Roman" pitchFamily="18" charset="0"/>
              </a:rPr>
              <a:t> </a:t>
            </a:r>
            <a:r>
              <a:rPr lang="ru-RU" altLang="ru-RU" sz="2400" dirty="0">
                <a:latin typeface="Times New Roman" pitchFamily="18" charset="0"/>
              </a:rPr>
              <a:t>от него слово (то есть грамматические свойства главного слова обусловливают грамматические свойства зависимого, например его род, число или падеж</a:t>
            </a:r>
            <a:r>
              <a:rPr lang="ru-RU" altLang="ru-RU" sz="2400" dirty="0" smtClean="0">
                <a:latin typeface="Times New Roman" pitchFamily="18" charset="0"/>
              </a:rPr>
              <a:t>).</a:t>
            </a:r>
          </a:p>
          <a:p>
            <a:pPr marL="109728" indent="0">
              <a:buNone/>
            </a:pPr>
            <a:endParaRPr lang="ru-RU" sz="2400" dirty="0">
              <a:latin typeface="Times New Roman" pitchFamily="18" charset="0"/>
            </a:endParaRPr>
          </a:p>
          <a:p>
            <a:pPr marL="109728" indent="0">
              <a:buNone/>
            </a:pPr>
            <a:r>
              <a:rPr lang="ru-RU" sz="2400" b="1" i="1" dirty="0" smtClean="0">
                <a:solidFill>
                  <a:srgbClr val="0070C0"/>
                </a:solidFill>
                <a:latin typeface="Times New Roman" pitchFamily="18" charset="0"/>
              </a:rPr>
              <a:t>Соловьиное пение, гулять в роще, разговаривать негромко.</a:t>
            </a:r>
            <a:endParaRPr lang="ru-RU" b="1" i="1" dirty="0">
              <a:solidFill>
                <a:srgbClr val="0070C0"/>
              </a:solidFill>
            </a:endParaRPr>
          </a:p>
        </p:txBody>
      </p:sp>
      <p:sp>
        <p:nvSpPr>
          <p:cNvPr id="2" name="Заголовок 1"/>
          <p:cNvSpPr>
            <a:spLocks noGrp="1"/>
          </p:cNvSpPr>
          <p:nvPr>
            <p:ph type="title"/>
          </p:nvPr>
        </p:nvSpPr>
        <p:spPr/>
        <p:txBody>
          <a:bodyPr>
            <a:normAutofit fontScale="90000"/>
          </a:bodyPr>
          <a:lstStyle/>
          <a:p>
            <a:r>
              <a:rPr lang="ru-RU" altLang="ru-RU" sz="4200" dirty="0">
                <a:solidFill>
                  <a:srgbClr val="0070C0"/>
                </a:solidFill>
                <a:latin typeface="Times New Roman" pitchFamily="18" charset="0"/>
              </a:rPr>
              <a:t>Что называется словосочетанием</a:t>
            </a:r>
            <a:r>
              <a:rPr lang="ru-RU" altLang="ru-RU" sz="4200" dirty="0" smtClean="0">
                <a:solidFill>
                  <a:srgbClr val="0070C0"/>
                </a:solidFill>
                <a:latin typeface="Times New Roman" pitchFamily="18" charset="0"/>
              </a:rPr>
              <a:t>?</a:t>
            </a:r>
            <a:endParaRPr lang="ru-RU" dirty="0">
              <a:solidFill>
                <a:srgbClr val="0070C0"/>
              </a:solidFill>
            </a:endParaRPr>
          </a:p>
        </p:txBody>
      </p:sp>
    </p:spTree>
    <p:extLst>
      <p:ext uri="{BB962C8B-B14F-4D97-AF65-F5344CB8AC3E}">
        <p14:creationId xmlns:p14="http://schemas.microsoft.com/office/powerpoint/2010/main" val="2570170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81328"/>
            <a:ext cx="8229600" cy="4900000"/>
          </a:xfrm>
        </p:spPr>
        <p:txBody>
          <a:bodyPr/>
          <a:lstStyle/>
          <a:p>
            <a:pPr>
              <a:lnSpc>
                <a:spcPct val="80000"/>
              </a:lnSpc>
            </a:pPr>
            <a:r>
              <a:rPr lang="ru-RU" altLang="ru-RU" dirty="0" smtClean="0">
                <a:latin typeface="Times New Roman" pitchFamily="18" charset="0"/>
              </a:rPr>
              <a:t>Грамматическая основа (подлежащее </a:t>
            </a:r>
            <a:r>
              <a:rPr lang="ru-RU" altLang="ru-RU" dirty="0">
                <a:latin typeface="Times New Roman" pitchFamily="18" charset="0"/>
              </a:rPr>
              <a:t>и </a:t>
            </a:r>
            <a:r>
              <a:rPr lang="ru-RU" altLang="ru-RU" dirty="0" smtClean="0">
                <a:latin typeface="Times New Roman" pitchFamily="18" charset="0"/>
              </a:rPr>
              <a:t>сказуемое). </a:t>
            </a:r>
            <a:r>
              <a:rPr lang="ru-RU" altLang="ru-RU" i="1" dirty="0" smtClean="0">
                <a:solidFill>
                  <a:srgbClr val="0070C0"/>
                </a:solidFill>
                <a:latin typeface="Times New Roman" pitchFamily="18" charset="0"/>
              </a:rPr>
              <a:t>Ласточки прилетели.</a:t>
            </a:r>
            <a:endParaRPr lang="ru-RU" altLang="ru-RU" dirty="0">
              <a:solidFill>
                <a:srgbClr val="0070C0"/>
              </a:solidFill>
              <a:latin typeface="Times New Roman" pitchFamily="18" charset="0"/>
            </a:endParaRPr>
          </a:p>
          <a:p>
            <a:pPr>
              <a:lnSpc>
                <a:spcPct val="80000"/>
              </a:lnSpc>
            </a:pPr>
            <a:r>
              <a:rPr lang="ru-RU" altLang="ru-RU" dirty="0">
                <a:latin typeface="Times New Roman" pitchFamily="18" charset="0"/>
              </a:rPr>
              <a:t>Ряды однородных членов</a:t>
            </a:r>
            <a:r>
              <a:rPr lang="ru-RU" altLang="ru-RU" dirty="0" smtClean="0">
                <a:latin typeface="Times New Roman" pitchFamily="18" charset="0"/>
              </a:rPr>
              <a:t>.</a:t>
            </a:r>
          </a:p>
          <a:p>
            <a:pPr marL="109728" indent="0">
              <a:lnSpc>
                <a:spcPct val="80000"/>
              </a:lnSpc>
              <a:buNone/>
            </a:pPr>
            <a:r>
              <a:rPr lang="ru-RU" altLang="ru-RU" dirty="0">
                <a:latin typeface="Times New Roman" pitchFamily="18" charset="0"/>
              </a:rPr>
              <a:t> </a:t>
            </a:r>
            <a:r>
              <a:rPr lang="ru-RU" altLang="ru-RU" dirty="0" smtClean="0">
                <a:latin typeface="Times New Roman" pitchFamily="18" charset="0"/>
              </a:rPr>
              <a:t>  </a:t>
            </a:r>
            <a:r>
              <a:rPr lang="ru-RU" altLang="ru-RU" i="1" dirty="0" smtClean="0">
                <a:solidFill>
                  <a:srgbClr val="0070C0"/>
                </a:solidFill>
                <a:latin typeface="Times New Roman" pitchFamily="18" charset="0"/>
              </a:rPr>
              <a:t>Бежал, спотыкался, оглядывался.</a:t>
            </a:r>
            <a:endParaRPr lang="ru-RU" altLang="ru-RU" i="1" dirty="0">
              <a:solidFill>
                <a:srgbClr val="0070C0"/>
              </a:solidFill>
              <a:latin typeface="Times New Roman" pitchFamily="18" charset="0"/>
            </a:endParaRPr>
          </a:p>
          <a:p>
            <a:pPr>
              <a:lnSpc>
                <a:spcPct val="80000"/>
              </a:lnSpc>
            </a:pPr>
            <a:r>
              <a:rPr lang="ru-RU" altLang="ru-RU" dirty="0">
                <a:latin typeface="Times New Roman" pitchFamily="18" charset="0"/>
              </a:rPr>
              <a:t>Фразеологизмы</a:t>
            </a:r>
            <a:r>
              <a:rPr lang="ru-RU" altLang="ru-RU" dirty="0" smtClean="0">
                <a:latin typeface="Times New Roman" pitchFamily="18" charset="0"/>
              </a:rPr>
              <a:t>.</a:t>
            </a:r>
          </a:p>
          <a:p>
            <a:pPr marL="109728" indent="0">
              <a:lnSpc>
                <a:spcPct val="80000"/>
              </a:lnSpc>
              <a:buNone/>
            </a:pPr>
            <a:r>
              <a:rPr lang="ru-RU" altLang="ru-RU" dirty="0">
                <a:solidFill>
                  <a:srgbClr val="0070C0"/>
                </a:solidFill>
                <a:latin typeface="Times New Roman" pitchFamily="18" charset="0"/>
              </a:rPr>
              <a:t> </a:t>
            </a:r>
            <a:r>
              <a:rPr lang="ru-RU" altLang="ru-RU" dirty="0" smtClean="0">
                <a:solidFill>
                  <a:srgbClr val="0070C0"/>
                </a:solidFill>
                <a:latin typeface="Times New Roman" pitchFamily="18" charset="0"/>
              </a:rPr>
              <a:t>   </a:t>
            </a:r>
            <a:r>
              <a:rPr lang="ru-RU" altLang="ru-RU" i="1" dirty="0" smtClean="0">
                <a:solidFill>
                  <a:srgbClr val="0070C0"/>
                </a:solidFill>
                <a:latin typeface="Times New Roman" pitchFamily="18" charset="0"/>
              </a:rPr>
              <a:t>Клевать носом, бить баклуши.</a:t>
            </a:r>
            <a:endParaRPr lang="ru-RU" altLang="ru-RU" i="1" dirty="0">
              <a:solidFill>
                <a:srgbClr val="0070C0"/>
              </a:solidFill>
              <a:latin typeface="Times New Roman" pitchFamily="18" charset="0"/>
            </a:endParaRPr>
          </a:p>
          <a:p>
            <a:pPr>
              <a:lnSpc>
                <a:spcPct val="80000"/>
              </a:lnSpc>
            </a:pPr>
            <a:r>
              <a:rPr lang="ru-RU" altLang="ru-RU" dirty="0">
                <a:latin typeface="Times New Roman" pitchFamily="18" charset="0"/>
              </a:rPr>
              <a:t>Имена собственные, состоящие из двух слов</a:t>
            </a:r>
            <a:r>
              <a:rPr lang="ru-RU" altLang="ru-RU" dirty="0" smtClean="0">
                <a:latin typeface="Times New Roman" pitchFamily="18" charset="0"/>
              </a:rPr>
              <a:t>.</a:t>
            </a:r>
          </a:p>
          <a:p>
            <a:pPr marL="109728" indent="0">
              <a:lnSpc>
                <a:spcPct val="80000"/>
              </a:lnSpc>
              <a:buNone/>
            </a:pPr>
            <a:r>
              <a:rPr lang="ru-RU" altLang="ru-RU" dirty="0">
                <a:latin typeface="Times New Roman" pitchFamily="18" charset="0"/>
              </a:rPr>
              <a:t> </a:t>
            </a:r>
            <a:r>
              <a:rPr lang="ru-RU" altLang="ru-RU" dirty="0" smtClean="0">
                <a:latin typeface="Times New Roman" pitchFamily="18" charset="0"/>
              </a:rPr>
              <a:t>  </a:t>
            </a:r>
            <a:r>
              <a:rPr lang="ru-RU" altLang="ru-RU" i="1" dirty="0" smtClean="0">
                <a:solidFill>
                  <a:srgbClr val="0070C0"/>
                </a:solidFill>
                <a:latin typeface="Times New Roman" pitchFamily="18" charset="0"/>
              </a:rPr>
              <a:t>Марина Цветаева, Новый Уренгой.</a:t>
            </a:r>
            <a:endParaRPr lang="ru-RU" altLang="ru-RU" i="1" dirty="0">
              <a:solidFill>
                <a:srgbClr val="0070C0"/>
              </a:solidFill>
              <a:latin typeface="Times New Roman" pitchFamily="18" charset="0"/>
            </a:endParaRPr>
          </a:p>
          <a:p>
            <a:pPr>
              <a:lnSpc>
                <a:spcPct val="80000"/>
              </a:lnSpc>
            </a:pPr>
            <a:r>
              <a:rPr lang="ru-RU" altLang="ru-RU" dirty="0">
                <a:latin typeface="Times New Roman" pitchFamily="18" charset="0"/>
              </a:rPr>
              <a:t>Сочетание служебного слова (предлога, союза, частицы) со </a:t>
            </a:r>
            <a:r>
              <a:rPr lang="ru-RU" altLang="ru-RU" dirty="0" smtClean="0">
                <a:latin typeface="Times New Roman" pitchFamily="18" charset="0"/>
              </a:rPr>
              <a:t>знаменательным. </a:t>
            </a:r>
            <a:r>
              <a:rPr lang="ru-RU" altLang="ru-RU" i="1" dirty="0" smtClean="0">
                <a:latin typeface="Times New Roman" pitchFamily="18" charset="0"/>
              </a:rPr>
              <a:t> </a:t>
            </a:r>
            <a:r>
              <a:rPr lang="ru-RU" altLang="ru-RU" i="1" dirty="0" smtClean="0">
                <a:solidFill>
                  <a:srgbClr val="0070C0"/>
                </a:solidFill>
                <a:latin typeface="Times New Roman" pitchFamily="18" charset="0"/>
              </a:rPr>
              <a:t>Вокруг </a:t>
            </a:r>
            <a:r>
              <a:rPr lang="ru-RU" altLang="ru-RU" i="1" dirty="0">
                <a:solidFill>
                  <a:srgbClr val="0070C0"/>
                </a:solidFill>
                <a:latin typeface="Times New Roman" pitchFamily="18" charset="0"/>
              </a:rPr>
              <a:t>дома</a:t>
            </a:r>
            <a:r>
              <a:rPr lang="ru-RU" altLang="ru-RU" dirty="0">
                <a:solidFill>
                  <a:srgbClr val="0070C0"/>
                </a:solidFill>
                <a:latin typeface="Times New Roman" pitchFamily="18" charset="0"/>
              </a:rPr>
              <a:t>; </a:t>
            </a:r>
            <a:r>
              <a:rPr lang="ru-RU" altLang="ru-RU" i="1" dirty="0">
                <a:solidFill>
                  <a:srgbClr val="0070C0"/>
                </a:solidFill>
                <a:latin typeface="Times New Roman" pitchFamily="18" charset="0"/>
              </a:rPr>
              <a:t>тоже решил</a:t>
            </a:r>
            <a:r>
              <a:rPr lang="ru-RU" altLang="ru-RU" dirty="0">
                <a:solidFill>
                  <a:srgbClr val="0070C0"/>
                </a:solidFill>
                <a:latin typeface="Times New Roman" pitchFamily="18" charset="0"/>
              </a:rPr>
              <a:t>; </a:t>
            </a:r>
            <a:r>
              <a:rPr lang="ru-RU" altLang="ru-RU" i="1" dirty="0">
                <a:solidFill>
                  <a:srgbClr val="0070C0"/>
                </a:solidFill>
                <a:latin typeface="Times New Roman" pitchFamily="18" charset="0"/>
              </a:rPr>
              <a:t>словно во сне.</a:t>
            </a:r>
            <a:endParaRPr lang="ru-RU" altLang="ru-RU" dirty="0">
              <a:solidFill>
                <a:srgbClr val="0070C0"/>
              </a:solidFill>
              <a:latin typeface="Times New Roman" pitchFamily="18" charset="0"/>
            </a:endParaRPr>
          </a:p>
          <a:p>
            <a:pPr>
              <a:lnSpc>
                <a:spcPct val="80000"/>
              </a:lnSpc>
            </a:pPr>
            <a:r>
              <a:rPr lang="ru-RU" altLang="ru-RU" dirty="0">
                <a:latin typeface="Times New Roman" pitchFamily="18" charset="0"/>
              </a:rPr>
              <a:t>Сложные (составные) формы </a:t>
            </a:r>
            <a:r>
              <a:rPr lang="ru-RU" altLang="ru-RU" dirty="0" smtClean="0">
                <a:latin typeface="Times New Roman" pitchFamily="18" charset="0"/>
              </a:rPr>
              <a:t>слов. </a:t>
            </a:r>
            <a:r>
              <a:rPr lang="ru-RU" altLang="ru-RU" i="1" dirty="0" smtClean="0">
                <a:solidFill>
                  <a:srgbClr val="0070C0"/>
                </a:solidFill>
                <a:latin typeface="Times New Roman" pitchFamily="18" charset="0"/>
              </a:rPr>
              <a:t>Буду  учиться, интереснее всего, самый важный.</a:t>
            </a:r>
            <a:endParaRPr lang="ru-RU" altLang="ru-RU" i="1" dirty="0">
              <a:solidFill>
                <a:srgbClr val="0070C0"/>
              </a:solidFill>
              <a:latin typeface="Times New Roman" pitchFamily="18" charset="0"/>
            </a:endParaRPr>
          </a:p>
          <a:p>
            <a:endParaRPr lang="ru-RU" dirty="0"/>
          </a:p>
        </p:txBody>
      </p:sp>
      <p:sp>
        <p:nvSpPr>
          <p:cNvPr id="2" name="Заголовок 1"/>
          <p:cNvSpPr>
            <a:spLocks noGrp="1"/>
          </p:cNvSpPr>
          <p:nvPr>
            <p:ph type="title"/>
          </p:nvPr>
        </p:nvSpPr>
        <p:spPr/>
        <p:txBody>
          <a:bodyPr>
            <a:normAutofit fontScale="90000"/>
          </a:bodyPr>
          <a:lstStyle/>
          <a:p>
            <a:r>
              <a:rPr lang="ru-RU" altLang="ru-RU" sz="4400" dirty="0">
                <a:solidFill>
                  <a:srgbClr val="0070C0"/>
                </a:solidFill>
              </a:rPr>
              <a:t>Какие сочетания слов не являются словосочетаниями?</a:t>
            </a:r>
            <a:endParaRPr lang="ru-RU" dirty="0">
              <a:solidFill>
                <a:srgbClr val="0070C0"/>
              </a:solidFill>
            </a:endParaRPr>
          </a:p>
        </p:txBody>
      </p:sp>
    </p:spTree>
    <p:extLst>
      <p:ext uri="{BB962C8B-B14F-4D97-AF65-F5344CB8AC3E}">
        <p14:creationId xmlns:p14="http://schemas.microsoft.com/office/powerpoint/2010/main" val="1487511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216986"/>
            <a:ext cx="8808979" cy="6606734"/>
          </a:xfrm>
        </p:spPr>
      </p:pic>
      <p:sp>
        <p:nvSpPr>
          <p:cNvPr id="2" name="Заголовок 1"/>
          <p:cNvSpPr>
            <a:spLocks noGrp="1"/>
          </p:cNvSpPr>
          <p:nvPr>
            <p:ph type="title"/>
          </p:nvPr>
        </p:nvSpPr>
        <p:spPr/>
        <p:txBody>
          <a:bodyPr/>
          <a:lstStyle/>
          <a:p>
            <a:endParaRPr lang="ru-RU" dirty="0"/>
          </a:p>
        </p:txBody>
      </p:sp>
    </p:spTree>
    <p:extLst>
      <p:ext uri="{BB962C8B-B14F-4D97-AF65-F5344CB8AC3E}">
        <p14:creationId xmlns:p14="http://schemas.microsoft.com/office/powerpoint/2010/main" val="1381575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70C0"/>
                </a:solidFill>
              </a:rPr>
              <a:t>Виды словосочетаний по характеру главного слова</a:t>
            </a:r>
            <a:endParaRPr lang="ru-RU" dirty="0">
              <a:solidFill>
                <a:srgbClr val="0070C0"/>
              </a:solidFill>
            </a:endParaRPr>
          </a:p>
        </p:txBody>
      </p:sp>
      <p:sp>
        <p:nvSpPr>
          <p:cNvPr id="4" name="TextBox 6"/>
          <p:cNvSpPr txBox="1">
            <a:spLocks noGrp="1" noChangeArrowheads="1"/>
          </p:cNvSpPr>
          <p:nvPr>
            <p:ph idx="1"/>
          </p:nvPr>
        </p:nvSpPr>
        <p:spPr bwMode="auto">
          <a:xfrm>
            <a:off x="251520" y="1556792"/>
            <a:ext cx="2376264" cy="2226250"/>
          </a:xfrm>
          <a:prstGeom prst="rect">
            <a:avLst/>
          </a:prstGeom>
          <a:solidFill>
            <a:schemeClr val="bg2"/>
          </a:solidFill>
          <a:ln w="9525">
            <a:no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09728" indent="0" algn="ctr">
              <a:buNone/>
            </a:pPr>
            <a:r>
              <a:rPr lang="ru-RU" altLang="ru-RU" sz="3200" b="1" i="1" u="sng" dirty="0" smtClean="0">
                <a:solidFill>
                  <a:srgbClr val="0070C0"/>
                </a:solidFill>
                <a:latin typeface="Calibri" pitchFamily="34" charset="0"/>
                <a:cs typeface="Times New Roman" pitchFamily="18" charset="0"/>
              </a:rPr>
              <a:t>Именные</a:t>
            </a:r>
            <a:r>
              <a:rPr lang="ru-RU" altLang="ru-RU" sz="3200" b="1" u="sng" dirty="0">
                <a:solidFill>
                  <a:srgbClr val="0070C0"/>
                </a:solidFill>
                <a:latin typeface="Calibri" pitchFamily="34" charset="0"/>
                <a:cs typeface="Times New Roman" pitchFamily="18" charset="0"/>
              </a:rPr>
              <a:t>:</a:t>
            </a:r>
          </a:p>
          <a:p>
            <a:pPr marL="109728" indent="0" algn="ctr">
              <a:buNone/>
            </a:pPr>
            <a:r>
              <a:rPr lang="ru-RU" altLang="ru-RU" sz="2000" dirty="0">
                <a:latin typeface="Calibri" pitchFamily="34" charset="0"/>
                <a:cs typeface="Times New Roman" pitchFamily="18" charset="0"/>
              </a:rPr>
              <a:t>главное слово выражено существительным, </a:t>
            </a:r>
          </a:p>
          <a:p>
            <a:pPr marL="109728" indent="0" algn="ctr">
              <a:buNone/>
            </a:pPr>
            <a:r>
              <a:rPr lang="ru-RU" altLang="ru-RU" sz="2000" dirty="0" err="1">
                <a:latin typeface="Calibri" pitchFamily="34" charset="0"/>
                <a:cs typeface="Times New Roman" pitchFamily="18" charset="0"/>
              </a:rPr>
              <a:t>прилагат</a:t>
            </a:r>
            <a:r>
              <a:rPr lang="ru-RU" altLang="ru-RU" sz="2000" dirty="0">
                <a:latin typeface="Calibri" pitchFamily="34" charset="0"/>
                <a:cs typeface="Times New Roman" pitchFamily="18" charset="0"/>
              </a:rPr>
              <a:t>.,числит., местоимением.</a:t>
            </a:r>
          </a:p>
        </p:txBody>
      </p:sp>
      <p:sp>
        <p:nvSpPr>
          <p:cNvPr id="5" name="Прямоугольник 4"/>
          <p:cNvSpPr/>
          <p:nvPr/>
        </p:nvSpPr>
        <p:spPr>
          <a:xfrm>
            <a:off x="3419872" y="1556793"/>
            <a:ext cx="2376264" cy="2123658"/>
          </a:xfrm>
          <a:prstGeom prst="rect">
            <a:avLst/>
          </a:prstGeom>
          <a:solidFill>
            <a:schemeClr val="bg2"/>
          </a:solidFill>
        </p:spPr>
        <p:txBody>
          <a:bodyPr wrap="square">
            <a:spAutoFit/>
          </a:bodyPr>
          <a:lstStyle/>
          <a:p>
            <a:pPr algn="ctr"/>
            <a:r>
              <a:rPr lang="ru-RU" altLang="ru-RU" sz="3200" b="1" i="1" u="sng" dirty="0" smtClean="0">
                <a:solidFill>
                  <a:srgbClr val="0070C0"/>
                </a:solidFill>
                <a:latin typeface="Calibri" pitchFamily="34" charset="0"/>
                <a:cs typeface="Times New Roman" pitchFamily="18" charset="0"/>
              </a:rPr>
              <a:t>Глагольные:</a:t>
            </a:r>
            <a:endParaRPr lang="ru-RU" altLang="ru-RU" sz="3200" b="1" i="1" u="sng" dirty="0" smtClean="0">
              <a:solidFill>
                <a:srgbClr val="CC00CC"/>
              </a:solidFill>
              <a:latin typeface="Calibri" pitchFamily="34" charset="0"/>
              <a:cs typeface="Times New Roman" pitchFamily="18" charset="0"/>
            </a:endParaRPr>
          </a:p>
          <a:p>
            <a:pPr algn="ctr"/>
            <a:r>
              <a:rPr lang="ru-RU" altLang="ru-RU" sz="2000" dirty="0" smtClean="0">
                <a:latin typeface="Calibri" pitchFamily="34" charset="0"/>
                <a:cs typeface="Times New Roman" pitchFamily="18" charset="0"/>
              </a:rPr>
              <a:t>главное слово выражено глаголом,</a:t>
            </a:r>
          </a:p>
          <a:p>
            <a:pPr algn="ctr"/>
            <a:r>
              <a:rPr lang="ru-RU" altLang="ru-RU" sz="2000" dirty="0" smtClean="0">
                <a:latin typeface="Calibri" pitchFamily="34" charset="0"/>
                <a:cs typeface="Times New Roman" pitchFamily="18" charset="0"/>
              </a:rPr>
              <a:t>причастием, </a:t>
            </a:r>
          </a:p>
          <a:p>
            <a:pPr algn="ctr"/>
            <a:r>
              <a:rPr lang="ru-RU" altLang="ru-RU" sz="2000" dirty="0" smtClean="0">
                <a:latin typeface="Calibri" pitchFamily="34" charset="0"/>
                <a:cs typeface="Times New Roman" pitchFamily="18" charset="0"/>
              </a:rPr>
              <a:t>деепричастием.</a:t>
            </a:r>
            <a:endParaRPr lang="ru-RU" altLang="ru-RU" sz="2000" dirty="0">
              <a:latin typeface="Calibri" pitchFamily="34" charset="0"/>
              <a:cs typeface="Times New Roman" pitchFamily="18" charset="0"/>
            </a:endParaRPr>
          </a:p>
        </p:txBody>
      </p:sp>
      <p:sp>
        <p:nvSpPr>
          <p:cNvPr id="6" name="TextBox 8"/>
          <p:cNvSpPr txBox="1">
            <a:spLocks noChangeArrowheads="1"/>
          </p:cNvSpPr>
          <p:nvPr/>
        </p:nvSpPr>
        <p:spPr bwMode="auto">
          <a:xfrm>
            <a:off x="6357937" y="1556793"/>
            <a:ext cx="2357437" cy="2123658"/>
          </a:xfrm>
          <a:prstGeom prst="rect">
            <a:avLst/>
          </a:prstGeom>
          <a:solidFill>
            <a:schemeClr val="bg2"/>
          </a:solidFill>
          <a:ln w="9525">
            <a:no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ru-RU" altLang="ru-RU" sz="3200" b="1" i="1" u="sng" dirty="0" smtClean="0">
                <a:solidFill>
                  <a:srgbClr val="0070C0"/>
                </a:solidFill>
                <a:latin typeface="Calibri" pitchFamily="34" charset="0"/>
                <a:cs typeface="Times New Roman" pitchFamily="18" charset="0"/>
              </a:rPr>
              <a:t>Наречные</a:t>
            </a:r>
            <a:r>
              <a:rPr lang="ru-RU" altLang="ru-RU" sz="3200" b="1" i="1" u="sng" dirty="0">
                <a:solidFill>
                  <a:srgbClr val="0070C0"/>
                </a:solidFill>
                <a:latin typeface="Calibri" pitchFamily="34" charset="0"/>
                <a:cs typeface="Times New Roman" pitchFamily="18" charset="0"/>
              </a:rPr>
              <a:t>:</a:t>
            </a:r>
          </a:p>
          <a:p>
            <a:pPr algn="ctr"/>
            <a:endParaRPr lang="ru-RU" altLang="ru-RU" sz="2000" dirty="0" smtClean="0">
              <a:latin typeface="Calibri" pitchFamily="34" charset="0"/>
              <a:cs typeface="Times New Roman" pitchFamily="18" charset="0"/>
            </a:endParaRPr>
          </a:p>
          <a:p>
            <a:pPr algn="ctr"/>
            <a:endParaRPr lang="ru-RU" altLang="ru-RU" sz="2000" dirty="0">
              <a:latin typeface="Calibri" pitchFamily="34" charset="0"/>
              <a:cs typeface="Times New Roman" pitchFamily="18" charset="0"/>
            </a:endParaRPr>
          </a:p>
          <a:p>
            <a:pPr algn="ctr"/>
            <a:r>
              <a:rPr lang="ru-RU" altLang="ru-RU" sz="2000" dirty="0" smtClean="0">
                <a:latin typeface="Calibri" pitchFamily="34" charset="0"/>
                <a:cs typeface="Times New Roman" pitchFamily="18" charset="0"/>
              </a:rPr>
              <a:t>главное </a:t>
            </a:r>
            <a:r>
              <a:rPr lang="ru-RU" altLang="ru-RU" sz="2000" dirty="0">
                <a:latin typeface="Calibri" pitchFamily="34" charset="0"/>
                <a:cs typeface="Times New Roman" pitchFamily="18" charset="0"/>
              </a:rPr>
              <a:t>слово выражено наречием.</a:t>
            </a:r>
          </a:p>
        </p:txBody>
      </p:sp>
      <p:sp>
        <p:nvSpPr>
          <p:cNvPr id="7" name="Стрелка вниз 6"/>
          <p:cNvSpPr/>
          <p:nvPr/>
        </p:nvSpPr>
        <p:spPr>
          <a:xfrm>
            <a:off x="1187625" y="4042415"/>
            <a:ext cx="564976" cy="886774"/>
          </a:xfrm>
          <a:prstGeom prst="downArrow">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4283968" y="4042414"/>
            <a:ext cx="576064" cy="886775"/>
          </a:xfrm>
          <a:prstGeom prst="downArrow">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трелка вниз 8"/>
          <p:cNvSpPr/>
          <p:nvPr/>
        </p:nvSpPr>
        <p:spPr>
          <a:xfrm>
            <a:off x="7431213" y="4042414"/>
            <a:ext cx="507924" cy="861012"/>
          </a:xfrm>
          <a:prstGeom prst="downArrow">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TextBox 54"/>
          <p:cNvSpPr txBox="1">
            <a:spLocks noChangeArrowheads="1"/>
          </p:cNvSpPr>
          <p:nvPr/>
        </p:nvSpPr>
        <p:spPr bwMode="auto">
          <a:xfrm>
            <a:off x="966789" y="5143500"/>
            <a:ext cx="785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ru-RU" altLang="ru-RU" dirty="0"/>
              <a:t>Что</a:t>
            </a:r>
            <a:r>
              <a:rPr lang="en-US" altLang="ru-RU" dirty="0"/>
              <a:t>?</a:t>
            </a:r>
            <a:endParaRPr lang="ru-RU" altLang="ru-RU" dirty="0"/>
          </a:p>
        </p:txBody>
      </p:sp>
      <p:sp>
        <p:nvSpPr>
          <p:cNvPr id="11" name="TextBox 51"/>
          <p:cNvSpPr txBox="1">
            <a:spLocks noChangeArrowheads="1"/>
          </p:cNvSpPr>
          <p:nvPr/>
        </p:nvSpPr>
        <p:spPr bwMode="auto">
          <a:xfrm>
            <a:off x="4140200" y="5146676"/>
            <a:ext cx="928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ru-RU" altLang="ru-RU"/>
              <a:t>Какие</a:t>
            </a:r>
            <a:r>
              <a:rPr lang="en-US" altLang="ru-RU"/>
              <a:t>?</a:t>
            </a:r>
            <a:endParaRPr lang="ru-RU" altLang="ru-RU"/>
          </a:p>
        </p:txBody>
      </p:sp>
      <p:sp>
        <p:nvSpPr>
          <p:cNvPr id="12" name="TextBox 50"/>
          <p:cNvSpPr txBox="1">
            <a:spLocks noChangeArrowheads="1"/>
          </p:cNvSpPr>
          <p:nvPr/>
        </p:nvSpPr>
        <p:spPr bwMode="auto">
          <a:xfrm>
            <a:off x="6970800" y="5053735"/>
            <a:ext cx="1428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ru-RU" altLang="ru-RU" dirty="0" smtClean="0"/>
              <a:t>Когда?</a:t>
            </a:r>
            <a:endParaRPr lang="ru-RU" altLang="ru-RU" dirty="0"/>
          </a:p>
        </p:txBody>
      </p:sp>
      <p:sp>
        <p:nvSpPr>
          <p:cNvPr id="13" name="TextBox 14"/>
          <p:cNvSpPr txBox="1">
            <a:spLocks noChangeArrowheads="1"/>
          </p:cNvSpPr>
          <p:nvPr/>
        </p:nvSpPr>
        <p:spPr bwMode="auto">
          <a:xfrm>
            <a:off x="3419872" y="5712403"/>
            <a:ext cx="2389188" cy="457200"/>
          </a:xfrm>
          <a:prstGeom prst="rect">
            <a:avLst/>
          </a:prstGeom>
          <a:solidFill>
            <a:schemeClr val="bg2"/>
          </a:solidFill>
          <a:ln w="9525">
            <a:no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ru-RU" altLang="ru-RU" sz="2400" dirty="0">
                <a:latin typeface="Calibri" pitchFamily="34" charset="0"/>
              </a:rPr>
              <a:t> </a:t>
            </a:r>
            <a:r>
              <a:rPr lang="ru-RU" altLang="ru-RU" sz="2400" dirty="0" smtClean="0">
                <a:latin typeface="Calibri" pitchFamily="34" charset="0"/>
              </a:rPr>
              <a:t>Гулять в роще</a:t>
            </a:r>
            <a:endParaRPr lang="ru-RU" altLang="ru-RU" sz="2400" dirty="0">
              <a:latin typeface="Calibri" pitchFamily="34" charset="0"/>
            </a:endParaRPr>
          </a:p>
        </p:txBody>
      </p:sp>
      <p:sp>
        <p:nvSpPr>
          <p:cNvPr id="14" name="TextBox 31"/>
          <p:cNvSpPr txBox="1">
            <a:spLocks noChangeArrowheads="1"/>
          </p:cNvSpPr>
          <p:nvPr/>
        </p:nvSpPr>
        <p:spPr bwMode="auto">
          <a:xfrm>
            <a:off x="467544" y="5786438"/>
            <a:ext cx="2286000" cy="830997"/>
          </a:xfrm>
          <a:prstGeom prst="rect">
            <a:avLst/>
          </a:prstGeom>
          <a:solidFill>
            <a:schemeClr val="bg2"/>
          </a:solidFill>
          <a:ln w="9525">
            <a:no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ru-RU" altLang="ru-RU" sz="2400" dirty="0">
                <a:latin typeface="Calibri" pitchFamily="34" charset="0"/>
              </a:rPr>
              <a:t> </a:t>
            </a:r>
            <a:r>
              <a:rPr lang="ru-RU" altLang="ru-RU" sz="2400" dirty="0" smtClean="0">
                <a:latin typeface="Calibri" pitchFamily="34" charset="0"/>
              </a:rPr>
              <a:t>Соловьиное пение</a:t>
            </a:r>
            <a:endParaRPr lang="ru-RU" altLang="ru-RU" sz="2400" dirty="0">
              <a:latin typeface="Calibri" pitchFamily="34" charset="0"/>
            </a:endParaRPr>
          </a:p>
        </p:txBody>
      </p:sp>
      <p:sp>
        <p:nvSpPr>
          <p:cNvPr id="15" name="TextBox 42"/>
          <p:cNvSpPr txBox="1">
            <a:spLocks noChangeArrowheads="1"/>
          </p:cNvSpPr>
          <p:nvPr/>
        </p:nvSpPr>
        <p:spPr bwMode="auto">
          <a:xfrm>
            <a:off x="6357937" y="5726119"/>
            <a:ext cx="2643188" cy="457200"/>
          </a:xfrm>
          <a:prstGeom prst="rect">
            <a:avLst/>
          </a:prstGeom>
          <a:solidFill>
            <a:schemeClr val="bg2"/>
          </a:solidFill>
          <a:ln w="9525">
            <a:noFill/>
            <a:miter lim="800000"/>
            <a:headEnd/>
            <a:tailEnd/>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ru-RU" altLang="ru-RU" sz="2400" dirty="0" smtClean="0">
                <a:latin typeface="Calibri" pitchFamily="34" charset="0"/>
              </a:rPr>
              <a:t>Вчера вечером</a:t>
            </a:r>
            <a:endParaRPr lang="ru-RU" altLang="ru-RU" sz="2400" dirty="0">
              <a:latin typeface="Calibri" pitchFamily="34" charset="0"/>
            </a:endParaRPr>
          </a:p>
        </p:txBody>
      </p:sp>
    </p:spTree>
    <p:extLst>
      <p:ext uri="{BB962C8B-B14F-4D97-AF65-F5344CB8AC3E}">
        <p14:creationId xmlns:p14="http://schemas.microsoft.com/office/powerpoint/2010/main" val="97516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childTnLst>
                          </p:cTn>
                        </p:par>
                        <p:par>
                          <p:cTn id="33" fill="hold">
                            <p:stCondLst>
                              <p:cond delay="120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0" grpId="0"/>
      <p:bldP spid="11" grpId="0"/>
      <p:bldP spid="12" grpId="0"/>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4400" u="sng" dirty="0" smtClean="0">
                <a:solidFill>
                  <a:srgbClr val="0070C0"/>
                </a:solidFill>
              </a:rPr>
              <a:t>Согласование</a:t>
            </a:r>
          </a:p>
          <a:p>
            <a:r>
              <a:rPr lang="ru-RU" sz="4400" u="sng" dirty="0" smtClean="0">
                <a:solidFill>
                  <a:srgbClr val="0070C0"/>
                </a:solidFill>
              </a:rPr>
              <a:t>Управление</a:t>
            </a:r>
          </a:p>
          <a:p>
            <a:r>
              <a:rPr lang="ru-RU" sz="4400" u="sng" dirty="0" smtClean="0">
                <a:solidFill>
                  <a:srgbClr val="0070C0"/>
                </a:solidFill>
              </a:rPr>
              <a:t>Примыкание</a:t>
            </a:r>
            <a:endParaRPr lang="ru-RU" sz="4400" u="sng" dirty="0">
              <a:solidFill>
                <a:srgbClr val="0070C0"/>
              </a:solidFill>
            </a:endParaRPr>
          </a:p>
        </p:txBody>
      </p:sp>
      <p:sp>
        <p:nvSpPr>
          <p:cNvPr id="2" name="Заголовок 1"/>
          <p:cNvSpPr>
            <a:spLocks noGrp="1"/>
          </p:cNvSpPr>
          <p:nvPr>
            <p:ph type="title"/>
          </p:nvPr>
        </p:nvSpPr>
        <p:spPr/>
        <p:txBody>
          <a:bodyPr>
            <a:normAutofit fontScale="90000"/>
          </a:bodyPr>
          <a:lstStyle/>
          <a:p>
            <a:r>
              <a:rPr lang="ru-RU" altLang="ru-RU" dirty="0">
                <a:solidFill>
                  <a:srgbClr val="0070C0"/>
                </a:solidFill>
                <a:latin typeface="Times New Roman" pitchFamily="18" charset="0"/>
              </a:rPr>
              <a:t>Виды </a:t>
            </a:r>
            <a:r>
              <a:rPr lang="ru-RU" altLang="ru-RU" dirty="0" smtClean="0">
                <a:solidFill>
                  <a:srgbClr val="0070C0"/>
                </a:solidFill>
                <a:latin typeface="Times New Roman" pitchFamily="18" charset="0"/>
              </a:rPr>
              <a:t>подчинительной связи в словосочетаниях</a:t>
            </a:r>
            <a:endParaRPr lang="ru-RU" dirty="0">
              <a:solidFill>
                <a:srgbClr val="0070C0"/>
              </a:solidFill>
            </a:endParaRPr>
          </a:p>
        </p:txBody>
      </p:sp>
    </p:spTree>
    <p:extLst>
      <p:ext uri="{BB962C8B-B14F-4D97-AF65-F5344CB8AC3E}">
        <p14:creationId xmlns:p14="http://schemas.microsoft.com/office/powerpoint/2010/main" val="907359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altLang="ru-RU" sz="3600" b="1" i="1" dirty="0">
                <a:solidFill>
                  <a:srgbClr val="0070C0"/>
                </a:solidFill>
                <a:latin typeface="Times New Roman" pitchFamily="18" charset="0"/>
              </a:rPr>
              <a:t>Согласование</a:t>
            </a:r>
            <a:r>
              <a:rPr lang="ru-RU" altLang="ru-RU" sz="3600" dirty="0">
                <a:latin typeface="Times New Roman" pitchFamily="18" charset="0"/>
              </a:rPr>
              <a:t> - это способ связи, при котором зависимое слово ставится в тех же формах (род, число, падеж), что и главное:  </a:t>
            </a:r>
            <a:r>
              <a:rPr lang="ru-RU" altLang="ru-RU" sz="3600" dirty="0" smtClean="0">
                <a:latin typeface="Times New Roman" pitchFamily="18" charset="0"/>
              </a:rPr>
              <a:t>роща (какая?) соловьиная - </a:t>
            </a:r>
            <a:r>
              <a:rPr lang="ru-RU" altLang="ru-RU" sz="3600" dirty="0" err="1" smtClean="0">
                <a:latin typeface="Times New Roman" pitchFamily="18" charset="0"/>
              </a:rPr>
              <a:t>ж.р</a:t>
            </a:r>
            <a:r>
              <a:rPr lang="ru-RU" altLang="ru-RU" sz="3600" dirty="0">
                <a:latin typeface="Times New Roman" pitchFamily="18" charset="0"/>
              </a:rPr>
              <a:t>., </a:t>
            </a:r>
            <a:r>
              <a:rPr lang="ru-RU" altLang="ru-RU" sz="3600" dirty="0" err="1">
                <a:latin typeface="Times New Roman" pitchFamily="18" charset="0"/>
              </a:rPr>
              <a:t>ед.ч</a:t>
            </a:r>
            <a:r>
              <a:rPr lang="ru-RU" altLang="ru-RU" sz="3600" dirty="0">
                <a:latin typeface="Times New Roman" pitchFamily="18" charset="0"/>
              </a:rPr>
              <a:t>., </a:t>
            </a:r>
            <a:r>
              <a:rPr lang="ru-RU" altLang="ru-RU" sz="3600" dirty="0" err="1">
                <a:latin typeface="Times New Roman" pitchFamily="18" charset="0"/>
              </a:rPr>
              <a:t>и.п</a:t>
            </a:r>
            <a:r>
              <a:rPr lang="ru-RU" altLang="ru-RU" sz="3600" dirty="0">
                <a:latin typeface="Times New Roman" pitchFamily="18" charset="0"/>
              </a:rPr>
              <a:t>.</a:t>
            </a:r>
          </a:p>
          <a:p>
            <a:r>
              <a:rPr lang="ru-RU" altLang="ru-RU" sz="3600" dirty="0" smtClean="0">
                <a:latin typeface="Times New Roman" pitchFamily="18" charset="0"/>
              </a:rPr>
              <a:t>Звонкая капель, жаркое лето, привычный маршрут.</a:t>
            </a:r>
            <a:endParaRPr lang="ru-RU" altLang="ru-RU" sz="3600" dirty="0">
              <a:latin typeface="Times New Roman" pitchFamily="18" charset="0"/>
            </a:endParaRPr>
          </a:p>
          <a:p>
            <a:endParaRPr lang="ru-RU" dirty="0"/>
          </a:p>
        </p:txBody>
      </p:sp>
      <p:sp>
        <p:nvSpPr>
          <p:cNvPr id="2" name="Заголовок 1"/>
          <p:cNvSpPr>
            <a:spLocks noGrp="1"/>
          </p:cNvSpPr>
          <p:nvPr>
            <p:ph type="title"/>
          </p:nvPr>
        </p:nvSpPr>
        <p:spPr>
          <a:xfrm>
            <a:off x="457200" y="116632"/>
            <a:ext cx="8229600" cy="1224136"/>
          </a:xfrm>
        </p:spPr>
        <p:txBody>
          <a:bodyPr>
            <a:noAutofit/>
          </a:bodyPr>
          <a:lstStyle/>
          <a:p>
            <a:r>
              <a:rPr lang="ru-RU" sz="4800" u="sng" dirty="0">
                <a:solidFill>
                  <a:srgbClr val="0070C0"/>
                </a:solidFill>
              </a:rPr>
              <a:t>Согласование</a:t>
            </a:r>
            <a:br>
              <a:rPr lang="ru-RU" sz="4800" u="sng" dirty="0">
                <a:solidFill>
                  <a:srgbClr val="0070C0"/>
                </a:solidFill>
              </a:rPr>
            </a:br>
            <a:endParaRPr lang="ru-RU" sz="4800" dirty="0"/>
          </a:p>
        </p:txBody>
      </p:sp>
    </p:spTree>
    <p:extLst>
      <p:ext uri="{BB962C8B-B14F-4D97-AF65-F5344CB8AC3E}">
        <p14:creationId xmlns:p14="http://schemas.microsoft.com/office/powerpoint/2010/main" val="2419547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671</Words>
  <Application>Microsoft Office PowerPoint</Application>
  <PresentationFormat>Экран (4:3)</PresentationFormat>
  <Paragraphs>75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Открытая</vt:lpstr>
      <vt:lpstr>Связь слов в словосочетании. </vt:lpstr>
      <vt:lpstr>Презентация PowerPoint</vt:lpstr>
      <vt:lpstr>   Цели урока</vt:lpstr>
      <vt:lpstr>Что называется словосочетанием?</vt:lpstr>
      <vt:lpstr>Какие сочетания слов не являются словосочетаниями?</vt:lpstr>
      <vt:lpstr>Презентация PowerPoint</vt:lpstr>
      <vt:lpstr>Виды словосочетаний по характеру главного слова</vt:lpstr>
      <vt:lpstr>Виды подчинительной связи в словосочетаниях</vt:lpstr>
      <vt:lpstr>Согласование </vt:lpstr>
      <vt:lpstr>Управление</vt:lpstr>
      <vt:lpstr>Примыкание</vt:lpstr>
      <vt:lpstr>Запишите словосочетания, определяя вид связи.</vt:lpstr>
      <vt:lpstr>Готовимся к ГИА.   В 2</vt:lpstr>
      <vt:lpstr>Тренируемся!</vt:lpstr>
      <vt:lpstr>Презентация PowerPoint</vt:lpstr>
      <vt:lpstr>Идет урок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Связь слов в словосочетании. </dc:title>
  <dc:creator>Cabinet208</dc:creator>
  <cp:lastModifiedBy>Cabinet208</cp:lastModifiedBy>
  <cp:revision>18</cp:revision>
  <dcterms:created xsi:type="dcterms:W3CDTF">2014-03-25T08:23:13Z</dcterms:created>
  <dcterms:modified xsi:type="dcterms:W3CDTF">2014-06-06T10:43:58Z</dcterms:modified>
</cp:coreProperties>
</file>