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2" r:id="rId9"/>
    <p:sldId id="263" r:id="rId10"/>
    <p:sldId id="265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  <a:srgbClr val="990000"/>
    <a:srgbClr val="6600CC"/>
    <a:srgbClr val="FF3300"/>
    <a:srgbClr val="FFFF00"/>
    <a:srgbClr val="990099"/>
    <a:srgbClr val="33CC33"/>
    <a:srgbClr val="66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730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73731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ru-RU" sz="2400">
                <a:latin typeface="Times New Roman" pitchFamily="18" charset="0"/>
              </a:endParaRPr>
            </a:p>
          </p:txBody>
        </p:sp>
        <p:sp>
          <p:nvSpPr>
            <p:cNvPr id="73732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ru-RU" sz="2400">
                <a:latin typeface="Times New Roman" pitchFamily="18" charset="0"/>
              </a:endParaRPr>
            </a:p>
          </p:txBody>
        </p:sp>
      </p:grpSp>
      <p:grpSp>
        <p:nvGrpSpPr>
          <p:cNvPr id="73733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73734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3735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73736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73737" name="Rectangle 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ru-RU"/>
          </a:p>
        </p:txBody>
      </p:sp>
      <p:sp>
        <p:nvSpPr>
          <p:cNvPr id="73738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ru-RU"/>
          </a:p>
        </p:txBody>
      </p:sp>
      <p:sp>
        <p:nvSpPr>
          <p:cNvPr id="73739" name="Rectangle 1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fld id="{913A7084-2A5C-4E77-809A-EDB1649F0AE0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3740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6804F6-138E-42B7-8DBA-FEABE2418CF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87AEAC-E82E-4152-A2D1-B2865418FCE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91969B-E918-4735-8280-7C6A18A97B2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0C281B-FD35-488B-B947-D7970C4EF8A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01F7B3-C456-4BC7-8FDA-1840EF4C0CC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E23933-6ACB-45FE-99C4-208172982D6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CC607D-3C14-4C7F-9ACC-3C0EE425215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3F96F5-1EF0-4721-BF03-C4F6B218CBA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C17B4A-7A22-45AD-8BFE-AA67EA18E02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AE5131-CABD-4B97-AE94-C4B91FCE73E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706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72707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72708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2709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</p:grpSp>
        <p:grpSp>
          <p:nvGrpSpPr>
            <p:cNvPr id="72710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72711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2712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72713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7271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7271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endParaRPr lang="ru-RU"/>
          </a:p>
        </p:txBody>
      </p:sp>
      <p:sp>
        <p:nvSpPr>
          <p:cNvPr id="7271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7271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2600" b="1">
                <a:solidFill>
                  <a:schemeClr val="bg1"/>
                </a:solidFill>
              </a:defRPr>
            </a:lvl1pPr>
          </a:lstStyle>
          <a:p>
            <a:fld id="{E6F8B7BC-87A6-4406-AC7F-59665C323067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hyperlink" Target="http://stat8.blog.ru/lr/0a0b8b1850e8fda10e7f86b86b0d344e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hyperlink" Target="http://www.vesti.md/content/news/big/2921.jpg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feelsgood.org.ru/files/organy/nos/nasmork.files/image001.jp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deladoma.ru/images/stories/statyi/zdorovie/nicotin.jpg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9.png"/><Relationship Id="rId7" Type="http://schemas.openxmlformats.org/officeDocument/2006/relationships/hyperlink" Target="http://img-fotki.yandex.ru/get/3200/yankolin.95/0_49bf_1ad8294d_XL" TargetMode="External"/><Relationship Id="rId2" Type="http://schemas.openxmlformats.org/officeDocument/2006/relationships/hyperlink" Target="http://i069.radikal.ru/1002/3a/5a5b84a54e95.gif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png"/><Relationship Id="rId4" Type="http://schemas.openxmlformats.org/officeDocument/2006/relationships/hyperlink" Target="http://cvworld.ucoz.ru/_fr/6/6705401.gif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052" name="WordArt 4"/>
          <p:cNvSpPr>
            <a:spLocks noChangeArrowheads="1" noChangeShapeType="1" noTextEdit="1"/>
          </p:cNvSpPr>
          <p:nvPr/>
        </p:nvSpPr>
        <p:spPr bwMode="auto">
          <a:xfrm>
            <a:off x="1187450" y="1412875"/>
            <a:ext cx="7272338" cy="1368425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1551"/>
              </a:avLst>
            </a:prstTxWarp>
          </a:bodyPr>
          <a:lstStyle/>
          <a:p>
            <a:pPr algn="ctr"/>
            <a:r>
              <a:rPr lang="ru-RU" sz="3600" b="1" kern="10" dirty="0">
                <a:ln w="9525">
                  <a:noFill/>
                  <a:round/>
                  <a:headEnd/>
                  <a:tailEnd/>
                </a:ln>
                <a:solidFill>
                  <a:srgbClr val="993366"/>
                </a:soli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Вопросы викторины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AutoShape 2"/>
          <p:cNvSpPr>
            <a:spLocks noGrp="1" noChangeArrowheads="1"/>
          </p:cNvSpPr>
          <p:nvPr>
            <p:ph type="title"/>
          </p:nvPr>
        </p:nvSpPr>
        <p:spPr>
          <a:xfrm>
            <a:off x="500034" y="500042"/>
            <a:ext cx="8964613" cy="2379662"/>
          </a:xfrm>
        </p:spPr>
        <p:txBody>
          <a:bodyPr/>
          <a:lstStyle/>
          <a:p>
            <a:pPr algn="ctr"/>
            <a:r>
              <a:rPr lang="ru-RU" sz="2800" dirty="0">
                <a:solidFill>
                  <a:schemeClr val="accent6">
                    <a:lumMod val="50000"/>
                  </a:schemeClr>
                </a:solidFill>
              </a:rPr>
              <a:t>Как называется газ, который вдыхает при курении человек (тот же ядовитый газ содержится в выхлопных газах автомобильного двигателя)?</a:t>
            </a:r>
            <a:r>
              <a:rPr lang="ru-RU" sz="3200" b="0" dirty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sz="3200" b="0" dirty="0">
                <a:solidFill>
                  <a:schemeClr val="accent6">
                    <a:lumMod val="50000"/>
                  </a:schemeClr>
                </a:solidFill>
              </a:rPr>
            </a:br>
            <a:endParaRPr lang="ru-RU" sz="3200" b="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58" y="2357430"/>
            <a:ext cx="7693025" cy="3724275"/>
          </a:xfrm>
        </p:spPr>
        <p:txBody>
          <a:bodyPr/>
          <a:lstStyle/>
          <a:p>
            <a:pPr marL="533400" indent="-533400">
              <a:lnSpc>
                <a:spcPct val="150000"/>
              </a:lnSpc>
              <a:buFont typeface="Wingdings" pitchFamily="2" charset="2"/>
              <a:buNone/>
            </a:pPr>
            <a:r>
              <a:rPr lang="ru-RU" b="1" dirty="0"/>
              <a:t/>
            </a:r>
            <a:br>
              <a:rPr lang="ru-RU" b="1" dirty="0"/>
            </a:br>
            <a:r>
              <a:rPr lang="ru-RU" b="1" dirty="0">
                <a:solidFill>
                  <a:srgbClr val="FF3300"/>
                </a:solidFill>
                <a:latin typeface="Arial Black" pitchFamily="34" charset="0"/>
              </a:rPr>
              <a:t>а) инертный газ</a:t>
            </a:r>
            <a:br>
              <a:rPr lang="ru-RU" b="1" dirty="0">
                <a:solidFill>
                  <a:srgbClr val="FF3300"/>
                </a:solidFill>
                <a:latin typeface="Arial Black" pitchFamily="34" charset="0"/>
              </a:rPr>
            </a:br>
            <a:r>
              <a:rPr lang="ru-RU" b="1" dirty="0">
                <a:solidFill>
                  <a:srgbClr val="FF3300"/>
                </a:solidFill>
                <a:latin typeface="Arial Black" pitchFamily="34" charset="0"/>
              </a:rPr>
              <a:t>б) углекислый газ</a:t>
            </a:r>
            <a:br>
              <a:rPr lang="ru-RU" b="1" dirty="0">
                <a:solidFill>
                  <a:srgbClr val="FF3300"/>
                </a:solidFill>
                <a:latin typeface="Arial Black" pitchFamily="34" charset="0"/>
              </a:rPr>
            </a:br>
            <a:r>
              <a:rPr lang="ru-RU" b="1" dirty="0">
                <a:solidFill>
                  <a:srgbClr val="FF3300"/>
                </a:solidFill>
                <a:latin typeface="Arial Black" pitchFamily="34" charset="0"/>
              </a:rPr>
              <a:t>в) угарный газ</a:t>
            </a:r>
            <a:br>
              <a:rPr lang="ru-RU" b="1" dirty="0">
                <a:solidFill>
                  <a:srgbClr val="FF3300"/>
                </a:solidFill>
                <a:latin typeface="Arial Black" pitchFamily="34" charset="0"/>
              </a:rPr>
            </a:br>
            <a:r>
              <a:rPr lang="ru-RU" b="1" dirty="0">
                <a:solidFill>
                  <a:srgbClr val="FF3300"/>
                </a:solidFill>
                <a:latin typeface="Arial Black" pitchFamily="34" charset="0"/>
              </a:rPr>
              <a:t>г) водород</a:t>
            </a:r>
          </a:p>
        </p:txBody>
      </p:sp>
      <p:pic>
        <p:nvPicPr>
          <p:cNvPr id="78853" name="Picture 5" descr="Картинка 25 из 5712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72066" y="2571744"/>
            <a:ext cx="3810000" cy="3810000"/>
          </a:xfrm>
          <a:prstGeom prst="rect">
            <a:avLst/>
          </a:prstGeom>
          <a:noFill/>
          <a:effectLst>
            <a:softEdge rad="127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628775"/>
            <a:ext cx="7704137" cy="5040313"/>
          </a:xfrm>
        </p:spPr>
        <p:txBody>
          <a:bodyPr/>
          <a:lstStyle/>
          <a:p>
            <a:pPr>
              <a:lnSpc>
                <a:spcPct val="200000"/>
              </a:lnSpc>
              <a:buFont typeface="Wingdings" pitchFamily="2" charset="2"/>
              <a:buNone/>
            </a:pPr>
            <a:r>
              <a:rPr lang="ru-RU" sz="400" dirty="0"/>
              <a:t>   </a:t>
            </a:r>
            <a:r>
              <a:rPr lang="ru-RU" sz="4000" b="1" dirty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</a:rPr>
              <a:t>а) печень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</a:rPr>
              <a:t>                    </a:t>
            </a:r>
            <a:r>
              <a:rPr lang="ru-RU" sz="4000" b="1" dirty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</a:rPr>
              <a:t>б) лёгкие</a:t>
            </a:r>
            <a:endParaRPr lang="ru-RU" sz="900" b="1" dirty="0">
              <a:solidFill>
                <a:schemeClr val="accent2">
                  <a:lumMod val="50000"/>
                </a:schemeClr>
              </a:solidFill>
              <a:latin typeface="Arial Black" pitchFamily="34" charset="0"/>
            </a:endParaRPr>
          </a:p>
          <a:p>
            <a:pPr>
              <a:lnSpc>
                <a:spcPct val="200000"/>
              </a:lnSpc>
              <a:buFont typeface="Wingdings" pitchFamily="2" charset="2"/>
              <a:buNone/>
            </a:pPr>
            <a:endParaRPr lang="ru-RU" sz="900" b="1" dirty="0">
              <a:solidFill>
                <a:schemeClr val="accent2">
                  <a:lumMod val="50000"/>
                </a:schemeClr>
              </a:solidFill>
              <a:latin typeface="Arial Black" pitchFamily="34" charset="0"/>
            </a:endParaRPr>
          </a:p>
          <a:p>
            <a:pPr>
              <a:lnSpc>
                <a:spcPct val="200000"/>
              </a:lnSpc>
              <a:buFont typeface="Wingdings" pitchFamily="2" charset="2"/>
              <a:buNone/>
            </a:pPr>
            <a:endParaRPr lang="ru-RU" sz="800" b="1" dirty="0">
              <a:solidFill>
                <a:schemeClr val="accent2">
                  <a:lumMod val="50000"/>
                </a:schemeClr>
              </a:solidFill>
              <a:latin typeface="Arial Black" pitchFamily="34" charset="0"/>
            </a:endParaRPr>
          </a:p>
          <a:p>
            <a:pPr>
              <a:lnSpc>
                <a:spcPct val="200000"/>
              </a:lnSpc>
              <a:buFont typeface="Wingdings" pitchFamily="2" charset="2"/>
              <a:buNone/>
            </a:pPr>
            <a:r>
              <a:rPr lang="ru-RU" sz="800" b="1" dirty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</a:rPr>
              <a:t>                                                                                                                     </a:t>
            </a:r>
            <a:r>
              <a:rPr lang="ru-RU" sz="4000" b="1" dirty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</a:rPr>
              <a:t>г) почки </a:t>
            </a:r>
            <a:endParaRPr lang="ru-RU" sz="800" b="1" dirty="0">
              <a:solidFill>
                <a:schemeClr val="accent2">
                  <a:lumMod val="50000"/>
                </a:schemeClr>
              </a:solidFill>
              <a:latin typeface="Arial Black" pitchFamily="34" charset="0"/>
            </a:endParaRPr>
          </a:p>
          <a:p>
            <a:pPr>
              <a:lnSpc>
                <a:spcPct val="200000"/>
              </a:lnSpc>
              <a:buFont typeface="Wingdings" pitchFamily="2" charset="2"/>
              <a:buNone/>
            </a:pPr>
            <a:r>
              <a:rPr lang="ru-RU" sz="4000" b="1" dirty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</a:rPr>
              <a:t>в) сердце          </a:t>
            </a:r>
            <a:r>
              <a:rPr lang="ru-RU" sz="4000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sz="4000" dirty="0">
                <a:solidFill>
                  <a:schemeClr val="accent2">
                    <a:lumMod val="50000"/>
                  </a:schemeClr>
                </a:solidFill>
              </a:rPr>
            </a:br>
            <a:endParaRPr lang="ru-RU" sz="400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3077" name="Picture 5" descr="i?id=42938147-0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2714620"/>
            <a:ext cx="1928826" cy="1805619"/>
          </a:xfrm>
          <a:prstGeom prst="rect">
            <a:avLst/>
          </a:prstGeom>
          <a:noFill/>
          <a:effectLst>
            <a:softEdge rad="127000"/>
          </a:effectLst>
        </p:spPr>
      </p:pic>
      <p:pic>
        <p:nvPicPr>
          <p:cNvPr id="3079" name="Picture 7" descr="i?id=155280300-0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15206" y="2786058"/>
            <a:ext cx="1692275" cy="1449388"/>
          </a:xfrm>
          <a:prstGeom prst="rect">
            <a:avLst/>
          </a:prstGeom>
          <a:noFill/>
          <a:effectLst>
            <a:softEdge rad="127000"/>
          </a:effectLst>
        </p:spPr>
      </p:pic>
      <p:pic>
        <p:nvPicPr>
          <p:cNvPr id="3083" name="Picture 11" descr="Картинка 1 из 5177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929454" y="4643446"/>
            <a:ext cx="1879600" cy="2016125"/>
          </a:xfrm>
          <a:prstGeom prst="rect">
            <a:avLst/>
          </a:prstGeom>
          <a:noFill/>
          <a:effectLst>
            <a:softEdge rad="127000"/>
          </a:effectLst>
        </p:spPr>
      </p:pic>
      <p:sp>
        <p:nvSpPr>
          <p:cNvPr id="3084" name="WordArt 12"/>
          <p:cNvSpPr>
            <a:spLocks noChangeArrowheads="1" noChangeShapeType="1" noTextEdit="1"/>
          </p:cNvSpPr>
          <p:nvPr/>
        </p:nvSpPr>
        <p:spPr bwMode="auto">
          <a:xfrm>
            <a:off x="609600" y="785794"/>
            <a:ext cx="8534400" cy="1058881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Что поражается у курильщика</a:t>
            </a:r>
          </a:p>
          <a:p>
            <a:pPr algn="ctr"/>
            <a:r>
              <a:rPr lang="ru-RU" sz="3600" kern="10" dirty="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 прежде всего?</a:t>
            </a:r>
          </a:p>
        </p:txBody>
      </p:sp>
      <p:pic>
        <p:nvPicPr>
          <p:cNvPr id="3085" name="Picture 13" descr="Рисунок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643306" y="4793660"/>
            <a:ext cx="1825628" cy="1788128"/>
          </a:xfrm>
          <a:prstGeom prst="rect">
            <a:avLst/>
          </a:prstGeom>
          <a:noFill/>
          <a:effectLst>
            <a:softEdge rad="127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 noGrp="1" noChangeArrowheads="1"/>
          </p:cNvSpPr>
          <p:nvPr>
            <p:ph type="title"/>
          </p:nvPr>
        </p:nvSpPr>
        <p:spPr>
          <a:xfrm>
            <a:off x="900113" y="1412875"/>
            <a:ext cx="7924800" cy="1143000"/>
          </a:xfrm>
        </p:spPr>
        <p:txBody>
          <a:bodyPr/>
          <a:lstStyle/>
          <a:p>
            <a:r>
              <a:rPr lang="ru-RU" sz="3200" dirty="0"/>
              <a:t/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51275" y="2349500"/>
            <a:ext cx="4824413" cy="3724275"/>
          </a:xfrm>
        </p:spPr>
        <p:txBody>
          <a:bodyPr/>
          <a:lstStyle/>
          <a:p>
            <a:pPr algn="ctr">
              <a:lnSpc>
                <a:spcPct val="90000"/>
              </a:lnSpc>
              <a:buFont typeface="Wingdings" pitchFamily="2" charset="2"/>
              <a:buNone/>
            </a:pPr>
            <a:endParaRPr lang="ru-RU" sz="2000" dirty="0"/>
          </a:p>
          <a:p>
            <a:pPr algn="ctr">
              <a:lnSpc>
                <a:spcPct val="130000"/>
              </a:lnSpc>
              <a:buFont typeface="Wingdings" pitchFamily="2" charset="2"/>
              <a:buNone/>
            </a:pPr>
            <a:r>
              <a:rPr lang="ru-RU" sz="2000" dirty="0"/>
              <a:t>  </a:t>
            </a:r>
            <a:r>
              <a:rPr lang="ru-RU" sz="3600" b="1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а) в 20-30 раз</a:t>
            </a:r>
            <a:br>
              <a:rPr lang="ru-RU" sz="3600" b="1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</a:br>
            <a:r>
              <a:rPr lang="ru-RU" sz="3600" b="1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б) в 10-15 раз</a:t>
            </a:r>
            <a:br>
              <a:rPr lang="ru-RU" sz="3600" b="1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</a:br>
            <a:r>
              <a:rPr lang="ru-RU" sz="3600" b="1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в) </a:t>
            </a:r>
            <a:r>
              <a:rPr lang="ru-RU" sz="3600" b="1" dirty="0" err="1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в</a:t>
            </a:r>
            <a:r>
              <a:rPr lang="ru-RU" sz="3600" b="1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 5- 10 раз</a:t>
            </a:r>
          </a:p>
          <a:p>
            <a:pPr algn="ctr">
              <a:lnSpc>
                <a:spcPct val="130000"/>
              </a:lnSpc>
              <a:buFont typeface="Wingdings" pitchFamily="2" charset="2"/>
              <a:buNone/>
            </a:pPr>
            <a:r>
              <a:rPr lang="ru-RU" sz="3600" b="1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   г) в 15-20 раз</a:t>
            </a:r>
          </a:p>
        </p:txBody>
      </p:sp>
      <p:sp>
        <p:nvSpPr>
          <p:cNvPr id="4100" name="WordArt 4"/>
          <p:cNvSpPr>
            <a:spLocks noChangeArrowheads="1" noChangeShapeType="1" noTextEdit="1"/>
          </p:cNvSpPr>
          <p:nvPr/>
        </p:nvSpPr>
        <p:spPr bwMode="auto">
          <a:xfrm>
            <a:off x="3357554" y="260350"/>
            <a:ext cx="5102234" cy="14398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ln w="9525">
                  <a:solidFill>
                    <a:srgbClr val="990099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Рак лёгких у курящих</a:t>
            </a:r>
          </a:p>
          <a:p>
            <a:pPr algn="ctr"/>
            <a:r>
              <a:rPr lang="ru-RU" sz="3600" kern="10" dirty="0">
                <a:ln w="9525">
                  <a:solidFill>
                    <a:srgbClr val="990099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встречается чаще, </a:t>
            </a:r>
          </a:p>
          <a:p>
            <a:pPr algn="ctr"/>
            <a:r>
              <a:rPr lang="ru-RU" sz="3600" kern="10" dirty="0">
                <a:ln w="9525">
                  <a:solidFill>
                    <a:srgbClr val="990099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чем у некурящих:</a:t>
            </a:r>
          </a:p>
        </p:txBody>
      </p:sp>
      <p:pic>
        <p:nvPicPr>
          <p:cNvPr id="4103" name="Picture 7" descr="1231983485_1231970687_dc1a_d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2357430"/>
            <a:ext cx="3487737" cy="4325938"/>
          </a:xfrm>
          <a:prstGeom prst="rect">
            <a:avLst/>
          </a:prstGeom>
          <a:noFill/>
          <a:effectLst>
            <a:softEdge rad="127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5000"/>
              </a:lnSpc>
              <a:buFont typeface="Wingdings" pitchFamily="2" charset="2"/>
              <a:buNone/>
            </a:pPr>
            <a:r>
              <a:rPr lang="ru-RU" b="1">
                <a:solidFill>
                  <a:srgbClr val="CC6600"/>
                </a:solidFill>
                <a:latin typeface="Arial Black" pitchFamily="34" charset="0"/>
              </a:rPr>
              <a:t>а) артериальное давление</a:t>
            </a:r>
          </a:p>
          <a:p>
            <a:pPr>
              <a:lnSpc>
                <a:spcPct val="155000"/>
              </a:lnSpc>
              <a:buFont typeface="Wingdings" pitchFamily="2" charset="2"/>
              <a:buNone/>
            </a:pPr>
            <a:r>
              <a:rPr lang="ru-RU" b="1">
                <a:solidFill>
                  <a:srgbClr val="CC6600"/>
                </a:solidFill>
                <a:latin typeface="Arial Black" pitchFamily="34" charset="0"/>
              </a:rPr>
              <a:t>б) атмосферное давление</a:t>
            </a:r>
          </a:p>
          <a:p>
            <a:pPr>
              <a:lnSpc>
                <a:spcPct val="155000"/>
              </a:lnSpc>
              <a:buFont typeface="Wingdings" pitchFamily="2" charset="2"/>
              <a:buNone/>
            </a:pPr>
            <a:r>
              <a:rPr lang="ru-RU" b="1">
                <a:solidFill>
                  <a:srgbClr val="CC6600"/>
                </a:solidFill>
                <a:latin typeface="Arial Black" pitchFamily="34" charset="0"/>
              </a:rPr>
              <a:t>в) давление газа</a:t>
            </a:r>
          </a:p>
          <a:p>
            <a:pPr>
              <a:lnSpc>
                <a:spcPct val="155000"/>
              </a:lnSpc>
              <a:buFont typeface="Wingdings" pitchFamily="2" charset="2"/>
              <a:buNone/>
            </a:pPr>
            <a:r>
              <a:rPr lang="ru-RU" b="1">
                <a:solidFill>
                  <a:srgbClr val="CC6600"/>
                </a:solidFill>
                <a:latin typeface="Arial Black" pitchFamily="34" charset="0"/>
              </a:rPr>
              <a:t>в) давление пара</a:t>
            </a:r>
          </a:p>
        </p:txBody>
      </p:sp>
      <p:sp>
        <p:nvSpPr>
          <p:cNvPr id="5124" name="WordArt 4"/>
          <p:cNvSpPr>
            <a:spLocks noChangeArrowheads="1" noChangeShapeType="1" noTextEdit="1"/>
          </p:cNvSpPr>
          <p:nvPr/>
        </p:nvSpPr>
        <p:spPr bwMode="auto">
          <a:xfrm>
            <a:off x="900113" y="692150"/>
            <a:ext cx="7343775" cy="1079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Часто при курении повышается: </a:t>
            </a:r>
          </a:p>
        </p:txBody>
      </p:sp>
      <p:pic>
        <p:nvPicPr>
          <p:cNvPr id="5125" name="Picture 5" descr="picture-390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86380" y="3714752"/>
            <a:ext cx="3714750" cy="2971800"/>
          </a:xfrm>
          <a:prstGeom prst="rect">
            <a:avLst/>
          </a:prstGeom>
          <a:noFill/>
          <a:effectLst>
            <a:softEdge rad="127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Grp="1" noChangeArrowheads="1"/>
          </p:cNvSpPr>
          <p:nvPr>
            <p:ph type="title"/>
          </p:nvPr>
        </p:nvSpPr>
        <p:spPr>
          <a:xfrm>
            <a:off x="285720" y="1000108"/>
            <a:ext cx="8858280" cy="1143000"/>
          </a:xfrm>
        </p:spPr>
        <p:txBody>
          <a:bodyPr/>
          <a:lstStyle/>
          <a:p>
            <a:pPr marL="685800" indent="-685800" algn="ctr"/>
            <a:r>
              <a:rPr lang="ru-RU" sz="3200" dirty="0" smtClean="0">
                <a:solidFill>
                  <a:schemeClr val="accent5">
                    <a:lumMod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Сколько вредных </a:t>
            </a:r>
            <a:r>
              <a:rPr lang="ru-RU" sz="3200" dirty="0" smtClean="0">
                <a:solidFill>
                  <a:schemeClr val="accent5">
                    <a:lumMod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веществ попадает в </a:t>
            </a:r>
            <a:r>
              <a:rPr lang="ru-RU" sz="3200" dirty="0" smtClean="0">
                <a:solidFill>
                  <a:schemeClr val="accent5">
                    <a:lumMod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организм </a:t>
            </a:r>
            <a:r>
              <a:rPr lang="ru-RU" sz="3200" dirty="0" smtClean="0">
                <a:solidFill>
                  <a:schemeClr val="accent5">
                    <a:lumMod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человека при курении</a:t>
            </a:r>
            <a:endParaRPr lang="ru-RU" sz="3200" dirty="0">
              <a:solidFill>
                <a:schemeClr val="accent5">
                  <a:lumMod val="25000"/>
                </a:schemeClr>
              </a:solidFill>
            </a:endParaRPr>
          </a:p>
        </p:txBody>
      </p:sp>
      <p:sp>
        <p:nvSpPr>
          <p:cNvPr id="6155" name="Oval 11"/>
          <p:cNvSpPr>
            <a:spLocks noChangeArrowheads="1"/>
          </p:cNvSpPr>
          <p:nvPr/>
        </p:nvSpPr>
        <p:spPr bwMode="auto">
          <a:xfrm>
            <a:off x="1547813" y="2420938"/>
            <a:ext cx="2087562" cy="19431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8000"/>
              <a:t>30</a:t>
            </a:r>
          </a:p>
        </p:txBody>
      </p:sp>
      <p:sp>
        <p:nvSpPr>
          <p:cNvPr id="6157" name="Oval 13"/>
          <p:cNvSpPr>
            <a:spLocks noChangeArrowheads="1"/>
          </p:cNvSpPr>
          <p:nvPr/>
        </p:nvSpPr>
        <p:spPr bwMode="auto">
          <a:xfrm>
            <a:off x="2339975" y="4508500"/>
            <a:ext cx="2087563" cy="1943100"/>
          </a:xfrm>
          <a:prstGeom prst="ellipse">
            <a:avLst/>
          </a:prstGeom>
          <a:solidFill>
            <a:srgbClr val="339966"/>
          </a:solidFill>
          <a:ln w="2540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8000"/>
              <a:t>10</a:t>
            </a:r>
          </a:p>
        </p:txBody>
      </p:sp>
      <p:sp>
        <p:nvSpPr>
          <p:cNvPr id="6158" name="Oval 14"/>
          <p:cNvSpPr>
            <a:spLocks noChangeArrowheads="1"/>
          </p:cNvSpPr>
          <p:nvPr/>
        </p:nvSpPr>
        <p:spPr bwMode="auto">
          <a:xfrm>
            <a:off x="5148263" y="4508500"/>
            <a:ext cx="2087562" cy="19431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8000"/>
              <a:t>2</a:t>
            </a:r>
          </a:p>
        </p:txBody>
      </p:sp>
      <p:sp>
        <p:nvSpPr>
          <p:cNvPr id="6159" name="Oval 15"/>
          <p:cNvSpPr>
            <a:spLocks noChangeArrowheads="1"/>
          </p:cNvSpPr>
          <p:nvPr/>
        </p:nvSpPr>
        <p:spPr bwMode="auto">
          <a:xfrm>
            <a:off x="5940425" y="2420938"/>
            <a:ext cx="2087563" cy="1943100"/>
          </a:xfrm>
          <a:prstGeom prst="ellipse">
            <a:avLst/>
          </a:prstGeom>
          <a:solidFill>
            <a:srgbClr val="00FFFF"/>
          </a:solidFill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8000"/>
              <a:t>5</a:t>
            </a:r>
          </a:p>
        </p:txBody>
      </p:sp>
      <p:sp>
        <p:nvSpPr>
          <p:cNvPr id="6161" name="WordArt 17"/>
          <p:cNvSpPr>
            <a:spLocks noChangeArrowheads="1" noChangeShapeType="1" noTextEdit="1"/>
          </p:cNvSpPr>
          <p:nvPr/>
        </p:nvSpPr>
        <p:spPr bwMode="auto">
          <a:xfrm>
            <a:off x="4443413" y="2349500"/>
            <a:ext cx="1208087" cy="22320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/>
              <a:t>   </a:t>
            </a:r>
            <a:r>
              <a:rPr lang="ru-RU" b="1">
                <a:solidFill>
                  <a:srgbClr val="990099"/>
                </a:solidFill>
                <a:latin typeface="Verdana" pitchFamily="34" charset="0"/>
              </a:rPr>
              <a:t>а) насморк</a:t>
            </a:r>
          </a:p>
          <a:p>
            <a:pPr>
              <a:lnSpc>
                <a:spcPct val="200000"/>
              </a:lnSpc>
              <a:buFont typeface="Wingdings" pitchFamily="2" charset="2"/>
              <a:buNone/>
            </a:pPr>
            <a:r>
              <a:rPr lang="ru-RU" b="1">
                <a:solidFill>
                  <a:srgbClr val="990099"/>
                </a:solidFill>
                <a:latin typeface="Verdana" pitchFamily="34" charset="0"/>
              </a:rPr>
              <a:t>   б) грипп</a:t>
            </a:r>
            <a:br>
              <a:rPr lang="ru-RU" b="1">
                <a:solidFill>
                  <a:srgbClr val="990099"/>
                </a:solidFill>
                <a:latin typeface="Verdana" pitchFamily="34" charset="0"/>
              </a:rPr>
            </a:br>
            <a:r>
              <a:rPr lang="ru-RU" b="1">
                <a:solidFill>
                  <a:srgbClr val="990099"/>
                </a:solidFill>
                <a:latin typeface="Verdana" pitchFamily="34" charset="0"/>
              </a:rPr>
              <a:t>в) бронхит</a:t>
            </a:r>
            <a:br>
              <a:rPr lang="ru-RU" b="1">
                <a:solidFill>
                  <a:srgbClr val="990099"/>
                </a:solidFill>
                <a:latin typeface="Verdana" pitchFamily="34" charset="0"/>
              </a:rPr>
            </a:br>
            <a:r>
              <a:rPr lang="ru-RU" b="1">
                <a:solidFill>
                  <a:srgbClr val="990099"/>
                </a:solidFill>
                <a:latin typeface="Verdana" pitchFamily="34" charset="0"/>
              </a:rPr>
              <a:t>г) кашель</a:t>
            </a:r>
          </a:p>
        </p:txBody>
      </p:sp>
      <p:pic>
        <p:nvPicPr>
          <p:cNvPr id="77829" name="Picture 5" descr="Картинка 58 из 41604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2281238"/>
            <a:ext cx="4352925" cy="4310062"/>
          </a:xfrm>
          <a:prstGeom prst="rect">
            <a:avLst/>
          </a:prstGeom>
          <a:noFill/>
        </p:spPr>
      </p:pic>
      <p:sp>
        <p:nvSpPr>
          <p:cNvPr id="77830" name="WordArt 6"/>
          <p:cNvSpPr>
            <a:spLocks noChangeArrowheads="1" noChangeShapeType="1" noTextEdit="1"/>
          </p:cNvSpPr>
          <p:nvPr/>
        </p:nvSpPr>
        <p:spPr bwMode="auto">
          <a:xfrm>
            <a:off x="395288" y="836613"/>
            <a:ext cx="8497887" cy="9302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FF33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Болезнь заядлых курильщиков: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2362200"/>
            <a:ext cx="3816350" cy="4306888"/>
          </a:xfrm>
        </p:spPr>
        <p:txBody>
          <a:bodyPr/>
          <a:lstStyle/>
          <a:p>
            <a:pPr marL="533400" indent="-533400">
              <a:lnSpc>
                <a:spcPct val="80000"/>
              </a:lnSpc>
            </a:pPr>
            <a:endParaRPr lang="ru-RU" sz="1400"/>
          </a:p>
          <a:p>
            <a:pPr marL="533400" indent="-533400">
              <a:lnSpc>
                <a:spcPct val="200000"/>
              </a:lnSpc>
              <a:buFont typeface="Wingdings" pitchFamily="2" charset="2"/>
              <a:buNone/>
            </a:pPr>
            <a:r>
              <a:rPr lang="ru-RU" sz="1400"/>
              <a:t/>
            </a:r>
            <a:br>
              <a:rPr lang="ru-RU" sz="1400"/>
            </a:br>
            <a:r>
              <a:rPr lang="ru-RU" b="1">
                <a:solidFill>
                  <a:srgbClr val="6600CC"/>
                </a:solidFill>
                <a:latin typeface="Arial Black" pitchFamily="34" charset="0"/>
              </a:rPr>
              <a:t>а) рост</a:t>
            </a:r>
            <a:br>
              <a:rPr lang="ru-RU" b="1">
                <a:solidFill>
                  <a:srgbClr val="6600CC"/>
                </a:solidFill>
                <a:latin typeface="Arial Black" pitchFamily="34" charset="0"/>
              </a:rPr>
            </a:br>
            <a:r>
              <a:rPr lang="ru-RU" b="1">
                <a:solidFill>
                  <a:srgbClr val="6600CC"/>
                </a:solidFill>
                <a:latin typeface="Arial Black" pitchFamily="34" charset="0"/>
              </a:rPr>
              <a:t>б) преступление</a:t>
            </a:r>
            <a:br>
              <a:rPr lang="ru-RU" b="1">
                <a:solidFill>
                  <a:srgbClr val="6600CC"/>
                </a:solidFill>
                <a:latin typeface="Arial Black" pitchFamily="34" charset="0"/>
              </a:rPr>
            </a:br>
            <a:r>
              <a:rPr lang="ru-RU" b="1">
                <a:solidFill>
                  <a:srgbClr val="6600CC"/>
                </a:solidFill>
                <a:latin typeface="Arial Black" pitchFamily="34" charset="0"/>
              </a:rPr>
              <a:t>в) машину</a:t>
            </a:r>
            <a:br>
              <a:rPr lang="ru-RU" b="1">
                <a:solidFill>
                  <a:srgbClr val="6600CC"/>
                </a:solidFill>
                <a:latin typeface="Arial Black" pitchFamily="34" charset="0"/>
              </a:rPr>
            </a:br>
            <a:r>
              <a:rPr lang="ru-RU" b="1">
                <a:solidFill>
                  <a:srgbClr val="6600CC"/>
                </a:solidFill>
                <a:latin typeface="Arial Black" pitchFamily="34" charset="0"/>
              </a:rPr>
              <a:t>г) очередь</a:t>
            </a:r>
          </a:p>
        </p:txBody>
      </p:sp>
      <p:pic>
        <p:nvPicPr>
          <p:cNvPr id="74757" name="Picture 5" descr="Картинка 3 из 12129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4663" y="3194050"/>
            <a:ext cx="4643437" cy="3486150"/>
          </a:xfrm>
          <a:prstGeom prst="rect">
            <a:avLst/>
          </a:prstGeom>
          <a:noFill/>
          <a:effectLst>
            <a:softEdge rad="127000"/>
          </a:effectLst>
        </p:spPr>
      </p:pic>
      <p:sp>
        <p:nvSpPr>
          <p:cNvPr id="74758" name="WordArt 6"/>
          <p:cNvSpPr>
            <a:spLocks noChangeArrowheads="1" noChangeShapeType="1" noTextEdit="1"/>
          </p:cNvSpPr>
          <p:nvPr/>
        </p:nvSpPr>
        <p:spPr bwMode="auto">
          <a:xfrm>
            <a:off x="827088" y="620713"/>
            <a:ext cx="8066087" cy="12239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Никотин всегда задерживает: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AutoShape 2"/>
          <p:cNvSpPr>
            <a:spLocks noGrp="1" noChangeArrowheads="1"/>
          </p:cNvSpPr>
          <p:nvPr>
            <p:ph type="title"/>
          </p:nvPr>
        </p:nvSpPr>
        <p:spPr>
          <a:xfrm>
            <a:off x="1285852" y="1142984"/>
            <a:ext cx="7493000" cy="1296987"/>
          </a:xfrm>
          <a:prstGeom prst="roundRect">
            <a:avLst>
              <a:gd name="adj" fmla="val 50000"/>
            </a:avLst>
          </a:prstGeom>
        </p:spPr>
        <p:txBody>
          <a:bodyPr/>
          <a:lstStyle/>
          <a:p>
            <a:pPr algn="ctr"/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sz="3200" dirty="0">
                <a:solidFill>
                  <a:srgbClr val="990000"/>
                </a:solidFill>
                <a:latin typeface="Arial Black" pitchFamily="34" charset="0"/>
              </a:rPr>
              <a:t>Во времена Петра I говорили:</a:t>
            </a:r>
            <a:br>
              <a:rPr lang="ru-RU" sz="3200" dirty="0">
                <a:solidFill>
                  <a:srgbClr val="990000"/>
                </a:solidFill>
                <a:latin typeface="Arial Black" pitchFamily="34" charset="0"/>
              </a:rPr>
            </a:br>
            <a:r>
              <a:rPr lang="ru-RU" sz="3200" dirty="0">
                <a:solidFill>
                  <a:srgbClr val="990000"/>
                </a:solidFill>
                <a:latin typeface="Arial Black" pitchFamily="34" charset="0"/>
              </a:rPr>
              <a:t>“Кто курит табак, тот хуже…”</a:t>
            </a:r>
            <a:r>
              <a:rPr lang="ru-RU" dirty="0">
                <a:latin typeface="Arial Black" pitchFamily="34" charset="0"/>
              </a:rPr>
              <a:t/>
            </a:r>
            <a:br>
              <a:rPr lang="ru-RU" dirty="0">
                <a:latin typeface="Arial Black" pitchFamily="34" charset="0"/>
              </a:rPr>
            </a:br>
            <a:endParaRPr lang="ru-RU" dirty="0">
              <a:latin typeface="Arial Black" pitchFamily="34" charset="0"/>
            </a:endParaRP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buFont typeface="Wingdings" pitchFamily="2" charset="2"/>
              <a:buNone/>
            </a:pPr>
            <a:r>
              <a:rPr lang="ru-RU"/>
              <a:t/>
            </a:r>
            <a:br>
              <a:rPr lang="ru-RU"/>
            </a:br>
            <a:r>
              <a:rPr lang="ru-RU"/>
              <a:t>                                </a:t>
            </a:r>
            <a:r>
              <a:rPr lang="ru-RU" b="1">
                <a:solidFill>
                  <a:srgbClr val="003399"/>
                </a:solidFill>
              </a:rPr>
              <a:t>а) свиньи</a:t>
            </a:r>
            <a:br>
              <a:rPr lang="ru-RU" b="1">
                <a:solidFill>
                  <a:srgbClr val="003399"/>
                </a:solidFill>
              </a:rPr>
            </a:br>
            <a:r>
              <a:rPr lang="ru-RU" b="1">
                <a:solidFill>
                  <a:srgbClr val="003399"/>
                </a:solidFill>
              </a:rPr>
              <a:t>               б) козы</a:t>
            </a:r>
            <a:br>
              <a:rPr lang="ru-RU" b="1">
                <a:solidFill>
                  <a:srgbClr val="003399"/>
                </a:solidFill>
              </a:rPr>
            </a:br>
            <a:r>
              <a:rPr lang="ru-RU" b="1">
                <a:solidFill>
                  <a:srgbClr val="003399"/>
                </a:solidFill>
              </a:rPr>
              <a:t>                                </a:t>
            </a:r>
          </a:p>
          <a:p>
            <a:pPr marL="533400" indent="-533400">
              <a:buFont typeface="Wingdings" pitchFamily="2" charset="2"/>
              <a:buNone/>
            </a:pPr>
            <a:r>
              <a:rPr lang="ru-RU" b="1">
                <a:solidFill>
                  <a:srgbClr val="003399"/>
                </a:solidFill>
              </a:rPr>
              <a:t>                                                    в) собаки</a:t>
            </a:r>
          </a:p>
          <a:p>
            <a:pPr marL="533400" indent="-533400">
              <a:buFont typeface="Wingdings" pitchFamily="2" charset="2"/>
              <a:buNone/>
            </a:pPr>
            <a:r>
              <a:rPr lang="ru-RU" b="1">
                <a:solidFill>
                  <a:srgbClr val="003399"/>
                </a:solidFill>
              </a:rPr>
              <a:t>          г) серого волка</a:t>
            </a:r>
          </a:p>
        </p:txBody>
      </p:sp>
      <p:pic>
        <p:nvPicPr>
          <p:cNvPr id="75781" name="Picture 5" descr="Картинка 1 из 86634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43663" y="2276475"/>
            <a:ext cx="2268537" cy="1778000"/>
          </a:xfrm>
          <a:prstGeom prst="rect">
            <a:avLst/>
          </a:prstGeom>
          <a:noFill/>
          <a:effectLst>
            <a:softEdge rad="127000"/>
          </a:effectLst>
        </p:spPr>
      </p:pic>
      <p:pic>
        <p:nvPicPr>
          <p:cNvPr id="75783" name="Picture 7" descr="Картинка 11 из 174242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00113" y="2060575"/>
            <a:ext cx="1825625" cy="2178050"/>
          </a:xfrm>
          <a:prstGeom prst="rect">
            <a:avLst/>
          </a:prstGeom>
          <a:noFill/>
          <a:effectLst>
            <a:softEdge rad="127000"/>
          </a:effectLst>
        </p:spPr>
      </p:pic>
      <p:pic>
        <p:nvPicPr>
          <p:cNvPr id="75785" name="Picture 9" descr="57ba65346c5e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227763" y="4724400"/>
            <a:ext cx="2592387" cy="1944688"/>
          </a:xfrm>
          <a:prstGeom prst="rect">
            <a:avLst/>
          </a:prstGeom>
          <a:noFill/>
          <a:effectLst>
            <a:softEdge rad="127000"/>
          </a:effectLst>
        </p:spPr>
      </p:pic>
      <p:pic>
        <p:nvPicPr>
          <p:cNvPr id="75787" name="Picture 11" descr="Картинка 17 из 210">
            <a:hlinkClick r:id="rId7"/>
          </p:cNvPr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50825" y="4840288"/>
            <a:ext cx="2017713" cy="20177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AutoShape 2"/>
          <p:cNvSpPr>
            <a:spLocks noGrp="1" noChangeArrowheads="1"/>
          </p:cNvSpPr>
          <p:nvPr>
            <p:ph type="title"/>
          </p:nvPr>
        </p:nvSpPr>
        <p:spPr>
          <a:xfrm>
            <a:off x="1643042" y="0"/>
            <a:ext cx="7931150" cy="2276475"/>
          </a:xfrm>
        </p:spPr>
        <p:txBody>
          <a:bodyPr/>
          <a:lstStyle/>
          <a:p>
            <a:pPr algn="ctr"/>
            <a:r>
              <a:rPr lang="ru-RU" sz="3200" dirty="0">
                <a:solidFill>
                  <a:srgbClr val="33CC33"/>
                </a:solidFill>
              </a:rPr>
              <a:t/>
            </a:r>
            <a:br>
              <a:rPr lang="ru-RU" sz="3200" dirty="0">
                <a:solidFill>
                  <a:srgbClr val="33CC33"/>
                </a:solidFill>
              </a:rPr>
            </a:br>
            <a:r>
              <a:rPr lang="ru-RU" sz="3200" dirty="0">
                <a:solidFill>
                  <a:srgbClr val="33CC33"/>
                </a:solidFill>
              </a:rPr>
              <a:t/>
            </a:r>
            <a:br>
              <a:rPr lang="ru-RU" sz="3200" dirty="0">
                <a:solidFill>
                  <a:srgbClr val="33CC33"/>
                </a:solidFill>
              </a:rPr>
            </a:br>
            <a:r>
              <a:rPr lang="ru-RU" sz="3200" dirty="0">
                <a:solidFill>
                  <a:srgbClr val="33CC33"/>
                </a:solidFill>
              </a:rPr>
              <a:t/>
            </a:r>
            <a:br>
              <a:rPr lang="ru-RU" sz="3200" dirty="0">
                <a:solidFill>
                  <a:srgbClr val="33CC33"/>
                </a:solidFill>
              </a:rPr>
            </a:br>
            <a:r>
              <a:rPr lang="ru-RU" sz="3200" dirty="0">
                <a:solidFill>
                  <a:srgbClr val="33CC33"/>
                </a:solidFill>
              </a:rPr>
              <a:t/>
            </a:r>
            <a:br>
              <a:rPr lang="ru-RU" sz="3200" dirty="0">
                <a:solidFill>
                  <a:srgbClr val="33CC33"/>
                </a:solidFill>
              </a:rPr>
            </a:br>
            <a:r>
              <a:rPr lang="ru-RU" sz="3200" dirty="0">
                <a:solidFill>
                  <a:srgbClr val="33CC33"/>
                </a:solidFill>
              </a:rPr>
              <a:t/>
            </a:r>
            <a:br>
              <a:rPr lang="ru-RU" sz="3200" dirty="0">
                <a:solidFill>
                  <a:srgbClr val="33CC33"/>
                </a:solidFill>
              </a:rPr>
            </a:br>
            <a:r>
              <a:rPr lang="ru-RU" sz="3200" dirty="0">
                <a:solidFill>
                  <a:srgbClr val="33CC33"/>
                </a:solidFill>
              </a:rPr>
              <a:t/>
            </a:r>
            <a:br>
              <a:rPr lang="ru-RU" sz="3200" dirty="0">
                <a:solidFill>
                  <a:srgbClr val="33CC33"/>
                </a:solidFill>
              </a:rPr>
            </a:br>
            <a:r>
              <a:rPr lang="ru-RU" sz="3200" dirty="0">
                <a:solidFill>
                  <a:srgbClr val="33CC33"/>
                </a:solidFill>
              </a:rPr>
              <a:t/>
            </a:r>
            <a:br>
              <a:rPr lang="ru-RU" sz="3200" dirty="0">
                <a:solidFill>
                  <a:srgbClr val="33CC33"/>
                </a:solidFill>
              </a:rPr>
            </a:br>
            <a:r>
              <a:rPr lang="ru-RU" sz="3200" dirty="0">
                <a:solidFill>
                  <a:srgbClr val="33CC33"/>
                </a:solidFill>
              </a:rPr>
              <a:t/>
            </a:r>
            <a:br>
              <a:rPr lang="ru-RU" sz="3200" dirty="0">
                <a:solidFill>
                  <a:srgbClr val="33CC33"/>
                </a:solidFill>
              </a:rPr>
            </a:br>
            <a:r>
              <a:rPr lang="ru-RU" sz="3200" dirty="0">
                <a:solidFill>
                  <a:srgbClr val="33CC33"/>
                </a:solidFill>
              </a:rPr>
              <a:t/>
            </a:r>
            <a:br>
              <a:rPr lang="ru-RU" sz="3200" dirty="0">
                <a:solidFill>
                  <a:srgbClr val="33CC33"/>
                </a:solidFill>
              </a:rPr>
            </a:br>
            <a:r>
              <a:rPr lang="ru-RU" sz="3200" dirty="0">
                <a:solidFill>
                  <a:srgbClr val="33CC33"/>
                </a:solidFill>
              </a:rPr>
              <a:t/>
            </a:r>
            <a:br>
              <a:rPr lang="ru-RU" sz="3200" dirty="0">
                <a:solidFill>
                  <a:srgbClr val="33CC33"/>
                </a:solidFill>
              </a:rPr>
            </a:br>
            <a:r>
              <a:rPr lang="ru-RU" sz="3200" dirty="0">
                <a:solidFill>
                  <a:srgbClr val="33CC33"/>
                </a:solidFill>
              </a:rPr>
              <a:t/>
            </a:r>
            <a:br>
              <a:rPr lang="ru-RU" sz="3200" dirty="0">
                <a:solidFill>
                  <a:srgbClr val="33CC33"/>
                </a:solidFill>
              </a:rPr>
            </a:br>
            <a:r>
              <a:rPr lang="ru-RU" sz="3200" dirty="0">
                <a:solidFill>
                  <a:srgbClr val="990000"/>
                </a:solidFill>
              </a:rPr>
              <a:t>Какой орган наряду с</a:t>
            </a:r>
            <a:br>
              <a:rPr lang="ru-RU" sz="3200" dirty="0">
                <a:solidFill>
                  <a:srgbClr val="990000"/>
                </a:solidFill>
              </a:rPr>
            </a:br>
            <a:r>
              <a:rPr lang="ru-RU" sz="3200" dirty="0">
                <a:solidFill>
                  <a:srgbClr val="990000"/>
                </a:solidFill>
              </a:rPr>
              <a:t> легкими больше всего страдает </a:t>
            </a:r>
            <a:br>
              <a:rPr lang="ru-RU" sz="3200" dirty="0">
                <a:solidFill>
                  <a:srgbClr val="990000"/>
                </a:solidFill>
              </a:rPr>
            </a:br>
            <a:r>
              <a:rPr lang="ru-RU" sz="3200" dirty="0">
                <a:solidFill>
                  <a:srgbClr val="990000"/>
                </a:solidFill>
              </a:rPr>
              <a:t>от последствия курения?</a:t>
            </a:r>
            <a:br>
              <a:rPr lang="ru-RU" sz="3200" dirty="0">
                <a:solidFill>
                  <a:srgbClr val="990000"/>
                </a:solidFill>
              </a:rPr>
            </a:br>
            <a:endParaRPr lang="ru-RU" sz="3200" dirty="0">
              <a:solidFill>
                <a:srgbClr val="990000"/>
              </a:solidFill>
            </a:endParaRP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2349500"/>
            <a:ext cx="7693025" cy="3724275"/>
          </a:xfrm>
        </p:spPr>
        <p:txBody>
          <a:bodyPr/>
          <a:lstStyle/>
          <a:p>
            <a:pPr marL="533400" indent="-533400">
              <a:buFont typeface="Wingdings" pitchFamily="2" charset="2"/>
              <a:buNone/>
            </a:pPr>
            <a:r>
              <a:rPr lang="ru-RU"/>
              <a:t/>
            </a:r>
            <a:br>
              <a:rPr lang="ru-RU"/>
            </a:br>
            <a:r>
              <a:rPr lang="ru-RU" sz="4000" b="1">
                <a:solidFill>
                  <a:srgbClr val="990099"/>
                </a:solidFill>
              </a:rPr>
              <a:t>а) желудок</a:t>
            </a:r>
            <a:br>
              <a:rPr lang="ru-RU" sz="4000" b="1">
                <a:solidFill>
                  <a:srgbClr val="990099"/>
                </a:solidFill>
              </a:rPr>
            </a:br>
            <a:r>
              <a:rPr lang="ru-RU" sz="4000" b="1">
                <a:solidFill>
                  <a:srgbClr val="990099"/>
                </a:solidFill>
              </a:rPr>
              <a:t>б) почки</a:t>
            </a:r>
            <a:br>
              <a:rPr lang="ru-RU" sz="4000" b="1">
                <a:solidFill>
                  <a:srgbClr val="990099"/>
                </a:solidFill>
              </a:rPr>
            </a:br>
            <a:r>
              <a:rPr lang="ru-RU" sz="4000" b="1">
                <a:solidFill>
                  <a:srgbClr val="990099"/>
                </a:solidFill>
              </a:rPr>
              <a:t>в) сердце</a:t>
            </a:r>
            <a:br>
              <a:rPr lang="ru-RU" sz="4000" b="1">
                <a:solidFill>
                  <a:srgbClr val="990099"/>
                </a:solidFill>
              </a:rPr>
            </a:br>
            <a:r>
              <a:rPr lang="ru-RU" sz="4000" b="1">
                <a:solidFill>
                  <a:srgbClr val="990099"/>
                </a:solidFill>
              </a:rPr>
              <a:t>г)  печень</a:t>
            </a:r>
          </a:p>
        </p:txBody>
      </p:sp>
      <p:pic>
        <p:nvPicPr>
          <p:cNvPr id="76804" name="Picture 4" descr="_1_~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49950" y="2349500"/>
            <a:ext cx="2998788" cy="4313238"/>
          </a:xfrm>
          <a:prstGeom prst="rect">
            <a:avLst/>
          </a:prstGeom>
          <a:noFill/>
          <a:effectLst>
            <a:softEdge rad="127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Капсулы">
  <a:themeElements>
    <a:clrScheme name="Другая 3">
      <a:dk1>
        <a:srgbClr val="FFFFCC"/>
      </a:dk1>
      <a:lt1>
        <a:srgbClr val="FFFFFF"/>
      </a:lt1>
      <a:dk2>
        <a:srgbClr val="FFCAFF"/>
      </a:dk2>
      <a:lt2>
        <a:srgbClr val="FFFFFF"/>
      </a:lt2>
      <a:accent1>
        <a:srgbClr val="FF9900"/>
      </a:accent1>
      <a:accent2>
        <a:srgbClr val="CC3300"/>
      </a:accent2>
      <a:accent3>
        <a:srgbClr val="FFCAFF"/>
      </a:accent3>
      <a:accent4>
        <a:srgbClr val="DADADA"/>
      </a:accent4>
      <a:accent5>
        <a:srgbClr val="FFCAAA"/>
      </a:accent5>
      <a:accent6>
        <a:srgbClr val="B92D00"/>
      </a:accent6>
      <a:hlink>
        <a:srgbClr val="FFCC00"/>
      </a:hlink>
      <a:folHlink>
        <a:srgbClr val="FFCC99"/>
      </a:folHlink>
    </a:clrScheme>
    <a:fontScheme name="Капсулы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апсулы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апсулы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апсулы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псулы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апсулы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псулы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псулы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псулы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псулы 9">
        <a:dk1>
          <a:srgbClr val="FFFFCC"/>
        </a:dk1>
        <a:lt1>
          <a:srgbClr val="FFFFFF"/>
        </a:lt1>
        <a:dk2>
          <a:srgbClr val="FF66CC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FFB8E2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псулы 10">
        <a:dk1>
          <a:srgbClr val="FFFFCC"/>
        </a:dk1>
        <a:lt1>
          <a:srgbClr val="FFFFFF"/>
        </a:lt1>
        <a:dk2>
          <a:srgbClr val="FF99FF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FFCAFF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136</TotalTime>
  <Words>114</Words>
  <Application>Microsoft Office PowerPoint</Application>
  <PresentationFormat>Экран (4:3)</PresentationFormat>
  <Paragraphs>40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Капсулы</vt:lpstr>
      <vt:lpstr>Слайд 1</vt:lpstr>
      <vt:lpstr>Слайд 2</vt:lpstr>
      <vt:lpstr> </vt:lpstr>
      <vt:lpstr>Слайд 4</vt:lpstr>
      <vt:lpstr>Сколько вредных веществ попадает в организм  человека при курении</vt:lpstr>
      <vt:lpstr>Слайд 6</vt:lpstr>
      <vt:lpstr>Слайд 7</vt:lpstr>
      <vt:lpstr>       Во времена Петра I говорили: “Кто курит табак, тот хуже…” </vt:lpstr>
      <vt:lpstr>           Какой орган наряду с  легкими больше всего страдает  от последствия курения? </vt:lpstr>
      <vt:lpstr>Как называется газ, который вдыхает при курении человек (тот же ядовитый газ содержится в выхлопных газах автомобильного двигателя)?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Петр</dc:creator>
  <cp:lastModifiedBy>Нинуся</cp:lastModifiedBy>
  <cp:revision>8</cp:revision>
  <dcterms:created xsi:type="dcterms:W3CDTF">2010-04-10T17:26:27Z</dcterms:created>
  <dcterms:modified xsi:type="dcterms:W3CDTF">2014-02-02T16:49:10Z</dcterms:modified>
</cp:coreProperties>
</file>