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990000"/>
    <a:srgbClr val="6600CC"/>
    <a:srgbClr val="FF3300"/>
    <a:srgbClr val="FFFF00"/>
    <a:srgbClr val="990099"/>
    <a:srgbClr val="33CC33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7373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373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37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13A7084-2A5C-4E77-809A-EDB1649F0AE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37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804F6-138E-42B7-8DBA-FEABE2418C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7AEAC-E82E-4152-A2D1-B2865418FC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969B-E918-4735-8280-7C6A18A97B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C281B-FD35-488B-B947-D7970C4EF8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1F7B3-C456-4BC7-8FDA-1840EF4C0C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23933-6ACB-45FE-99C4-208172982D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C607D-3C14-4C7F-9ACC-3C0EE42521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F96F5-1EF0-4721-BF03-C4F6B218CB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17B4A-7A22-45AD-8BFE-AA67EA18E0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E5131-CABD-4B97-AE94-C4B91FCE73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270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27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27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271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E6F8B7BC-87A6-4406-AC7F-59665C3230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stat8.blog.ru/lr/0a0b8b1850e8fda10e7f86b86b0d344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vesti.md/content/news/big/2921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eelsgood.org.ru/files/organy/nos/nasmork.files/image00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deladoma.ru/images/stories/statyi/zdorovie/nicoti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hyperlink" Target="http://img-fotki.yandex.ru/get/3200/yankolin.95/0_49bf_1ad8294d_XL" TargetMode="External"/><Relationship Id="rId2" Type="http://schemas.openxmlformats.org/officeDocument/2006/relationships/hyperlink" Target="http://i069.radikal.ru/1002/3a/5a5b84a54e95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hyperlink" Target="http://cvworld.ucoz.ru/_fr/6/6705401.gi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87450" y="1412875"/>
            <a:ext cx="7272338" cy="13684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1551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Вопросы викторины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964613" cy="237966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Как называется газ, который вдыхает при курении человек (тот же ядовитый газ содержится в выхлопных газах автомобильного двигателя)?</a:t>
            </a:r>
            <a:r>
              <a:rPr lang="ru-RU" sz="32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357430"/>
            <a:ext cx="7693025" cy="3724275"/>
          </a:xfrm>
        </p:spPr>
        <p:txBody>
          <a:bodyPr/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FF3300"/>
                </a:solidFill>
                <a:latin typeface="Arial Black" pitchFamily="34" charset="0"/>
              </a:rPr>
              <a:t>а) инертный газ</a:t>
            </a:r>
            <a:br>
              <a:rPr lang="ru-RU" b="1" dirty="0">
                <a:solidFill>
                  <a:srgbClr val="FF33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3300"/>
                </a:solidFill>
                <a:latin typeface="Arial Black" pitchFamily="34" charset="0"/>
              </a:rPr>
              <a:t>б) углекислый газ</a:t>
            </a:r>
            <a:br>
              <a:rPr lang="ru-RU" b="1" dirty="0">
                <a:solidFill>
                  <a:srgbClr val="FF33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3300"/>
                </a:solidFill>
                <a:latin typeface="Arial Black" pitchFamily="34" charset="0"/>
              </a:rPr>
              <a:t>в) угарный газ</a:t>
            </a:r>
            <a:br>
              <a:rPr lang="ru-RU" b="1" dirty="0">
                <a:solidFill>
                  <a:srgbClr val="FF33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3300"/>
                </a:solidFill>
                <a:latin typeface="Arial Black" pitchFamily="34" charset="0"/>
              </a:rPr>
              <a:t>г) водород</a:t>
            </a:r>
          </a:p>
        </p:txBody>
      </p:sp>
      <p:pic>
        <p:nvPicPr>
          <p:cNvPr id="78853" name="Picture 5" descr="Картинка 25 из 571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71744"/>
            <a:ext cx="3810000" cy="38100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04137" cy="504031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400" dirty="0"/>
              <a:t>  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а) печень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                  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б) лёгкие</a:t>
            </a:r>
            <a:endParaRPr lang="ru-RU" sz="9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endParaRPr lang="ru-RU" sz="9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endParaRPr lang="ru-RU" sz="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                                                                                                                   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г) почки </a:t>
            </a:r>
            <a:endParaRPr lang="ru-RU" sz="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в) сердце         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7" name="Picture 5" descr="i?id=42938147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14620"/>
            <a:ext cx="1928826" cy="1805619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79" name="Picture 7" descr="i?id=155280300-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786058"/>
            <a:ext cx="1692275" cy="144938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83" name="Picture 11" descr="Картинка 1 из 517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4643446"/>
            <a:ext cx="1879600" cy="201612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609600" y="785794"/>
            <a:ext cx="8534400" cy="10588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поражается у курильщика</a:t>
            </a:r>
          </a:p>
          <a:p>
            <a:pPr algn="ctr"/>
            <a:r>
              <a:rPr lang="ru-RU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прежде всего?</a:t>
            </a:r>
          </a:p>
        </p:txBody>
      </p:sp>
      <p:pic>
        <p:nvPicPr>
          <p:cNvPr id="3085" name="Picture 13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793660"/>
            <a:ext cx="1825628" cy="178812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412875"/>
            <a:ext cx="7924800" cy="114300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2349500"/>
            <a:ext cx="4824413" cy="37242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000" dirty="0"/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ru-RU" sz="2000" dirty="0"/>
              <a:t>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а) в 20-30 раз</a:t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б) в 10-15 раз</a:t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в)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5- 10 раз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г) в 15-20 раз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357554" y="260350"/>
            <a:ext cx="5102234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Рак лёгких у курящих</a:t>
            </a:r>
          </a:p>
          <a:p>
            <a:pPr algn="ctr"/>
            <a:r>
              <a:rPr lang="ru-RU" sz="3600" kern="10" dirty="0">
                <a:ln w="9525">
                  <a:solidFill>
                    <a:srgbClr val="99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встречается чаще, </a:t>
            </a:r>
          </a:p>
          <a:p>
            <a:pPr algn="ctr"/>
            <a:r>
              <a:rPr lang="ru-RU" sz="3600" kern="10" dirty="0">
                <a:ln w="9525">
                  <a:solidFill>
                    <a:srgbClr val="99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чем у некурящих:</a:t>
            </a:r>
          </a:p>
        </p:txBody>
      </p:sp>
      <p:pic>
        <p:nvPicPr>
          <p:cNvPr id="4103" name="Picture 7" descr="1231983485_1231970687_dc1a_d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3487737" cy="432593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5000"/>
              </a:lnSpc>
              <a:buFont typeface="Wingdings" pitchFamily="2" charset="2"/>
              <a:buNone/>
            </a:pPr>
            <a:r>
              <a:rPr lang="ru-RU" b="1">
                <a:solidFill>
                  <a:srgbClr val="CC6600"/>
                </a:solidFill>
                <a:latin typeface="Arial Black" pitchFamily="34" charset="0"/>
              </a:rPr>
              <a:t>а) артериальное давление</a:t>
            </a:r>
          </a:p>
          <a:p>
            <a:pPr>
              <a:lnSpc>
                <a:spcPct val="155000"/>
              </a:lnSpc>
              <a:buFont typeface="Wingdings" pitchFamily="2" charset="2"/>
              <a:buNone/>
            </a:pPr>
            <a:r>
              <a:rPr lang="ru-RU" b="1">
                <a:solidFill>
                  <a:srgbClr val="CC6600"/>
                </a:solidFill>
                <a:latin typeface="Arial Black" pitchFamily="34" charset="0"/>
              </a:rPr>
              <a:t>б) атмосферное давление</a:t>
            </a:r>
          </a:p>
          <a:p>
            <a:pPr>
              <a:lnSpc>
                <a:spcPct val="155000"/>
              </a:lnSpc>
              <a:buFont typeface="Wingdings" pitchFamily="2" charset="2"/>
              <a:buNone/>
            </a:pPr>
            <a:r>
              <a:rPr lang="ru-RU" b="1">
                <a:solidFill>
                  <a:srgbClr val="CC6600"/>
                </a:solidFill>
                <a:latin typeface="Arial Black" pitchFamily="34" charset="0"/>
              </a:rPr>
              <a:t>в) давление газа</a:t>
            </a:r>
          </a:p>
          <a:p>
            <a:pPr>
              <a:lnSpc>
                <a:spcPct val="155000"/>
              </a:lnSpc>
              <a:buFont typeface="Wingdings" pitchFamily="2" charset="2"/>
              <a:buNone/>
            </a:pPr>
            <a:r>
              <a:rPr lang="ru-RU" b="1">
                <a:solidFill>
                  <a:srgbClr val="CC6600"/>
                </a:solidFill>
                <a:latin typeface="Arial Black" pitchFamily="34" charset="0"/>
              </a:rPr>
              <a:t>в) давление пара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900113" y="692150"/>
            <a:ext cx="73437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Часто при курении повышается: </a:t>
            </a:r>
          </a:p>
        </p:txBody>
      </p:sp>
      <p:pic>
        <p:nvPicPr>
          <p:cNvPr id="5125" name="Picture 5" descr="picture-390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14752"/>
            <a:ext cx="3714750" cy="29718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85720" y="1000108"/>
            <a:ext cx="8858280" cy="1143000"/>
          </a:xfrm>
        </p:spPr>
        <p:txBody>
          <a:bodyPr/>
          <a:lstStyle/>
          <a:p>
            <a:pPr marL="685800" indent="-685800" algn="ctr"/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Сколько вредных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веществ попадает в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организм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человека при курении</a:t>
            </a:r>
            <a:endParaRPr lang="ru-RU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1547813" y="2420938"/>
            <a:ext cx="2087562" cy="19431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30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339975" y="4508500"/>
            <a:ext cx="2087563" cy="1943100"/>
          </a:xfrm>
          <a:prstGeom prst="ellipse">
            <a:avLst/>
          </a:prstGeom>
          <a:solidFill>
            <a:srgbClr val="339966"/>
          </a:solidFill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10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148263" y="4508500"/>
            <a:ext cx="2087562" cy="19431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2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5940425" y="2420938"/>
            <a:ext cx="2087563" cy="1943100"/>
          </a:xfrm>
          <a:prstGeom prst="ellipse">
            <a:avLst/>
          </a:prstGeom>
          <a:solidFill>
            <a:srgbClr val="00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5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4443413" y="2349500"/>
            <a:ext cx="1208087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b="1">
                <a:solidFill>
                  <a:srgbClr val="990099"/>
                </a:solidFill>
                <a:latin typeface="Verdana" pitchFamily="34" charset="0"/>
              </a:rPr>
              <a:t>а) насморк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b="1">
                <a:solidFill>
                  <a:srgbClr val="990099"/>
                </a:solidFill>
                <a:latin typeface="Verdana" pitchFamily="34" charset="0"/>
              </a:rPr>
              <a:t>   б) грипп</a:t>
            </a:r>
            <a:br>
              <a:rPr lang="ru-RU" b="1">
                <a:solidFill>
                  <a:srgbClr val="990099"/>
                </a:solidFill>
                <a:latin typeface="Verdana" pitchFamily="34" charset="0"/>
              </a:rPr>
            </a:br>
            <a:r>
              <a:rPr lang="ru-RU" b="1">
                <a:solidFill>
                  <a:srgbClr val="990099"/>
                </a:solidFill>
                <a:latin typeface="Verdana" pitchFamily="34" charset="0"/>
              </a:rPr>
              <a:t>в) бронхит</a:t>
            </a:r>
            <a:br>
              <a:rPr lang="ru-RU" b="1">
                <a:solidFill>
                  <a:srgbClr val="990099"/>
                </a:solidFill>
                <a:latin typeface="Verdana" pitchFamily="34" charset="0"/>
              </a:rPr>
            </a:br>
            <a:r>
              <a:rPr lang="ru-RU" b="1">
                <a:solidFill>
                  <a:srgbClr val="990099"/>
                </a:solidFill>
                <a:latin typeface="Verdana" pitchFamily="34" charset="0"/>
              </a:rPr>
              <a:t>г) кашель</a:t>
            </a:r>
          </a:p>
        </p:txBody>
      </p:sp>
      <p:pic>
        <p:nvPicPr>
          <p:cNvPr id="77829" name="Picture 5" descr="Картинка 58 из 4160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1238"/>
            <a:ext cx="4352925" cy="4310062"/>
          </a:xfrm>
          <a:prstGeom prst="rect">
            <a:avLst/>
          </a:prstGeom>
          <a:noFill/>
        </p:spPr>
      </p:pic>
      <p:sp>
        <p:nvSpPr>
          <p:cNvPr id="77830" name="WordArt 6"/>
          <p:cNvSpPr>
            <a:spLocks noChangeArrowheads="1" noChangeShapeType="1" noTextEdit="1"/>
          </p:cNvSpPr>
          <p:nvPr/>
        </p:nvSpPr>
        <p:spPr bwMode="auto">
          <a:xfrm>
            <a:off x="395288" y="836613"/>
            <a:ext cx="8497887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Болезнь заядлых курильщиков: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62200"/>
            <a:ext cx="3816350" cy="4306888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endParaRPr lang="ru-RU" sz="1400"/>
          </a:p>
          <a:p>
            <a:pPr marL="533400" indent="-533400">
              <a:lnSpc>
                <a:spcPct val="200000"/>
              </a:lnSpc>
              <a:buFont typeface="Wingdings" pitchFamily="2" charset="2"/>
              <a:buNone/>
            </a:pPr>
            <a:r>
              <a:rPr lang="ru-RU" sz="1400"/>
              <a:t/>
            </a:r>
            <a:br>
              <a:rPr lang="ru-RU" sz="1400"/>
            </a:br>
            <a:r>
              <a:rPr lang="ru-RU" b="1">
                <a:solidFill>
                  <a:srgbClr val="6600CC"/>
                </a:solidFill>
                <a:latin typeface="Arial Black" pitchFamily="34" charset="0"/>
              </a:rPr>
              <a:t>а) рост</a:t>
            </a:r>
            <a:br>
              <a:rPr lang="ru-RU" b="1">
                <a:solidFill>
                  <a:srgbClr val="6600CC"/>
                </a:solidFill>
                <a:latin typeface="Arial Black" pitchFamily="34" charset="0"/>
              </a:rPr>
            </a:br>
            <a:r>
              <a:rPr lang="ru-RU" b="1">
                <a:solidFill>
                  <a:srgbClr val="6600CC"/>
                </a:solidFill>
                <a:latin typeface="Arial Black" pitchFamily="34" charset="0"/>
              </a:rPr>
              <a:t>б) преступление</a:t>
            </a:r>
            <a:br>
              <a:rPr lang="ru-RU" b="1">
                <a:solidFill>
                  <a:srgbClr val="6600CC"/>
                </a:solidFill>
                <a:latin typeface="Arial Black" pitchFamily="34" charset="0"/>
              </a:rPr>
            </a:br>
            <a:r>
              <a:rPr lang="ru-RU" b="1">
                <a:solidFill>
                  <a:srgbClr val="6600CC"/>
                </a:solidFill>
                <a:latin typeface="Arial Black" pitchFamily="34" charset="0"/>
              </a:rPr>
              <a:t>в) машину</a:t>
            </a:r>
            <a:br>
              <a:rPr lang="ru-RU" b="1">
                <a:solidFill>
                  <a:srgbClr val="6600CC"/>
                </a:solidFill>
                <a:latin typeface="Arial Black" pitchFamily="34" charset="0"/>
              </a:rPr>
            </a:br>
            <a:r>
              <a:rPr lang="ru-RU" b="1">
                <a:solidFill>
                  <a:srgbClr val="6600CC"/>
                </a:solidFill>
                <a:latin typeface="Arial Black" pitchFamily="34" charset="0"/>
              </a:rPr>
              <a:t>г) очередь</a:t>
            </a:r>
          </a:p>
        </p:txBody>
      </p:sp>
      <p:pic>
        <p:nvPicPr>
          <p:cNvPr id="74757" name="Picture 5" descr="Картинка 3 из 1212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3194050"/>
            <a:ext cx="4643437" cy="34861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4758" name="WordArt 6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8066087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Никотин всегда задерживает: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>
          <a:xfrm>
            <a:off x="1285852" y="1142984"/>
            <a:ext cx="7493000" cy="1296987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>
                <a:solidFill>
                  <a:srgbClr val="990000"/>
                </a:solidFill>
                <a:latin typeface="Arial Black" pitchFamily="34" charset="0"/>
              </a:rPr>
              <a:t>Во времена Петра I говорили:</a:t>
            </a:r>
            <a:br>
              <a:rPr lang="ru-RU" sz="3200" dirty="0">
                <a:solidFill>
                  <a:srgbClr val="990000"/>
                </a:solidFill>
                <a:latin typeface="Arial Black" pitchFamily="34" charset="0"/>
              </a:rPr>
            </a:br>
            <a:r>
              <a:rPr lang="ru-RU" sz="3200" dirty="0">
                <a:solidFill>
                  <a:srgbClr val="990000"/>
                </a:solidFill>
                <a:latin typeface="Arial Black" pitchFamily="34" charset="0"/>
              </a:rPr>
              <a:t>“Кто курит табак, тот хуже…”</a:t>
            </a:r>
            <a:r>
              <a:rPr lang="ru-RU" dirty="0">
                <a:latin typeface="Arial Black" pitchFamily="34" charset="0"/>
              </a:rPr>
              <a:t/>
            </a:r>
            <a:br>
              <a:rPr lang="ru-RU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/>
              <a:t/>
            </a:r>
            <a:br>
              <a:rPr lang="ru-RU"/>
            </a:br>
            <a:r>
              <a:rPr lang="ru-RU"/>
              <a:t>                                </a:t>
            </a:r>
            <a:r>
              <a:rPr lang="ru-RU" b="1">
                <a:solidFill>
                  <a:srgbClr val="003399"/>
                </a:solidFill>
              </a:rPr>
              <a:t>а) свиньи</a:t>
            </a:r>
            <a:br>
              <a:rPr lang="ru-RU" b="1">
                <a:solidFill>
                  <a:srgbClr val="003399"/>
                </a:solidFill>
              </a:rPr>
            </a:br>
            <a:r>
              <a:rPr lang="ru-RU" b="1">
                <a:solidFill>
                  <a:srgbClr val="003399"/>
                </a:solidFill>
              </a:rPr>
              <a:t>               б) козы</a:t>
            </a:r>
            <a:br>
              <a:rPr lang="ru-RU" b="1">
                <a:solidFill>
                  <a:srgbClr val="003399"/>
                </a:solidFill>
              </a:rPr>
            </a:br>
            <a:r>
              <a:rPr lang="ru-RU" b="1">
                <a:solidFill>
                  <a:srgbClr val="003399"/>
                </a:solidFill>
              </a:rPr>
              <a:t>                                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b="1">
                <a:solidFill>
                  <a:srgbClr val="003399"/>
                </a:solidFill>
              </a:rPr>
              <a:t>                                                    в) собаки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b="1">
                <a:solidFill>
                  <a:srgbClr val="003399"/>
                </a:solidFill>
              </a:rPr>
              <a:t>          г) серого волка</a:t>
            </a:r>
          </a:p>
        </p:txBody>
      </p:sp>
      <p:pic>
        <p:nvPicPr>
          <p:cNvPr id="75781" name="Picture 5" descr="Картинка 1 из 8663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2276475"/>
            <a:ext cx="2268537" cy="17780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5783" name="Picture 7" descr="Картинка 11 из 17424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2060575"/>
            <a:ext cx="1825625" cy="217805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5785" name="Picture 9" descr="57ba65346c5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4724400"/>
            <a:ext cx="2592387" cy="194468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5787" name="Picture 11" descr="Картинка 17 из 210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4840288"/>
            <a:ext cx="2017713" cy="2017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>
          <a:xfrm>
            <a:off x="1643042" y="0"/>
            <a:ext cx="7931150" cy="2276475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33CC33"/>
                </a:solidFill>
              </a:rPr>
              <a:t/>
            </a:r>
            <a:br>
              <a:rPr lang="ru-RU" sz="3200" dirty="0">
                <a:solidFill>
                  <a:srgbClr val="33CC33"/>
                </a:solidFill>
              </a:rPr>
            </a:br>
            <a:r>
              <a:rPr lang="ru-RU" sz="3200" dirty="0">
                <a:solidFill>
                  <a:srgbClr val="990000"/>
                </a:solidFill>
              </a:rPr>
              <a:t>Какой орган наряду с</a:t>
            </a:r>
            <a:br>
              <a:rPr lang="ru-RU" sz="3200" dirty="0">
                <a:solidFill>
                  <a:srgbClr val="990000"/>
                </a:solidFill>
              </a:rPr>
            </a:br>
            <a:r>
              <a:rPr lang="ru-RU" sz="3200" dirty="0">
                <a:solidFill>
                  <a:srgbClr val="990000"/>
                </a:solidFill>
              </a:rPr>
              <a:t> легкими больше всего страдает </a:t>
            </a:r>
            <a:br>
              <a:rPr lang="ru-RU" sz="3200" dirty="0">
                <a:solidFill>
                  <a:srgbClr val="990000"/>
                </a:solidFill>
              </a:rPr>
            </a:br>
            <a:r>
              <a:rPr lang="ru-RU" sz="3200" dirty="0">
                <a:solidFill>
                  <a:srgbClr val="990000"/>
                </a:solidFill>
              </a:rPr>
              <a:t>от последствия курения?</a:t>
            </a:r>
            <a:br>
              <a:rPr lang="ru-RU" sz="3200" dirty="0">
                <a:solidFill>
                  <a:srgbClr val="990000"/>
                </a:solidFill>
              </a:rPr>
            </a:b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/>
              <a:t/>
            </a:r>
            <a:br>
              <a:rPr lang="ru-RU"/>
            </a:br>
            <a:r>
              <a:rPr lang="ru-RU" sz="4000" b="1">
                <a:solidFill>
                  <a:srgbClr val="990099"/>
                </a:solidFill>
              </a:rPr>
              <a:t>а) желудок</a:t>
            </a:r>
            <a:br>
              <a:rPr lang="ru-RU" sz="4000" b="1">
                <a:solidFill>
                  <a:srgbClr val="990099"/>
                </a:solidFill>
              </a:rPr>
            </a:br>
            <a:r>
              <a:rPr lang="ru-RU" sz="4000" b="1">
                <a:solidFill>
                  <a:srgbClr val="990099"/>
                </a:solidFill>
              </a:rPr>
              <a:t>б) почки</a:t>
            </a:r>
            <a:br>
              <a:rPr lang="ru-RU" sz="4000" b="1">
                <a:solidFill>
                  <a:srgbClr val="990099"/>
                </a:solidFill>
              </a:rPr>
            </a:br>
            <a:r>
              <a:rPr lang="ru-RU" sz="4000" b="1">
                <a:solidFill>
                  <a:srgbClr val="990099"/>
                </a:solidFill>
              </a:rPr>
              <a:t>в) сердце</a:t>
            </a:r>
            <a:br>
              <a:rPr lang="ru-RU" sz="4000" b="1">
                <a:solidFill>
                  <a:srgbClr val="990099"/>
                </a:solidFill>
              </a:rPr>
            </a:br>
            <a:r>
              <a:rPr lang="ru-RU" sz="4000" b="1">
                <a:solidFill>
                  <a:srgbClr val="990099"/>
                </a:solidFill>
              </a:rPr>
              <a:t>г)  печень</a:t>
            </a:r>
          </a:p>
        </p:txBody>
      </p:sp>
      <p:pic>
        <p:nvPicPr>
          <p:cNvPr id="76804" name="Picture 4" descr="_1_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9950" y="2349500"/>
            <a:ext cx="2998788" cy="431323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Другая 3">
      <a:dk1>
        <a:srgbClr val="FFFFCC"/>
      </a:dk1>
      <a:lt1>
        <a:srgbClr val="FFFFFF"/>
      </a:lt1>
      <a:dk2>
        <a:srgbClr val="FFCAFF"/>
      </a:dk2>
      <a:lt2>
        <a:srgbClr val="FFFFFF"/>
      </a:lt2>
      <a:accent1>
        <a:srgbClr val="FF9900"/>
      </a:accent1>
      <a:accent2>
        <a:srgbClr val="CC3300"/>
      </a:accent2>
      <a:accent3>
        <a:srgbClr val="FFCAFF"/>
      </a:accent3>
      <a:accent4>
        <a:srgbClr val="DADADA"/>
      </a:accent4>
      <a:accent5>
        <a:srgbClr val="FFCAAA"/>
      </a:accent5>
      <a:accent6>
        <a:srgbClr val="B92D00"/>
      </a:accent6>
      <a:hlink>
        <a:srgbClr val="FFCC00"/>
      </a:hlink>
      <a:folHlink>
        <a:srgbClr val="FFCC99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9">
        <a:dk1>
          <a:srgbClr val="FFFFCC"/>
        </a:dk1>
        <a:lt1>
          <a:srgbClr val="FFFFFF"/>
        </a:lt1>
        <a:dk2>
          <a:srgbClr val="FF66CC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FFB8E2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10">
        <a:dk1>
          <a:srgbClr val="FFFFCC"/>
        </a:dk1>
        <a:lt1>
          <a:srgbClr val="FFFFFF"/>
        </a:lt1>
        <a:dk2>
          <a:srgbClr val="FF99FF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FFCAFF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136</TotalTime>
  <Words>114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Капсулы</vt:lpstr>
      <vt:lpstr>Слайд 1</vt:lpstr>
      <vt:lpstr>Слайд 2</vt:lpstr>
      <vt:lpstr> </vt:lpstr>
      <vt:lpstr>Слайд 4</vt:lpstr>
      <vt:lpstr>Сколько вредных веществ попадает в организм  человека при курении</vt:lpstr>
      <vt:lpstr>Слайд 6</vt:lpstr>
      <vt:lpstr>Слайд 7</vt:lpstr>
      <vt:lpstr>       Во времена Петра I говорили: “Кто курит табак, тот хуже…” </vt:lpstr>
      <vt:lpstr>           Какой орган наряду с  легкими больше всего страдает  от последствия курения? </vt:lpstr>
      <vt:lpstr>Как называется газ, который вдыхает при курении человек (тот же ядовитый газ содержится в выхлопных газах автомобильного двигателя)?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</dc:creator>
  <cp:lastModifiedBy>Нинуся</cp:lastModifiedBy>
  <cp:revision>8</cp:revision>
  <dcterms:created xsi:type="dcterms:W3CDTF">2010-04-10T17:26:27Z</dcterms:created>
  <dcterms:modified xsi:type="dcterms:W3CDTF">2014-02-02T16:49:10Z</dcterms:modified>
</cp:coreProperties>
</file>