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metadata/thumbnail" Target="docProps/thumbnail0.jpeg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4"/>
  </p:notesMasterIdLst>
  <p:handoutMasterIdLst>
    <p:handoutMasterId r:id="rId15"/>
  </p:handoutMasterIdLst>
  <p:sldIdLst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EBEBEB"/>
    <a:srgbClr val="376092"/>
    <a:srgbClr val="7F7F7F"/>
    <a:srgbClr val="825809"/>
    <a:srgbClr val="FFFFFF"/>
    <a:srgbClr val="4D822A"/>
    <a:srgbClr val="ABB1B0"/>
    <a:srgbClr val="ACACB0"/>
    <a:srgbClr val="A8A9B4"/>
    <a:srgbClr val="87F1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65" autoAdjust="0"/>
    <p:restoredTop sz="96879" autoAdjust="0"/>
  </p:normalViewPr>
  <p:slideViewPr>
    <p:cSldViewPr snapToGrid="0">
      <p:cViewPr>
        <p:scale>
          <a:sx n="73" d="100"/>
          <a:sy n="73" d="100"/>
        </p:scale>
        <p:origin x="-1122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21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 smtClean="0">
                <a:latin typeface="Arial" pitchFamily="34" charset="0"/>
                <a:cs typeface="Arial" pitchFamily="34" charset="0"/>
              </a:rPr>
              <a:t>© Duarte Design, Inc. 2009</a:t>
            </a:r>
            <a:endParaRPr 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7EAF2-1DE3-4AC2-BC82-3EF63BED91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9915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A8ED9-A90F-43A0-A471-4F79F54F8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© Duarte Design, Inc. 2009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4787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12/17/2013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693C-57C3-4914-8E69-D777D6AA2CC8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C21E-1789-4DE4-A292-CBB5A0C2C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693C-57C3-4914-8E69-D777D6AA2CC8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C21E-1789-4DE4-A292-CBB5A0C2C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D2693C-57C3-4914-8E69-D777D6AA2CC8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59C21E-1789-4DE4-A292-CBB5A0C2C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DD2693C-57C3-4914-8E69-D777D6AA2CC8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259C21E-1789-4DE4-A292-CBB5A0C2C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693C-57C3-4914-8E69-D777D6AA2CC8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C21E-1789-4DE4-A292-CBB5A0C2C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693C-57C3-4914-8E69-D777D6AA2CC8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C21E-1789-4DE4-A292-CBB5A0C2C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D2693C-57C3-4914-8E69-D777D6AA2CC8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59C21E-1789-4DE4-A292-CBB5A0C2C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693C-57C3-4914-8E69-D777D6AA2CC8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C21E-1789-4DE4-A292-CBB5A0C2C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D2693C-57C3-4914-8E69-D777D6AA2CC8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59C21E-1789-4DE4-A292-CBB5A0C2C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D2693C-57C3-4914-8E69-D777D6AA2CC8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59C21E-1789-4DE4-A292-CBB5A0C2C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12/17/2013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Лексика интернета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Павлюкевич</a:t>
            </a:r>
            <a:r>
              <a:rPr lang="ru-RU" dirty="0" smtClean="0"/>
              <a:t>  А.Ю.    учитель русского языка и  </a:t>
            </a:r>
          </a:p>
          <a:p>
            <a:r>
              <a:rPr lang="ru-RU" dirty="0" smtClean="0"/>
              <a:t>                                      литературы МАОУ СОШ №8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3606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 </a:t>
            </a:r>
            <a:r>
              <a:rPr lang="ru-RU" dirty="0" err="1" smtClean="0"/>
              <a:t>мемориз</a:t>
            </a:r>
            <a:r>
              <a:rPr lang="ru-RU" dirty="0" smtClean="0"/>
              <a:t>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8216537" cy="4873752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Я </a:t>
            </a:r>
            <a:r>
              <a:rPr lang="ru-RU" sz="2800" dirty="0" smtClean="0"/>
              <a:t>прочитал всю запись дважды, </a:t>
            </a:r>
            <a:br>
              <a:rPr lang="ru-RU" sz="2800" dirty="0" smtClean="0"/>
            </a:br>
            <a:r>
              <a:rPr lang="ru-RU" sz="2800" dirty="0" smtClean="0"/>
              <a:t>Нажал на кнопочку с сердечком, </a:t>
            </a:r>
            <a:br>
              <a:rPr lang="ru-RU" sz="2800" dirty="0" smtClean="0"/>
            </a:br>
            <a:r>
              <a:rPr lang="ru-RU" sz="2800" dirty="0" smtClean="0"/>
              <a:t>Чтоб ею насладился каждый. </a:t>
            </a:r>
            <a:br>
              <a:rPr lang="ru-RU" sz="2800" dirty="0" smtClean="0"/>
            </a:br>
            <a:r>
              <a:rPr lang="ru-RU" sz="2800" dirty="0" smtClean="0"/>
              <a:t>Отныне, присно и навечно... 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Г. Гусейнов. </a:t>
            </a:r>
            <a:r>
              <a:rPr lang="ru-RU" dirty="0" err="1" smtClean="0"/>
              <a:t>Эрративная</a:t>
            </a:r>
            <a:r>
              <a:rPr lang="ru-RU" dirty="0" smtClean="0"/>
              <a:t> семантика. </a:t>
            </a:r>
            <a:r>
              <a:rPr lang="en-US" dirty="0" smtClean="0"/>
              <a:t>postnauka.ru/video/3379</a:t>
            </a:r>
          </a:p>
          <a:p>
            <a:r>
              <a:rPr lang="ru-RU" dirty="0" smtClean="0"/>
              <a:t>Г. Гусейнов. Заметки к антропологии русского Интернета: особенности языка и литературы сетевых людей. НЛО, 2000, №43</a:t>
            </a:r>
          </a:p>
          <a:p>
            <a:r>
              <a:rPr lang="ru-RU" dirty="0" smtClean="0"/>
              <a:t>Г. Гусейнов. «Берлога </a:t>
            </a:r>
            <a:r>
              <a:rPr lang="ru-RU" dirty="0" err="1" smtClean="0"/>
              <a:t>веблога</a:t>
            </a:r>
            <a:r>
              <a:rPr lang="ru-RU" dirty="0" smtClean="0"/>
              <a:t>». Введение в эрратическую семантику. «Говорим по-русски», март, 2005.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199" y="339634"/>
            <a:ext cx="8033657" cy="613431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5400" dirty="0" smtClean="0"/>
          </a:p>
          <a:p>
            <a:pPr algn="ctr">
              <a:buNone/>
            </a:pPr>
            <a:r>
              <a:rPr lang="ru-RU" sz="5400" dirty="0" smtClean="0"/>
              <a:t>  </a:t>
            </a:r>
            <a:r>
              <a:rPr lang="ru-RU" sz="6000" dirty="0" smtClean="0"/>
              <a:t>У Интернета имеются свои законы и правила, также собственный сленг. </a:t>
            </a:r>
            <a:endParaRPr lang="ru-RU" sz="6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3674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Интернет-лексика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164287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1429"/>
                <a:gridCol w="2621280"/>
                <a:gridCol w="2821578"/>
              </a:tblGrid>
              <a:tr h="2057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Сленг обычных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юзеров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– пользователей сети Интернет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Олбанский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язык –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эрративная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лексика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Компьютерный сленг – язык программистов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2000714">
                <a:tc>
                  <a:txBody>
                    <a:bodyPr/>
                    <a:lstStyle/>
                    <a:p>
                      <a:r>
                        <a:rPr lang="ru-RU" dirty="0" smtClean="0"/>
                        <a:t>Мыло, </a:t>
                      </a:r>
                      <a:r>
                        <a:rPr lang="ru-RU" dirty="0" err="1" smtClean="0"/>
                        <a:t>емеля</a:t>
                      </a:r>
                      <a:r>
                        <a:rPr lang="ru-RU" dirty="0" smtClean="0"/>
                        <a:t> – почта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Мейл/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имейл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почта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Собака – </a:t>
                      </a:r>
                      <a:r>
                        <a:rPr lang="en-US" dirty="0" smtClean="0"/>
                        <a:t>@</a:t>
                      </a:r>
                    </a:p>
                    <a:p>
                      <a:r>
                        <a:rPr lang="ru-RU" dirty="0" smtClean="0"/>
                        <a:t>Ник</a:t>
                      </a:r>
                      <a:r>
                        <a:rPr lang="ru-RU" baseline="0" dirty="0" smtClean="0"/>
                        <a:t> – имя</a:t>
                      </a:r>
                    </a:p>
                    <a:p>
                      <a:r>
                        <a:rPr lang="ru-RU" baseline="0" dirty="0" smtClean="0"/>
                        <a:t>Пост – сообщение</a:t>
                      </a:r>
                    </a:p>
                    <a:p>
                      <a:r>
                        <a:rPr lang="ru-RU" baseline="0" dirty="0" smtClean="0"/>
                        <a:t>ИМХО – по моему скромному мнению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Превед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медвед</a:t>
                      </a:r>
                      <a:r>
                        <a:rPr lang="ru-RU" baseline="0" dirty="0" smtClean="0"/>
                        <a:t>!</a:t>
                      </a:r>
                    </a:p>
                    <a:p>
                      <a:r>
                        <a:rPr lang="ru-RU" baseline="0" dirty="0" err="1" smtClean="0"/>
                        <a:t>Аффтар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жжот</a:t>
                      </a:r>
                      <a:r>
                        <a:rPr lang="ru-RU" baseline="0" dirty="0" smtClean="0"/>
                        <a:t>!</a:t>
                      </a:r>
                    </a:p>
                    <a:p>
                      <a:r>
                        <a:rPr lang="ru-RU" baseline="0" dirty="0" err="1" smtClean="0"/>
                        <a:t>Пешы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исчо</a:t>
                      </a:r>
                      <a:r>
                        <a:rPr lang="ru-RU" baseline="0" dirty="0" smtClean="0"/>
                        <a:t>!</a:t>
                      </a:r>
                      <a:br>
                        <a:rPr lang="ru-RU" baseline="0" dirty="0" smtClean="0"/>
                      </a:br>
                      <a:r>
                        <a:rPr lang="ru-RU" baseline="0" dirty="0" err="1" smtClean="0"/>
                        <a:t>Ржунимагу</a:t>
                      </a:r>
                      <a:endParaRPr lang="ru-RU" baseline="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Мать – материнская плата</a:t>
                      </a:r>
                    </a:p>
                    <a:p>
                      <a:r>
                        <a:rPr lang="ru-RU" dirty="0" err="1" smtClean="0"/>
                        <a:t>Карлсон</a:t>
                      </a:r>
                      <a:r>
                        <a:rPr lang="ru-RU" dirty="0" smtClean="0"/>
                        <a:t> –вентилятор</a:t>
                      </a:r>
                    </a:p>
                    <a:p>
                      <a:r>
                        <a:rPr lang="ru-RU" dirty="0" smtClean="0"/>
                        <a:t>Сосиска – плохой системный оператор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82881"/>
          <a:ext cx="8151222" cy="6166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5611"/>
                <a:gridCol w="4075611"/>
              </a:tblGrid>
              <a:tr h="463881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Лакер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Счастливчик, удачливый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388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Нуб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Новичок </a:t>
                      </a:r>
                      <a:endParaRPr lang="ru-RU" dirty="0"/>
                    </a:p>
                  </a:txBody>
                  <a:tcPr/>
                </a:tc>
              </a:tr>
              <a:tr h="46388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Баг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Ошибка</a:t>
                      </a:r>
                      <a:endParaRPr lang="ru-RU" dirty="0"/>
                    </a:p>
                  </a:txBody>
                  <a:tcPr/>
                </a:tc>
              </a:tr>
              <a:tr h="10119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Лаг, </a:t>
                      </a:r>
                      <a:r>
                        <a:rPr lang="ru-RU" dirty="0" err="1" smtClean="0"/>
                        <a:t>лагать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Тормоз, </a:t>
                      </a:r>
                      <a:r>
                        <a:rPr lang="ru-RU" dirty="0" err="1" smtClean="0"/>
                        <a:t>подвисание</a:t>
                      </a:r>
                      <a:r>
                        <a:rPr lang="ru-RU" dirty="0" smtClean="0"/>
                        <a:t> компьютера /Не справляться с приемом информации, тормозить</a:t>
                      </a: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Флуд</a:t>
                      </a:r>
                      <a:r>
                        <a:rPr lang="ru-RU" dirty="0" smtClean="0"/>
                        <a:t> , </a:t>
                      </a:r>
                      <a:r>
                        <a:rPr lang="ru-RU" dirty="0" err="1" smtClean="0"/>
                        <a:t>флудить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Бессмысленное повторение одного и того же / Повторять одно и то же, ерунду</a:t>
                      </a:r>
                    </a:p>
                  </a:txBody>
                  <a:tcPr/>
                </a:tc>
              </a:tr>
              <a:tr h="46388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Гуглить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Искать </a:t>
                      </a:r>
                      <a:endParaRPr lang="ru-RU" dirty="0"/>
                    </a:p>
                  </a:txBody>
                  <a:tcPr/>
                </a:tc>
              </a:tr>
              <a:tr h="46388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Сорь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Извини</a:t>
                      </a:r>
                      <a:endParaRPr lang="ru-RU" dirty="0"/>
                    </a:p>
                  </a:txBody>
                  <a:tcPr/>
                </a:tc>
              </a:tr>
              <a:tr h="46388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Грацки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грац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грц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гц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Поздравляю</a:t>
                      </a:r>
                      <a:endParaRPr lang="ru-RU" dirty="0"/>
                    </a:p>
                  </a:txBody>
                  <a:tcPr/>
                </a:tc>
              </a:tr>
              <a:tr h="46388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Спс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сяп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сяпки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Спасибо</a:t>
                      </a:r>
                      <a:endParaRPr lang="ru-RU" dirty="0"/>
                    </a:p>
                  </a:txBody>
                  <a:tcPr/>
                </a:tc>
              </a:tr>
              <a:tr h="46388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Споки-ноки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Спокойной ночи</a:t>
                      </a:r>
                      <a:endParaRPr lang="ru-RU" dirty="0"/>
                    </a:p>
                  </a:txBody>
                  <a:tcPr/>
                </a:tc>
              </a:tr>
              <a:tr h="4638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Эрративная</a:t>
            </a:r>
            <a:r>
              <a:rPr lang="ru-RU" dirty="0" smtClean="0"/>
              <a:t> лексика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/>
              <a:t>   </a:t>
            </a:r>
          </a:p>
          <a:p>
            <a:pPr algn="just">
              <a:buNone/>
            </a:pPr>
            <a:r>
              <a:rPr lang="ru-RU" sz="3000" dirty="0" err="1" smtClean="0"/>
              <a:t>Эрратив</a:t>
            </a:r>
            <a:r>
              <a:rPr lang="ru-RU" sz="3000" dirty="0" smtClean="0"/>
              <a:t> (от лат. </a:t>
            </a:r>
            <a:r>
              <a:rPr lang="en-US" sz="3000" dirty="0" err="1" smtClean="0"/>
              <a:t>Errare</a:t>
            </a:r>
            <a:r>
              <a:rPr lang="en-US" sz="3000" dirty="0" smtClean="0"/>
              <a:t> – </a:t>
            </a:r>
            <a:r>
              <a:rPr lang="ru-RU" sz="3000" dirty="0" smtClean="0"/>
              <a:t>ошибаться) – слово или выражение, подвергнутое НАРОЧНОМУ искажению носителем языка, ВЛАДЕЮЩИМ литературной нормой, для придания особого эффекта.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22070" y="169819"/>
          <a:ext cx="8373292" cy="6485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199"/>
                <a:gridCol w="5713093"/>
              </a:tblGrid>
              <a:tr h="358552">
                <a:tc>
                  <a:txBody>
                    <a:bodyPr/>
                    <a:lstStyle/>
                    <a:p>
                      <a:r>
                        <a:rPr kumimoji="0" lang="ru-R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адназначна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однозначно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96381">
                <a:tc>
                  <a:txBody>
                    <a:bodyPr/>
                    <a:lstStyle/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афтар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выпей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йаду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автор, выпей яду!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выражение неодобрения данного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постинга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(сообщения)</a:t>
                      </a:r>
                      <a:endParaRPr lang="ru-RU" sz="1800" dirty="0"/>
                    </a:p>
                  </a:txBody>
                  <a:tcPr/>
                </a:tc>
              </a:tr>
              <a:tr h="6274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афтар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жжот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автор жжет, автор зажигает!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выражение удовольствия от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постинга</a:t>
                      </a:r>
                      <a:endParaRPr lang="ru-RU" sz="1800" dirty="0"/>
                    </a:p>
                  </a:txBody>
                  <a:tcPr/>
                </a:tc>
              </a:tr>
              <a:tr h="627467">
                <a:tc>
                  <a:txBody>
                    <a:bodyPr/>
                    <a:lstStyle/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ацтой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отстой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выражение неодобрения</a:t>
                      </a:r>
                      <a:endParaRPr lang="ru-RU" sz="1800" dirty="0"/>
                    </a:p>
                  </a:txBody>
                  <a:tcPr/>
                </a:tc>
              </a:tr>
              <a:tr h="35855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узбагойся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успокойся</a:t>
                      </a:r>
                      <a:endParaRPr lang="ru-RU" sz="1800" dirty="0"/>
                    </a:p>
                  </a:txBody>
                  <a:tcPr/>
                </a:tc>
              </a:tr>
              <a:tr h="98877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Бобруйск,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жывотное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выражение неодобрения непонятливости собеседника и его претензиям на непричастность к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гоблинской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среде</a:t>
                      </a:r>
                    </a:p>
                  </a:txBody>
                  <a:tcPr/>
                </a:tc>
              </a:tr>
              <a:tr h="4473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вмемориз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запомнить, высокая оценка высказывания</a:t>
                      </a:r>
                      <a:endParaRPr lang="ru-RU" sz="1800" dirty="0"/>
                    </a:p>
                  </a:txBody>
                  <a:tcPr/>
                </a:tc>
              </a:tr>
              <a:tr h="358552">
                <a:tc>
                  <a:txBody>
                    <a:bodyPr/>
                    <a:lstStyle/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патамушта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потому что</a:t>
                      </a:r>
                      <a:endParaRPr lang="ru-RU" sz="1800" dirty="0"/>
                    </a:p>
                  </a:txBody>
                  <a:tcPr/>
                </a:tc>
              </a:tr>
              <a:tr h="35855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канешна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конечно</a:t>
                      </a:r>
                      <a:endParaRPr lang="ru-RU" sz="1800" dirty="0"/>
                    </a:p>
                  </a:txBody>
                  <a:tcPr/>
                </a:tc>
              </a:tr>
              <a:tr h="1392236">
                <a:tc>
                  <a:txBody>
                    <a:bodyPr/>
                    <a:lstStyle/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потреот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патриот:</a:t>
                      </a:r>
                    </a:p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эрратив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намекает на плохое владение русским языком, часто наблюдаемое у авторов, декларирующих патриотизм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использования </a:t>
            </a:r>
            <a:r>
              <a:rPr lang="ru-RU" dirty="0" err="1" smtClean="0"/>
              <a:t>эрративов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3200" dirty="0" smtClean="0"/>
              <a:t>Практическая потребность в упрощении кода, сокращении времени на набор слов, увеличение проходимости информации.</a:t>
            </a:r>
          </a:p>
          <a:p>
            <a:pPr algn="just"/>
            <a:r>
              <a:rPr lang="ru-RU" sz="3200" dirty="0" smtClean="0"/>
              <a:t>Эпатаж. Массовому пользователю важно сделать предельно зримым собственное присутствие в Сети.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26571"/>
            <a:ext cx="7467600" cy="6147381"/>
          </a:xfrm>
        </p:spPr>
        <p:txBody>
          <a:bodyPr>
            <a:normAutofit/>
          </a:bodyPr>
          <a:lstStyle/>
          <a:p>
            <a:r>
              <a:rPr lang="ru-RU" sz="4000" dirty="0" err="1" smtClean="0"/>
              <a:t>Эсхрофемизм</a:t>
            </a:r>
            <a:r>
              <a:rPr lang="ru-RU" sz="4000" dirty="0" smtClean="0"/>
              <a:t> – легкое искажение (иногда только смысла), при котором за обычным невинным словом видится ругательное, пошлое.</a:t>
            </a:r>
          </a:p>
          <a:p>
            <a:r>
              <a:rPr lang="ru-RU" sz="4000" dirty="0" smtClean="0"/>
              <a:t>Кончил дело – гуляй смело.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Аффтар</a:t>
            </a:r>
            <a:r>
              <a:rPr lang="ru-RU" dirty="0" smtClean="0"/>
              <a:t> </a:t>
            </a:r>
            <a:r>
              <a:rPr lang="ru-RU" dirty="0" err="1" smtClean="0"/>
              <a:t>Жжош</a:t>
            </a:r>
            <a:r>
              <a:rPr lang="ru-RU" dirty="0" smtClean="0"/>
              <a:t>! </a:t>
            </a:r>
            <a:r>
              <a:rPr lang="ru-RU" dirty="0" err="1" smtClean="0"/>
              <a:t>Пешы</a:t>
            </a:r>
            <a:r>
              <a:rPr lang="ru-RU" dirty="0" smtClean="0"/>
              <a:t> </a:t>
            </a:r>
            <a:r>
              <a:rPr lang="ru-RU" dirty="0" err="1" smtClean="0"/>
              <a:t>исчо</a:t>
            </a:r>
            <a:r>
              <a:rPr lang="ru-RU" dirty="0" smtClean="0"/>
              <a:t>!»: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8268789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В душе моей огонь горит прекрасный, </a:t>
            </a:r>
            <a:br>
              <a:rPr lang="ru-RU" sz="2800" dirty="0" smtClean="0"/>
            </a:br>
            <a:r>
              <a:rPr lang="ru-RU" sz="2800" dirty="0" smtClean="0"/>
              <a:t>Его зажгли Вы — автор слов бесценных. </a:t>
            </a:r>
            <a:br>
              <a:rPr lang="ru-RU" sz="2800" dirty="0" smtClean="0"/>
            </a:br>
            <a:r>
              <a:rPr lang="ru-RU" sz="2800" dirty="0" smtClean="0"/>
              <a:t>Перо в руке, чернила, шарф атласный... </a:t>
            </a:r>
            <a:br>
              <a:rPr lang="ru-RU" sz="2800" dirty="0" smtClean="0"/>
            </a:br>
            <a:r>
              <a:rPr lang="ru-RU" sz="2800" dirty="0" smtClean="0"/>
              <a:t>Пишите дальше, радуйте нас — бренных. 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9A4C65-DB6B-45C4-82C5-8B94253892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396</Words>
  <Application>Microsoft Office PowerPoint</Application>
  <PresentationFormat>Экран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Лексика интернета</vt:lpstr>
      <vt:lpstr>Слайд 2</vt:lpstr>
      <vt:lpstr>Интернет-лексика</vt:lpstr>
      <vt:lpstr>Слайд 4</vt:lpstr>
      <vt:lpstr>Эрративная лексика</vt:lpstr>
      <vt:lpstr>Слайд 6</vt:lpstr>
      <vt:lpstr>Цели использования эрративов</vt:lpstr>
      <vt:lpstr>Слайд 8</vt:lpstr>
      <vt:lpstr>«Аффтар Жжош! Пешы исчо!»:</vt:lpstr>
      <vt:lpstr>«В мемориз» </vt:lpstr>
      <vt:lpstr>Используемая литература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2013-12-16T17:42:59Z</dcterms:created>
  <dcterms:modified xsi:type="dcterms:W3CDTF">2013-12-16T19:48:31Z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TC027145619991</vt:lpwstr>
  </property>
</Properties>
</file>