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56" r:id="rId3"/>
    <p:sldId id="272" r:id="rId4"/>
    <p:sldId id="267" r:id="rId5"/>
    <p:sldId id="271" r:id="rId6"/>
    <p:sldId id="258" r:id="rId7"/>
    <p:sldId id="262" r:id="rId8"/>
    <p:sldId id="263" r:id="rId9"/>
    <p:sldId id="264" r:id="rId10"/>
    <p:sldId id="260" r:id="rId11"/>
    <p:sldId id="266" r:id="rId12"/>
    <p:sldId id="265" r:id="rId13"/>
    <p:sldId id="259" r:id="rId14"/>
    <p:sldId id="273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92210-2FAF-4DBF-84F3-923CAEF21B66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75516-7707-42ED-B470-2099E6D860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A24-92D0-4F2B-950B-645B591540D9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EAB34-B169-4A81-AE5B-A81D43FB99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D1713-EFA9-4595-9BE3-D4AAE0263832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DC1B1-F482-498A-B68C-C8B1A9DE00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E2C1F-DD77-436E-A5F9-262B905FCE49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2354B-1BAD-4FEF-A979-DAA0F0D307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3479B-FFA1-45CE-AD82-61A1B9441E80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A99A4-B0B8-419F-A7DB-171A32666D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7E999-E163-4B16-94BE-14C77D34BE83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EEA02-89E0-4F83-B8DA-AE666E720A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CA287-0EB3-4605-85C7-F85EDD809F51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88F88-FB39-46F8-9DE9-C453A09944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DC197-4252-4F4C-8D03-14C9815DEF2B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61AD0-AF0B-46D3-B5DB-F053D2559C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C3F47-6428-4875-9569-CFAD030A486A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9B9CB-E2AF-4270-8257-AD6DCAA9F1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A6EBD-4956-4785-8D23-6517D25BE9B8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ED7AF-3414-4026-A418-7A612DABF1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D5374-A247-47A7-B223-4A4B716814D2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820A5-F245-4A2F-9BED-E8ACCB490F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60C06B-AE39-4BF6-B957-5AAD1BF61E79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9C29B4-274F-4B4B-9E59-E1D9453F92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7" r:id="rId4"/>
    <p:sldLayoutId id="2147483711" r:id="rId5"/>
    <p:sldLayoutId id="2147483706" r:id="rId6"/>
    <p:sldLayoutId id="2147483712" r:id="rId7"/>
    <p:sldLayoutId id="2147483713" r:id="rId8"/>
    <p:sldLayoutId id="2147483714" r:id="rId9"/>
    <p:sldLayoutId id="2147483705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Терминологический диктант.</a:t>
            </a:r>
            <a:endParaRPr lang="ru-RU" dirty="0"/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1. Наука, изучающая словарный состав языка.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2. Слова, употребляемые жителями одной местности.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3. Слова, употребляемые людьми разных профессий.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4. Слова, которые знакомы и понятны всем людям, говорящим на русском языке.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5.  Слова, вышедшие из активного употребления.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6.  Устойчивые сочетания слов в русском языке.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7. Слова одной части речи, имеющие одинаков</a:t>
            </a:r>
            <a:r>
              <a:rPr lang="ru-RU" sz="2400" smtClean="0">
                <a:latin typeface="Arial" charset="0"/>
              </a:rPr>
              <a:t>о</a:t>
            </a:r>
            <a:r>
              <a:rPr lang="ru-RU" sz="2400" smtClean="0"/>
              <a:t>е значени</a:t>
            </a:r>
            <a:r>
              <a:rPr lang="ru-RU" sz="2400" smtClean="0">
                <a:latin typeface="Arial" charset="0"/>
              </a:rPr>
              <a:t>е</a:t>
            </a:r>
            <a:r>
              <a:rPr lang="ru-RU" sz="2400" smtClean="0"/>
              <a:t>, но  различающиеся правописанием.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Отгадайте загадки.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1. Так говорят о человеке, который совершенно лишен музыкального слуха.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2.Выполнять быстро, ловко, хорошо.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3. Так говорят о человеке, который легко меняет свои решения, намерения.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4. Очень темно, ничего не видно.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5. Оказаться в неловком положении.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6. Молчать, не говорить лишнего.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7. Выполнять обещание.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8. Изобретать то или сообщать о том, что уже давно известно.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9. Так говорят о человеке очень скромном, тихом, кротком.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10. Его вешают приходя в уныние.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11. Не цветы, а вянут.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>
                <a:effectLst/>
                <a:latin typeface="Arial" charset="0"/>
              </a:rPr>
              <a:t>Фразеологизмы- устойчивые сочетания                 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Медведь на ухо наступил.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Горит в руках 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Семь пятниц на неделе.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Ни зги не видно.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Сесть в калошу.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Будто муху проглотил.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Дать зарок.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Открывать Америку.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Мухи не обидит.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Вешать нос.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Уши вянут.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НАЙДИТЕ В ТЕКСТЕ ФРАЗЕОЛОГИЗМЫ.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Попались на удочку.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   Пригласил нас как – то  сын лесника к себе. За грибами сходим, говорит,  сходим, поохотимся, рыбу удить </a:t>
            </a:r>
            <a:r>
              <a:rPr lang="ru-RU" sz="1800" dirty="0" smtClean="0"/>
              <a:t>будем</a:t>
            </a:r>
            <a:r>
              <a:rPr lang="ru-RU" sz="1800" dirty="0" smtClean="0"/>
              <a:t>. Уху сварим – пальчики оближешь.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    Мы, конечно, обрадовались, уши развесили, слушаем. Мой братишка так голову потерял от счастья. Потом он мне покою не давал: «Пойдем да пойдем! Говорят, он такой мастер рыбу ловить, собаку на этом съел». Не знаю, каких собак он ел, а вот мы попались на удочку.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     Договорились прийти в субботу к вечеру. Пять километров одним духом отшагали. А нашего приятеля дома не оказалось.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     «Вот пустомеля, - возмутился дед, - все время кому-нибудь морочит голову». У братишки слезы в три ручья.  Я, конечно, тоже не в своей тарелке. «Ничего, ребятишки, - успокоил нас дед, - со мной пойдете». И пошли. И рыбу ловили, и костер развели, и уха была- ни в сказке сказать, ни пером описать.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3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>
                <a:effectLst/>
                <a:latin typeface="Arial" charset="0"/>
              </a:rPr>
              <a:t>                Продолжи фразы.</a:t>
            </a: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Любишь кататься - ……... . Тише едешь - ……. . Лучше синица в руках, чем …...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Кончил дело - …… . Не спеши языком, ….. . На вкус и цвет ….. . Готовь сани летом, а … 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(журавль в небе; дальше будешь; товарища нет; люби и саночки возить; торопись делом; телегу зимой; гуляй смело; 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6"/>
          <p:cNvSpPr>
            <a:spLocks noGrp="1"/>
          </p:cNvSpPr>
          <p:nvPr>
            <p:ph type="title"/>
          </p:nvPr>
        </p:nvSpPr>
        <p:spPr bwMode="auto">
          <a:xfrm>
            <a:off x="301625" y="457200"/>
            <a:ext cx="8686800" cy="8413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>
                <a:effectLst/>
                <a:latin typeface="Arial" charset="0"/>
              </a:rPr>
              <a:t>   Найди фразеологизмы-синонимы.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Без сучка и задоринки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Валиться из рук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Важная птица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Прикусить язык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Вдоль и поперек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Намотать на ус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Тертый калач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Хоть лопатой греби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Утереть нос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26627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Заткнуть за пояс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Набрать воды в рот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Зарубить на носу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Птица высокого полета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Как по маслу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Стреляный воробей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Как свои пять пальцев</a:t>
            </a:r>
            <a:r>
              <a:rPr lang="ru-RU" smtClean="0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Непочатый край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3"/>
          <p:cNvSpPr>
            <a:spLocks noGrp="1"/>
          </p:cNvSpPr>
          <p:nvPr>
            <p:ph type="title"/>
          </p:nvPr>
        </p:nvSpPr>
        <p:spPr bwMode="auto">
          <a:xfrm>
            <a:off x="301625" y="457200"/>
            <a:ext cx="8686800" cy="8413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>
                <a:effectLst/>
                <a:latin typeface="Arial" charset="0"/>
              </a:rPr>
              <a:t>                   Проверь себя.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Без сучка и задоринки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Валиться из рук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Важная птица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Прикусить язык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Вдоль и поперек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Намотать на ус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Тертый калач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Хоть лопатой греби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Утереть нос</a:t>
            </a:r>
            <a:endParaRPr lang="ru-RU" dirty="0"/>
          </a:p>
        </p:txBody>
      </p:sp>
      <p:sp>
        <p:nvSpPr>
          <p:cNvPr id="27651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sz="2600" smtClean="0"/>
              <a:t>Как по маслу</a:t>
            </a:r>
          </a:p>
          <a:p>
            <a:pPr eaLnBrk="1" hangingPunct="1"/>
            <a:r>
              <a:rPr lang="ru-RU" sz="2600" smtClean="0"/>
              <a:t>Руки опускаются</a:t>
            </a:r>
          </a:p>
          <a:p>
            <a:pPr eaLnBrk="1" hangingPunct="1"/>
            <a:r>
              <a:rPr lang="ru-RU" sz="2600" smtClean="0"/>
              <a:t>Птица высокого полета</a:t>
            </a:r>
          </a:p>
          <a:p>
            <a:pPr eaLnBrk="1" hangingPunct="1"/>
            <a:r>
              <a:rPr lang="ru-RU" sz="2600" smtClean="0"/>
              <a:t>Набрать воды в рот</a:t>
            </a:r>
          </a:p>
          <a:p>
            <a:pPr eaLnBrk="1" hangingPunct="1"/>
            <a:r>
              <a:rPr lang="ru-RU" sz="2600" smtClean="0"/>
              <a:t>Как свои пять пальцев</a:t>
            </a:r>
          </a:p>
          <a:p>
            <a:pPr eaLnBrk="1" hangingPunct="1"/>
            <a:r>
              <a:rPr lang="ru-RU" sz="2600" smtClean="0"/>
              <a:t>Зарубить на носу</a:t>
            </a:r>
          </a:p>
          <a:p>
            <a:pPr eaLnBrk="1" hangingPunct="1"/>
            <a:r>
              <a:rPr lang="ru-RU" sz="2600" smtClean="0"/>
              <a:t>Стреляный воробей</a:t>
            </a:r>
          </a:p>
          <a:p>
            <a:pPr eaLnBrk="1" hangingPunct="1"/>
            <a:r>
              <a:rPr lang="ru-RU" sz="2600" smtClean="0"/>
              <a:t>Непочатый край</a:t>
            </a:r>
          </a:p>
          <a:p>
            <a:pPr eaLnBrk="1" hangingPunct="1"/>
            <a:r>
              <a:rPr lang="ru-RU" sz="2600" smtClean="0"/>
              <a:t>Заткнуть за пояс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>
                <a:effectLst/>
                <a:latin typeface="Arial" charset="0"/>
              </a:rPr>
              <a:t>   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Давайте вспомним, что мы сегодня нового узнали о фразеологизмах?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Как фразеологизмы помогают изучать прошлое нашего народа?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Чем могут различаться фразеологизмы – синонимы?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Что необходимо учитывать при употреблении фразеологизмов в речи?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Какова роль фразеологизмов  в речи?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Задание по группам:</a:t>
            </a:r>
          </a:p>
          <a:p>
            <a:pPr eaLnBrk="1" hangingPunct="1"/>
            <a:r>
              <a:rPr lang="ru-RU" smtClean="0"/>
              <a:t>1 группа готовится к конкурсу «Лучший оформитель книги фразеологизмов.»</a:t>
            </a:r>
          </a:p>
          <a:p>
            <a:pPr eaLnBrk="1" hangingPunct="1"/>
            <a:r>
              <a:rPr lang="ru-RU" smtClean="0"/>
              <a:t>2 группа составит сочинение – рассказ, используя фразеологизмы.</a:t>
            </a:r>
          </a:p>
          <a:p>
            <a:pPr eaLnBrk="1" hangingPunct="1"/>
            <a:r>
              <a:rPr lang="ru-RU" smtClean="0"/>
              <a:t>3 группа выполняет упражнение №720, работает с фразеологическим словарем.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Самопроверка.</a:t>
            </a:r>
            <a:endParaRPr lang="ru-RU" dirty="0"/>
          </a:p>
        </p:txBody>
      </p:sp>
      <p:sp>
        <p:nvSpPr>
          <p:cNvPr id="14338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 лексика</a:t>
            </a:r>
          </a:p>
          <a:p>
            <a:pPr eaLnBrk="1" hangingPunct="1"/>
            <a:r>
              <a:rPr lang="ru-RU" smtClean="0"/>
              <a:t>2. диалектизмы</a:t>
            </a:r>
          </a:p>
          <a:p>
            <a:pPr eaLnBrk="1" hangingPunct="1"/>
            <a:r>
              <a:rPr lang="ru-RU" smtClean="0"/>
              <a:t>3. профессионализмы  </a:t>
            </a:r>
          </a:p>
          <a:p>
            <a:pPr eaLnBrk="1" hangingPunct="1"/>
            <a:r>
              <a:rPr lang="ru-RU" smtClean="0"/>
              <a:t>4. общеупотребительные</a:t>
            </a:r>
          </a:p>
          <a:p>
            <a:pPr eaLnBrk="1" hangingPunct="1"/>
            <a:r>
              <a:rPr lang="ru-RU" smtClean="0"/>
              <a:t>5. устаревшие </a:t>
            </a:r>
          </a:p>
          <a:p>
            <a:pPr eaLnBrk="1" hangingPunct="1"/>
            <a:r>
              <a:rPr lang="ru-RU" smtClean="0"/>
              <a:t>6. фразеологизмы</a:t>
            </a:r>
          </a:p>
          <a:p>
            <a:pPr eaLnBrk="1" hangingPunct="1"/>
            <a:r>
              <a:rPr lang="ru-RU" smtClean="0"/>
              <a:t>7. синонимы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5"/>
          <p:cNvSpPr txBox="1">
            <a:spLocks noChangeArrowheads="1"/>
          </p:cNvSpPr>
          <p:nvPr/>
        </p:nvSpPr>
        <p:spPr bwMode="auto">
          <a:xfrm>
            <a:off x="1652588" y="1938338"/>
            <a:ext cx="6500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1804988" y="2090738"/>
            <a:ext cx="6500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15363" name="TextBox 8"/>
          <p:cNvSpPr txBox="1">
            <a:spLocks noChangeArrowheads="1"/>
          </p:cNvSpPr>
          <p:nvPr/>
        </p:nvSpPr>
        <p:spPr bwMode="auto">
          <a:xfrm>
            <a:off x="1285875" y="1000125"/>
            <a:ext cx="7000875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entury Gothic" pitchFamily="34" charset="0"/>
              </a:rPr>
              <a:t>ТЕМА УРОКА: «ИСТОЧНИКИ ФРАЗЕОЛОГИЗМОВ. ИСПОЛЬЗОВАНИЕ ФРАЗЕОЛОГИЗМОВ В РЕЧИ.»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>
                <a:effectLst/>
                <a:latin typeface="Arial" charset="0"/>
              </a:rPr>
              <a:t>Определи значение фразеологизмов</a:t>
            </a:r>
          </a:p>
        </p:txBody>
      </p:sp>
      <p:pic>
        <p:nvPicPr>
          <p:cNvPr id="16386" name="Picture 3" descr="C:\Documents and Settings\Admin\Мои документы\i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428750"/>
            <a:ext cx="2143125" cy="1785938"/>
          </a:xfr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28875" y="1428750"/>
            <a:ext cx="4071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Gothic" pitchFamily="34" charset="0"/>
              </a:rPr>
              <a:t>1.Собака на сене.</a:t>
            </a:r>
          </a:p>
          <a:p>
            <a:endParaRPr lang="ru-RU">
              <a:latin typeface="Century Gothic" pitchFamily="34" charset="0"/>
            </a:endParaRPr>
          </a:p>
        </p:txBody>
      </p:sp>
      <p:pic>
        <p:nvPicPr>
          <p:cNvPr id="16388" name="Picture 4" descr="C:\Documents and Settings\Admin\Мои документы\1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2286000"/>
            <a:ext cx="1643062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86500" y="1928813"/>
            <a:ext cx="2643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Gothic" pitchFamily="34" charset="0"/>
              </a:rPr>
              <a:t>2.Глаза разбегаются.</a:t>
            </a:r>
          </a:p>
        </p:txBody>
      </p:sp>
      <p:pic>
        <p:nvPicPr>
          <p:cNvPr id="16390" name="Picture 5" descr="C:\Documents and Settings\Admin\Мои документы\1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3" y="4286250"/>
            <a:ext cx="1785937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4286250"/>
            <a:ext cx="2214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Gothic" pitchFamily="34" charset="0"/>
              </a:rPr>
              <a:t>3.Водить за нос.</a:t>
            </a:r>
          </a:p>
        </p:txBody>
      </p:sp>
      <p:pic>
        <p:nvPicPr>
          <p:cNvPr id="16392" name="Picture 6" descr="C:\Documents and Settings\Admin\Мои документы\14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75" y="4714875"/>
            <a:ext cx="2428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58000" y="3929063"/>
            <a:ext cx="2000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Gothic" pitchFamily="34" charset="0"/>
              </a:rPr>
              <a:t>4.Белая ворона.</a:t>
            </a:r>
          </a:p>
          <a:p>
            <a:endParaRPr lang="ru-RU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>
                <a:effectLst/>
                <a:latin typeface="Arial" charset="0"/>
              </a:rPr>
              <a:t>Определи значение фразеологизмов</a:t>
            </a:r>
          </a:p>
        </p:txBody>
      </p:sp>
      <p:pic>
        <p:nvPicPr>
          <p:cNvPr id="17410" name="Picture 2" descr="C:\Documents and Settings\Admin\Мои документы\page_044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28750"/>
            <a:ext cx="2701925" cy="2249488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14625" y="1428750"/>
            <a:ext cx="4143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Gothic" pitchFamily="34" charset="0"/>
              </a:rPr>
              <a:t>5.БЕЖАТЬ, СЛОМЯ  ГОЛОВУ</a:t>
            </a:r>
          </a:p>
        </p:txBody>
      </p:sp>
      <p:pic>
        <p:nvPicPr>
          <p:cNvPr id="17412" name="Picture 3" descr="C:\Documents and Settings\Admin\Мои документы\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3786188"/>
            <a:ext cx="285750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C:\Documents and Settings\Admin\Мои документы\2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3929063"/>
            <a:ext cx="2005013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71813" y="3214688"/>
            <a:ext cx="2714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Gothic" pitchFamily="34" charset="0"/>
              </a:rPr>
              <a:t>7.КАК БЕЛКА В КОЛЕСЕ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29375" y="3000375"/>
            <a:ext cx="2571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Gothic" pitchFamily="34" charset="0"/>
              </a:rPr>
              <a:t>6.СТОЯТЬ НА ГОЛОВЕ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>
                <a:effectLst/>
                <a:latin typeface="Arial" charset="0"/>
              </a:rPr>
              <a:t>                 Проверь себя.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1.Не пользоваться чем – либо и не давать другим.</a:t>
            </a:r>
          </a:p>
          <a:p>
            <a:pPr eaLnBrk="1" hangingPunct="1"/>
            <a:r>
              <a:rPr lang="ru-RU" sz="2400" smtClean="0"/>
              <a:t>2.Нельзя сосредоточиться от разнообразия впечатлений.</a:t>
            </a:r>
          </a:p>
          <a:p>
            <a:pPr eaLnBrk="1" hangingPunct="1"/>
            <a:r>
              <a:rPr lang="ru-RU" sz="2400" smtClean="0"/>
              <a:t>3.Обманывать, вводить в заблуждение.</a:t>
            </a:r>
          </a:p>
          <a:p>
            <a:pPr eaLnBrk="1" hangingPunct="1"/>
            <a:r>
              <a:rPr lang="ru-RU" sz="2400" smtClean="0"/>
              <a:t>4.Тот, кто сильно отличается от других.</a:t>
            </a:r>
          </a:p>
          <a:p>
            <a:pPr eaLnBrk="1" hangingPunct="1"/>
            <a:r>
              <a:rPr lang="ru-RU" sz="2400" smtClean="0"/>
              <a:t>5.Очень быстро.</a:t>
            </a:r>
          </a:p>
          <a:p>
            <a:pPr eaLnBrk="1" hangingPunct="1"/>
            <a:r>
              <a:rPr lang="ru-RU" sz="2400" smtClean="0"/>
              <a:t>6.Находиться в постоянных хлопотах, суетиться.</a:t>
            </a:r>
          </a:p>
          <a:p>
            <a:pPr eaLnBrk="1" hangingPunct="1"/>
            <a:r>
              <a:rPr lang="ru-RU" sz="2400" smtClean="0"/>
              <a:t>7.Баловаться, бегать, прыгать.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4"/>
          <p:cNvSpPr>
            <a:spLocks noGrp="1"/>
          </p:cNvSpPr>
          <p:nvPr>
            <p:ph type="title"/>
          </p:nvPr>
        </p:nvSpPr>
        <p:spPr bwMode="auto">
          <a:xfrm>
            <a:off x="323850" y="476250"/>
            <a:ext cx="8686800" cy="8413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>
                <a:effectLst/>
                <a:latin typeface="Arial" charset="0"/>
              </a:rPr>
              <a:t>Кто больше?</a:t>
            </a:r>
          </a:p>
        </p:txBody>
      </p:sp>
      <p:sp>
        <p:nvSpPr>
          <p:cNvPr id="19458" name="TextBox 6"/>
          <p:cNvSpPr txBox="1">
            <a:spLocks noChangeArrowheads="1"/>
          </p:cNvSpPr>
          <p:nvPr/>
        </p:nvSpPr>
        <p:spPr bwMode="auto">
          <a:xfrm>
            <a:off x="0" y="1643063"/>
            <a:ext cx="2214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Century Gothic" pitchFamily="34" charset="0"/>
              </a:rPr>
              <a:t>НОС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0" y="2143125"/>
            <a:ext cx="2357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</a:rPr>
              <a:t>КЛЕВАТЬ НОСОМ</a:t>
            </a:r>
          </a:p>
        </p:txBody>
      </p:sp>
      <p:sp>
        <p:nvSpPr>
          <p:cNvPr id="19460" name="TextBox 11"/>
          <p:cNvSpPr txBox="1">
            <a:spLocks noChangeArrowheads="1"/>
          </p:cNvSpPr>
          <p:nvPr/>
        </p:nvSpPr>
        <p:spPr bwMode="auto">
          <a:xfrm>
            <a:off x="0" y="3071813"/>
            <a:ext cx="2143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</a:rPr>
              <a:t>ЗАРУБИТЬ НА НОСУ</a:t>
            </a:r>
          </a:p>
        </p:txBody>
      </p:sp>
      <p:sp>
        <p:nvSpPr>
          <p:cNvPr id="19461" name="TextBox 13"/>
          <p:cNvSpPr txBox="1">
            <a:spLocks noChangeArrowheads="1"/>
          </p:cNvSpPr>
          <p:nvPr/>
        </p:nvSpPr>
        <p:spPr bwMode="auto">
          <a:xfrm>
            <a:off x="3214688" y="1643063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Century Gothic" pitchFamily="34" charset="0"/>
              </a:rPr>
              <a:t>ЯЗЫК</a:t>
            </a:r>
          </a:p>
        </p:txBody>
      </p:sp>
      <p:sp>
        <p:nvSpPr>
          <p:cNvPr id="19462" name="TextBox 14"/>
          <p:cNvSpPr txBox="1">
            <a:spLocks noChangeArrowheads="1"/>
          </p:cNvSpPr>
          <p:nvPr/>
        </p:nvSpPr>
        <p:spPr bwMode="auto">
          <a:xfrm>
            <a:off x="6000750" y="1643063"/>
            <a:ext cx="2357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entury Gothic" pitchFamily="34" charset="0"/>
              </a:rPr>
              <a:t>ГОЛОВА</a:t>
            </a:r>
          </a:p>
        </p:txBody>
      </p:sp>
      <p:sp>
        <p:nvSpPr>
          <p:cNvPr id="19463" name="TextBox 15"/>
          <p:cNvSpPr txBox="1">
            <a:spLocks noChangeArrowheads="1"/>
          </p:cNvSpPr>
          <p:nvPr/>
        </p:nvSpPr>
        <p:spPr bwMode="auto">
          <a:xfrm>
            <a:off x="3000375" y="2214563"/>
            <a:ext cx="1857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</a:rPr>
              <a:t>ЯЗЫК БЕЗ КОСТЕЙ</a:t>
            </a:r>
          </a:p>
        </p:txBody>
      </p:sp>
      <p:sp>
        <p:nvSpPr>
          <p:cNvPr id="19464" name="TextBox 16"/>
          <p:cNvSpPr txBox="1">
            <a:spLocks noChangeArrowheads="1"/>
          </p:cNvSpPr>
          <p:nvPr/>
        </p:nvSpPr>
        <p:spPr bwMode="auto">
          <a:xfrm>
            <a:off x="0" y="3929063"/>
            <a:ext cx="17859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</a:rPr>
              <a:t>ОСТАВИТЬС НОСОМ</a:t>
            </a:r>
          </a:p>
        </p:txBody>
      </p:sp>
      <p:sp>
        <p:nvSpPr>
          <p:cNvPr id="19465" name="TextBox 17"/>
          <p:cNvSpPr txBox="1">
            <a:spLocks noChangeArrowheads="1"/>
          </p:cNvSpPr>
          <p:nvPr/>
        </p:nvSpPr>
        <p:spPr bwMode="auto">
          <a:xfrm>
            <a:off x="3000375" y="3071813"/>
            <a:ext cx="1928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</a:rPr>
              <a:t>ДЕРЖАТЬ ЯЗЫК ЗА ЗУБАМИ</a:t>
            </a:r>
          </a:p>
        </p:txBody>
      </p:sp>
      <p:sp>
        <p:nvSpPr>
          <p:cNvPr id="19466" name="TextBox 18"/>
          <p:cNvSpPr txBox="1">
            <a:spLocks noChangeArrowheads="1"/>
          </p:cNvSpPr>
          <p:nvPr/>
        </p:nvSpPr>
        <p:spPr bwMode="auto">
          <a:xfrm>
            <a:off x="3071813" y="4429125"/>
            <a:ext cx="1714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</a:rPr>
              <a:t>ТЯНУТЬ ЗА ЯЗЫК</a:t>
            </a:r>
          </a:p>
        </p:txBody>
      </p:sp>
      <p:sp>
        <p:nvSpPr>
          <p:cNvPr id="19467" name="TextBox 19"/>
          <p:cNvSpPr txBox="1">
            <a:spLocks noChangeArrowheads="1"/>
          </p:cNvSpPr>
          <p:nvPr/>
        </p:nvSpPr>
        <p:spPr bwMode="auto">
          <a:xfrm>
            <a:off x="5857875" y="2286000"/>
            <a:ext cx="2071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</a:rPr>
              <a:t>ХОДИТЬ НА ГОЛОВЕ</a:t>
            </a:r>
          </a:p>
        </p:txBody>
      </p:sp>
      <p:sp>
        <p:nvSpPr>
          <p:cNvPr id="19468" name="TextBox 20"/>
          <p:cNvSpPr txBox="1">
            <a:spLocks noChangeArrowheads="1"/>
          </p:cNvSpPr>
          <p:nvPr/>
        </p:nvSpPr>
        <p:spPr bwMode="auto">
          <a:xfrm>
            <a:off x="5929313" y="3143250"/>
            <a:ext cx="1857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</a:rPr>
              <a:t>БЕЗ ЦАРЯ В ГОЛОВЕ</a:t>
            </a:r>
          </a:p>
        </p:txBody>
      </p:sp>
      <p:sp>
        <p:nvSpPr>
          <p:cNvPr id="19469" name="TextBox 21"/>
          <p:cNvSpPr txBox="1">
            <a:spLocks noChangeArrowheads="1"/>
          </p:cNvSpPr>
          <p:nvPr/>
        </p:nvSpPr>
        <p:spPr bwMode="auto">
          <a:xfrm>
            <a:off x="5929313" y="4000500"/>
            <a:ext cx="2286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</a:rPr>
              <a:t>ОКУНУТЬСЯ С ГОЛОВОЙ В РАБОТУ</a:t>
            </a:r>
          </a:p>
        </p:txBody>
      </p:sp>
      <p:sp>
        <p:nvSpPr>
          <p:cNvPr id="19470" name="TextBox 22"/>
          <p:cNvSpPr txBox="1">
            <a:spLocks noChangeArrowheads="1"/>
          </p:cNvSpPr>
          <p:nvPr/>
        </p:nvSpPr>
        <p:spPr bwMode="auto">
          <a:xfrm>
            <a:off x="0" y="4857750"/>
            <a:ext cx="2143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</a:rPr>
              <a:t>БУРЧАТЬ ПОД НОС</a:t>
            </a:r>
          </a:p>
        </p:txBody>
      </p:sp>
      <p:sp>
        <p:nvSpPr>
          <p:cNvPr id="19471" name="TextBox 23"/>
          <p:cNvSpPr txBox="1">
            <a:spLocks noChangeArrowheads="1"/>
          </p:cNvSpPr>
          <p:nvPr/>
        </p:nvSpPr>
        <p:spPr bwMode="auto">
          <a:xfrm>
            <a:off x="0" y="5857875"/>
            <a:ext cx="2571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</a:rPr>
              <a:t>СТОЛКНУТЬСЯ НОС К НОСУ</a:t>
            </a:r>
          </a:p>
        </p:txBody>
      </p:sp>
      <p:sp>
        <p:nvSpPr>
          <p:cNvPr id="19472" name="TextBox 24"/>
          <p:cNvSpPr txBox="1">
            <a:spLocks noChangeArrowheads="1"/>
          </p:cNvSpPr>
          <p:nvPr/>
        </p:nvSpPr>
        <p:spPr bwMode="auto">
          <a:xfrm>
            <a:off x="3143250" y="5715000"/>
            <a:ext cx="2143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</a:rPr>
              <a:t>ПРОГЛОТИТЬ ЯЗЫК</a:t>
            </a:r>
          </a:p>
        </p:txBody>
      </p:sp>
      <p:sp>
        <p:nvSpPr>
          <p:cNvPr id="19473" name="TextBox 25"/>
          <p:cNvSpPr txBox="1">
            <a:spLocks noChangeArrowheads="1"/>
          </p:cNvSpPr>
          <p:nvPr/>
        </p:nvSpPr>
        <p:spPr bwMode="auto">
          <a:xfrm>
            <a:off x="6072188" y="5500688"/>
            <a:ext cx="2428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</a:rPr>
              <a:t>МОРОЧИТЬ ГОЛОВУ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>
                <a:effectLst/>
                <a:latin typeface="Arial" charset="0"/>
              </a:rPr>
              <a:t>Расшифруйте фразеологизмы.</a:t>
            </a:r>
          </a:p>
        </p:txBody>
      </p:sp>
      <p:pic>
        <p:nvPicPr>
          <p:cNvPr id="20482" name="Picture 2" descr="C:\Documents and Settings\Admin\Мои документы\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500188"/>
            <a:ext cx="2671762" cy="2214562"/>
          </a:xfrm>
        </p:spPr>
      </p:pic>
      <p:pic>
        <p:nvPicPr>
          <p:cNvPr id="20483" name="Picture 3" descr="C:\Documents and Settings\Admin\Мои документы\1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4000500"/>
            <a:ext cx="26320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 descr="C:\Documents and Settings\Admin\Мои документы\18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88" y="1428750"/>
            <a:ext cx="2357437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>
                <a:effectLst/>
                <a:latin typeface="Arial" charset="0"/>
              </a:rPr>
              <a:t>Расшифруйте фразеологизмы.</a:t>
            </a:r>
          </a:p>
        </p:txBody>
      </p:sp>
      <p:pic>
        <p:nvPicPr>
          <p:cNvPr id="21506" name="Picture 2" descr="C:\Documents and Settings\Admin\Мои документы\19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1571625"/>
            <a:ext cx="2903537" cy="2517775"/>
          </a:xfrm>
        </p:spPr>
      </p:pic>
      <p:pic>
        <p:nvPicPr>
          <p:cNvPr id="21507" name="Picture 3" descr="C:\Documents and Settings\Admin\Мои документы\2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1571625"/>
            <a:ext cx="21923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C:\Documents and Settings\Admin\Мои документы\17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13" y="4429125"/>
            <a:ext cx="32035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511</TotalTime>
  <Words>855</Words>
  <Application>Microsoft Office PowerPoint</Application>
  <PresentationFormat>Экран (4:3)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Терминологический диктант.</vt:lpstr>
      <vt:lpstr>Самопроверка.</vt:lpstr>
      <vt:lpstr>Презентация PowerPoint</vt:lpstr>
      <vt:lpstr>Определи значение фразеологизмов</vt:lpstr>
      <vt:lpstr>Определи значение фразеологизмов</vt:lpstr>
      <vt:lpstr>                 Проверь себя.</vt:lpstr>
      <vt:lpstr>Кто больше?</vt:lpstr>
      <vt:lpstr>Расшифруйте фразеологизмы.</vt:lpstr>
      <vt:lpstr>Расшифруйте фразеологизмы.</vt:lpstr>
      <vt:lpstr>Отгадайте загадки.</vt:lpstr>
      <vt:lpstr>Фразеологизмы- устойчивые сочетания                    </vt:lpstr>
      <vt:lpstr>НАЙДИТЕ В ТЕКСТЕ ФРАЗЕОЛОГИЗМЫ.</vt:lpstr>
      <vt:lpstr>                Продолжи фразы.</vt:lpstr>
      <vt:lpstr>   Найди фразеологизмы-синонимы.</vt:lpstr>
      <vt:lpstr>                   Проверь себя.</vt:lpstr>
      <vt:lpstr>      </vt:lpstr>
      <vt:lpstr>Домашнее задание.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41</cp:revision>
  <dcterms:created xsi:type="dcterms:W3CDTF">2011-10-31T11:36:06Z</dcterms:created>
  <dcterms:modified xsi:type="dcterms:W3CDTF">2012-03-20T06:52:06Z</dcterms:modified>
</cp:coreProperties>
</file>