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17"/>
  </p:notesMasterIdLst>
  <p:sldIdLst>
    <p:sldId id="270" r:id="rId2"/>
    <p:sldId id="275" r:id="rId3"/>
    <p:sldId id="271" r:id="rId4"/>
    <p:sldId id="258" r:id="rId5"/>
    <p:sldId id="274" r:id="rId6"/>
    <p:sldId id="260" r:id="rId7"/>
    <p:sldId id="259" r:id="rId8"/>
    <p:sldId id="277" r:id="rId9"/>
    <p:sldId id="273" r:id="rId10"/>
    <p:sldId id="261" r:id="rId11"/>
    <p:sldId id="264" r:id="rId12"/>
    <p:sldId id="265" r:id="rId13"/>
    <p:sldId id="267" r:id="rId14"/>
    <p:sldId id="272" r:id="rId15"/>
    <p:sldId id="269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-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B000CF9-3953-4303-8CB1-E6265D3CAFF9}" type="datetimeFigureOut">
              <a:rPr lang="ru-RU"/>
              <a:pPr>
                <a:defRPr/>
              </a:pPr>
              <a:t>30.05.2014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53FC79A-2D3D-4ECB-A489-7768A5DE0B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3555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7A3C730-3A75-4C44-B873-A6419E24AA95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grpSp>
        <p:nvGrpSpPr>
          <p:cNvPr id="6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7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0E12A-BCA6-4FC3-A0DF-A50A879E9214}" type="datetimeFigureOut">
              <a:rPr lang="ru-RU"/>
              <a:pPr>
                <a:defRPr/>
              </a:pPr>
              <a:t>30.05.2014</a:t>
            </a:fld>
            <a:endParaRPr lang="ru-RU"/>
          </a:p>
        </p:txBody>
      </p:sp>
      <p:sp>
        <p:nvSpPr>
          <p:cNvPr id="11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Номер слайда 26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B3DFB0-4C14-444A-B353-68797ADE4C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grpSp>
        <p:nvGrpSpPr>
          <p:cNvPr id="6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7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F0BF8B-5AE8-47E3-9219-29940A82F838}" type="datetimeFigureOut">
              <a:rPr lang="ru-RU"/>
              <a:pPr>
                <a:defRPr/>
              </a:pPr>
              <a:t>30.05.2014</a:t>
            </a:fld>
            <a:endParaRPr lang="ru-RU"/>
          </a:p>
        </p:txBody>
      </p:sp>
      <p:sp>
        <p:nvSpPr>
          <p:cNvPr id="10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B317DB-0253-4269-9F5F-ACA9E544E0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ый треугольник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343D2F-C0A2-4E83-B4C1-CDA2346EDD44}" type="datetimeFigureOut">
              <a:rPr lang="ru-RU"/>
              <a:pPr>
                <a:defRPr/>
              </a:pPr>
              <a:t>30.05.2014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BC5B26-C010-4E39-ABC0-EEFDEC0027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9" name="Дата 4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EE779B2-C69E-4AFA-A344-8A24444F4B3E}" type="datetimeFigureOut">
              <a:rPr lang="ru-RU"/>
              <a:pPr>
                <a:defRPr/>
              </a:pPr>
              <a:t>30.05.2014</a:t>
            </a:fld>
            <a:endParaRPr lang="ru-RU"/>
          </a:p>
        </p:txBody>
      </p:sp>
      <p:sp>
        <p:nvSpPr>
          <p:cNvPr id="20" name="Нижний колонтитул 5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" name="Номер слайда 6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609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6DBFABD-B920-48C6-BC92-3C25C6FEFA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Arial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hyperlink" Target="../Local%20Settings/Temp/1_&#1054;&#1043;&#1051;&#1040;&#1042;&#1051;&#1045;&#1053;&#1048;&#1045;.ppt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ru-RU" smtClean="0">
              <a:latin typeface="Calibri" pitchFamily="34" charset="0"/>
            </a:endParaRPr>
          </a:p>
        </p:txBody>
      </p:sp>
      <p:sp>
        <p:nvSpPr>
          <p:cNvPr id="7170" name="Rectangle 3"/>
          <p:cNvSpPr>
            <a:spLocks noGrp="1"/>
          </p:cNvSpPr>
          <p:nvPr>
            <p:ph type="body" idx="4294967295"/>
          </p:nvPr>
        </p:nvSpPr>
        <p:spPr>
          <a:xfrm>
            <a:off x="468313" y="1916113"/>
            <a:ext cx="8229600" cy="4389437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smtClean="0"/>
              <a:t>                                   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4400" smtClean="0"/>
              <a:t>     Правописание наречий</a:t>
            </a:r>
          </a:p>
          <a:p>
            <a:pPr eaLnBrk="1" hangingPunct="1">
              <a:buFont typeface="Wingdings 2" pitchFamily="18" charset="2"/>
              <a:buNone/>
            </a:pPr>
            <a:endParaRPr lang="ru-RU" sz="4400" smtClean="0"/>
          </a:p>
          <a:p>
            <a:pPr eaLnBrk="1" hangingPunct="1">
              <a:buFont typeface="Wingdings 2" pitchFamily="18" charset="2"/>
              <a:buNone/>
            </a:pPr>
            <a:endParaRPr lang="ru-RU" sz="4400" smtClean="0"/>
          </a:p>
          <a:p>
            <a:pPr eaLnBrk="1" hangingPunct="1">
              <a:buFont typeface="Wingdings 2" pitchFamily="18" charset="2"/>
              <a:buNone/>
            </a:pPr>
            <a:r>
              <a:rPr lang="ru-RU" sz="4400" smtClean="0"/>
              <a:t>                 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3" descr="C:\Documents and Settings\МАМА\Рабочий стол\Вверх - вниз\задание карт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8313" y="115888"/>
            <a:ext cx="8280400" cy="660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>
          <a:xfrm>
            <a:off x="8532813" y="0"/>
            <a:ext cx="611187" cy="260350"/>
          </a:xfrm>
          <a:prstGeom prst="actionButtonForwardNext">
            <a:avLst/>
          </a:prstGeom>
          <a:solidFill>
            <a:srgbClr val="FCFC88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Скругленный прямоугольник 28">
            <a:hlinkClick r:id="rId4" action="ppaction://hlinkpres?slideindex=1&amp;slidetitle="/>
          </p:cNvPr>
          <p:cNvSpPr>
            <a:spLocks noChangeArrowheads="1"/>
          </p:cNvSpPr>
          <p:nvPr/>
        </p:nvSpPr>
        <p:spPr bwMode="auto">
          <a:xfrm>
            <a:off x="8459788" y="6524625"/>
            <a:ext cx="684212" cy="33337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ysClr val="windowText" lastClr="000000"/>
                </a:solidFill>
                <a:latin typeface="Arial" charset="0"/>
                <a:cs typeface="Arial" charset="0"/>
              </a:rPr>
              <a:t>меню</a:t>
            </a:r>
          </a:p>
        </p:txBody>
      </p:sp>
      <p:pic>
        <p:nvPicPr>
          <p:cNvPr id="6" name="Picture 2">
            <a:hlinkClick r:id="" action="ppaction://hlinkshowjump?jump=endshow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323850" cy="223838"/>
          </a:xfrm>
          <a:prstGeom prst="rect">
            <a:avLst/>
          </a:prstGeom>
          <a:noFill/>
          <a:ln w="9525">
            <a:solidFill>
              <a:schemeClr val="accent4">
                <a:lumMod val="10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313" y="285750"/>
            <a:ext cx="8929687" cy="5286375"/>
          </a:xfrm>
        </p:spPr>
        <p:txBody>
          <a:bodyPr/>
          <a:lstStyle/>
          <a:p>
            <a:pPr eaLnBrk="1" hangingPunct="1"/>
            <a:r>
              <a:rPr lang="ru-RU" sz="2000" smtClean="0">
                <a:latin typeface="Calibri" pitchFamily="34" charset="0"/>
              </a:rPr>
              <a:t> </a:t>
            </a:r>
            <a:r>
              <a:rPr lang="ru-RU" sz="2000" b="1" u="sng" smtClean="0">
                <a:solidFill>
                  <a:schemeClr val="hlink"/>
                </a:solidFill>
                <a:latin typeface="Calibri" pitchFamily="34" charset="0"/>
              </a:rPr>
              <a:t>Задание</a:t>
            </a:r>
            <a:br>
              <a:rPr lang="ru-RU" sz="2000" b="1" u="sng" smtClean="0">
                <a:solidFill>
                  <a:schemeClr val="hlink"/>
                </a:solidFill>
                <a:latin typeface="Calibri" pitchFamily="34" charset="0"/>
              </a:rPr>
            </a:br>
            <a:r>
              <a:rPr lang="ru-RU" sz="2000" b="1" smtClean="0">
                <a:latin typeface="Calibri" pitchFamily="34" charset="0"/>
              </a:rPr>
              <a:t>Ты видишь иллюстрации из истории пятиклассницы,  изучающей наречия. Помоги ей выполнить задание: напиши на месте пропусков необходимые наречия из списка: </a:t>
            </a:r>
            <a:r>
              <a:rPr lang="ru-RU" sz="2000" b="1" i="1" u="sng" smtClean="0">
                <a:solidFill>
                  <a:srgbClr val="00CCFF"/>
                </a:solidFill>
                <a:latin typeface="Calibri" pitchFamily="34" charset="0"/>
              </a:rPr>
              <a:t>влево, вправо, вверх, вниз, внизу , вверху, вместе.</a:t>
            </a:r>
            <a:br>
              <a:rPr lang="ru-RU" sz="2000" b="1" i="1" u="sng" smtClean="0">
                <a:solidFill>
                  <a:srgbClr val="00CCFF"/>
                </a:solidFill>
                <a:latin typeface="Calibri" pitchFamily="34" charset="0"/>
              </a:rPr>
            </a:br>
            <a:r>
              <a:rPr lang="ru-RU" sz="2000" b="1" smtClean="0">
                <a:solidFill>
                  <a:srgbClr val="00CCFF"/>
                </a:solidFill>
                <a:latin typeface="Calibri" pitchFamily="34" charset="0"/>
              </a:rPr>
              <a:t/>
            </a:r>
            <a:br>
              <a:rPr lang="ru-RU" sz="2000" b="1" smtClean="0">
                <a:solidFill>
                  <a:srgbClr val="00CCFF"/>
                </a:solidFill>
                <a:latin typeface="Calibri" pitchFamily="34" charset="0"/>
              </a:rPr>
            </a:br>
            <a:r>
              <a:rPr lang="ru-RU" sz="2000" b="1" smtClean="0">
                <a:solidFill>
                  <a:srgbClr val="00CCFF"/>
                </a:solidFill>
                <a:latin typeface="Calibri" pitchFamily="34" charset="0"/>
              </a:rPr>
              <a:t>(1) Я смотрела в окно и старательно заучивала правописание наречий__________,_________, __________,________. (2) Мне показалось, что я лечу высоко ______, к самому небу. (3) Я посмотрела _________, ______,. (4) Вместе со мной парили птицы. (5) _________ я видела прекрасную землю. (6) Потом я опустилась __________, на самое дно моря. (7) Я снова посмотрела ___________, _________.  (8) Я кружилась ___________ с рыбками. (9) ___________сияло солнце, _________ я увидела прич…дливые кораллы.  (10) А потом я вдруг оказалась на берегу лесной реч..ки. (11) Я сидела рядом с мален.. кой ёлочкой и чувствовала, что мы с ней _______, как две сестрички.</a:t>
            </a:r>
            <a:br>
              <a:rPr lang="ru-RU" sz="2000" b="1" smtClean="0">
                <a:solidFill>
                  <a:srgbClr val="00CCFF"/>
                </a:solidFill>
                <a:latin typeface="Calibri" pitchFamily="34" charset="0"/>
              </a:rPr>
            </a:br>
            <a:r>
              <a:rPr lang="ru-RU" sz="2000" b="1" smtClean="0">
                <a:solidFill>
                  <a:srgbClr val="00CCFF"/>
                </a:solidFill>
                <a:latin typeface="Calibri" pitchFamily="34" charset="0"/>
              </a:rPr>
              <a:t>(12) Удивительные эти наречия, с ними можно побывать всюду!</a:t>
            </a:r>
            <a:endParaRPr lang="ru-RU" sz="2000" b="1" smtClean="0">
              <a:latin typeface="Calibr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5750" y="642938"/>
            <a:ext cx="8858250" cy="4286250"/>
          </a:xfrm>
        </p:spPr>
        <p:txBody>
          <a:bodyPr/>
          <a:lstStyle/>
          <a:p>
            <a:pPr eaLnBrk="1" hangingPunct="1"/>
            <a:r>
              <a:rPr lang="ru-RU" sz="2400" b="1" u="sng" smtClean="0">
                <a:latin typeface="Calibri" pitchFamily="34" charset="0"/>
              </a:rPr>
              <a:t>Результат работы выглядит следующим образом:</a:t>
            </a:r>
            <a:r>
              <a:rPr lang="ru-RU" sz="2400" b="1" u="sng" smtClean="0">
                <a:solidFill>
                  <a:srgbClr val="00CCFF"/>
                </a:solidFill>
                <a:latin typeface="Calibri" pitchFamily="34" charset="0"/>
              </a:rPr>
              <a:t/>
            </a:r>
            <a:br>
              <a:rPr lang="ru-RU" sz="2400" b="1" u="sng" smtClean="0">
                <a:solidFill>
                  <a:srgbClr val="00CCFF"/>
                </a:solidFill>
                <a:latin typeface="Calibri" pitchFamily="34" charset="0"/>
              </a:rPr>
            </a:br>
            <a:r>
              <a:rPr lang="ru-RU" sz="2000" smtClean="0">
                <a:solidFill>
                  <a:srgbClr val="00CCFF"/>
                </a:solidFill>
                <a:latin typeface="Calibri" pitchFamily="34" charset="0"/>
              </a:rPr>
              <a:t/>
            </a:r>
            <a:br>
              <a:rPr lang="ru-RU" sz="2000" smtClean="0">
                <a:solidFill>
                  <a:srgbClr val="00CCFF"/>
                </a:solidFill>
                <a:latin typeface="Calibri" pitchFamily="34" charset="0"/>
              </a:rPr>
            </a:br>
            <a:r>
              <a:rPr lang="ru-RU" sz="2000" smtClean="0">
                <a:solidFill>
                  <a:srgbClr val="00CCFF"/>
                </a:solidFill>
                <a:latin typeface="Calibri" pitchFamily="34" charset="0"/>
              </a:rPr>
              <a:t>  </a:t>
            </a:r>
            <a:r>
              <a:rPr lang="ru-RU" sz="2000" b="1" smtClean="0">
                <a:solidFill>
                  <a:schemeClr val="accent1"/>
                </a:solidFill>
                <a:latin typeface="Calibri" pitchFamily="34" charset="0"/>
              </a:rPr>
              <a:t>(</a:t>
            </a:r>
            <a:r>
              <a:rPr lang="ru-RU" sz="2000" b="1" smtClean="0">
                <a:solidFill>
                  <a:schemeClr val="hlink"/>
                </a:solidFill>
                <a:latin typeface="Calibri" pitchFamily="34" charset="0"/>
              </a:rPr>
              <a:t>1</a:t>
            </a:r>
            <a:r>
              <a:rPr lang="ru-RU" sz="2000" b="1" smtClean="0">
                <a:solidFill>
                  <a:schemeClr val="accent1"/>
                </a:solidFill>
                <a:latin typeface="Calibri" pitchFamily="34" charset="0"/>
              </a:rPr>
              <a:t>)</a:t>
            </a:r>
            <a:r>
              <a:rPr lang="ru-RU" sz="2000" b="1" smtClean="0">
                <a:solidFill>
                  <a:srgbClr val="00CCFF"/>
                </a:solidFill>
                <a:latin typeface="Calibri" pitchFamily="34" charset="0"/>
              </a:rPr>
              <a:t> Я смотрела в окно и старательно заучивала правописание наречий </a:t>
            </a:r>
            <a:r>
              <a:rPr lang="ru-RU" sz="2000" b="1" i="1" u="sng" smtClean="0">
                <a:solidFill>
                  <a:schemeClr val="hlink"/>
                </a:solidFill>
                <a:latin typeface="Calibri" pitchFamily="34" charset="0"/>
              </a:rPr>
              <a:t>влево, вправо, вверх, вниз</a:t>
            </a:r>
            <a:r>
              <a:rPr lang="ru-RU" sz="2000" b="1" smtClean="0">
                <a:solidFill>
                  <a:srgbClr val="00CCFF"/>
                </a:solidFill>
                <a:latin typeface="Calibri" pitchFamily="34" charset="0"/>
              </a:rPr>
              <a:t>. (</a:t>
            </a:r>
            <a:r>
              <a:rPr lang="ru-RU" sz="2000" b="1" smtClean="0">
                <a:solidFill>
                  <a:schemeClr val="hlink"/>
                </a:solidFill>
                <a:latin typeface="Calibri" pitchFamily="34" charset="0"/>
              </a:rPr>
              <a:t>2</a:t>
            </a:r>
            <a:r>
              <a:rPr lang="ru-RU" sz="2000" b="1" smtClean="0">
                <a:solidFill>
                  <a:srgbClr val="00CCFF"/>
                </a:solidFill>
                <a:latin typeface="Calibri" pitchFamily="34" charset="0"/>
              </a:rPr>
              <a:t>) Мне показалось, что я лечу высоко </a:t>
            </a:r>
            <a:r>
              <a:rPr lang="ru-RU" sz="2000" b="1" i="1" u="sng" smtClean="0">
                <a:solidFill>
                  <a:schemeClr val="hlink"/>
                </a:solidFill>
                <a:latin typeface="Calibri" pitchFamily="34" charset="0"/>
              </a:rPr>
              <a:t>вверх</a:t>
            </a:r>
            <a:r>
              <a:rPr lang="ru-RU" sz="2000" b="1" smtClean="0">
                <a:solidFill>
                  <a:schemeClr val="hlink"/>
                </a:solidFill>
                <a:latin typeface="Calibri" pitchFamily="34" charset="0"/>
              </a:rPr>
              <a:t>,</a:t>
            </a:r>
            <a:r>
              <a:rPr lang="ru-RU" sz="2000" b="1" smtClean="0">
                <a:solidFill>
                  <a:srgbClr val="00CCFF"/>
                </a:solidFill>
                <a:latin typeface="Calibri" pitchFamily="34" charset="0"/>
              </a:rPr>
              <a:t> к самому небу. (</a:t>
            </a:r>
            <a:r>
              <a:rPr lang="ru-RU" sz="2000" b="1" smtClean="0">
                <a:solidFill>
                  <a:schemeClr val="hlink"/>
                </a:solidFill>
                <a:latin typeface="Calibri" pitchFamily="34" charset="0"/>
              </a:rPr>
              <a:t>3</a:t>
            </a:r>
            <a:r>
              <a:rPr lang="ru-RU" sz="2000" b="1" smtClean="0">
                <a:solidFill>
                  <a:srgbClr val="00CCFF"/>
                </a:solidFill>
                <a:latin typeface="Calibri" pitchFamily="34" charset="0"/>
              </a:rPr>
              <a:t>) Я посмотрела </a:t>
            </a:r>
            <a:r>
              <a:rPr lang="ru-RU" sz="2000" b="1" i="1" smtClean="0">
                <a:solidFill>
                  <a:schemeClr val="hlink"/>
                </a:solidFill>
                <a:latin typeface="Calibri" pitchFamily="34" charset="0"/>
              </a:rPr>
              <a:t>влево,</a:t>
            </a:r>
            <a:r>
              <a:rPr lang="ru-RU" sz="2000" b="1" smtClean="0">
                <a:solidFill>
                  <a:srgbClr val="00CCFF"/>
                </a:solidFill>
                <a:latin typeface="Calibri" pitchFamily="34" charset="0"/>
              </a:rPr>
              <a:t> </a:t>
            </a:r>
            <a:r>
              <a:rPr lang="ru-RU" sz="2000" b="1" i="1" u="sng" smtClean="0">
                <a:solidFill>
                  <a:schemeClr val="hlink"/>
                </a:solidFill>
                <a:latin typeface="Calibri" pitchFamily="34" charset="0"/>
              </a:rPr>
              <a:t>вправо.</a:t>
            </a:r>
            <a:r>
              <a:rPr lang="ru-RU" sz="2000" b="1" smtClean="0">
                <a:solidFill>
                  <a:srgbClr val="00CCFF"/>
                </a:solidFill>
                <a:latin typeface="Calibri" pitchFamily="34" charset="0"/>
              </a:rPr>
              <a:t> (</a:t>
            </a:r>
            <a:r>
              <a:rPr lang="ru-RU" sz="2000" b="1" smtClean="0">
                <a:solidFill>
                  <a:schemeClr val="hlink"/>
                </a:solidFill>
                <a:latin typeface="Calibri" pitchFamily="34" charset="0"/>
              </a:rPr>
              <a:t>4</a:t>
            </a:r>
            <a:r>
              <a:rPr lang="ru-RU" sz="2000" b="1" smtClean="0">
                <a:solidFill>
                  <a:srgbClr val="00CCFF"/>
                </a:solidFill>
                <a:latin typeface="Calibri" pitchFamily="34" charset="0"/>
              </a:rPr>
              <a:t>) Вместе со мной парили птицы. (</a:t>
            </a:r>
            <a:r>
              <a:rPr lang="ru-RU" sz="2000" b="1" smtClean="0">
                <a:solidFill>
                  <a:schemeClr val="hlink"/>
                </a:solidFill>
                <a:latin typeface="Calibri" pitchFamily="34" charset="0"/>
              </a:rPr>
              <a:t>5</a:t>
            </a:r>
            <a:r>
              <a:rPr lang="ru-RU" sz="2000" b="1" smtClean="0">
                <a:solidFill>
                  <a:srgbClr val="00CCFF"/>
                </a:solidFill>
                <a:latin typeface="Calibri" pitchFamily="34" charset="0"/>
              </a:rPr>
              <a:t>) </a:t>
            </a:r>
            <a:r>
              <a:rPr lang="ru-RU" sz="2000" i="1" u="sng" smtClean="0">
                <a:solidFill>
                  <a:schemeClr val="hlink"/>
                </a:solidFill>
                <a:latin typeface="Calibri" pitchFamily="34" charset="0"/>
              </a:rPr>
              <a:t>Внизу </a:t>
            </a:r>
            <a:r>
              <a:rPr lang="ru-RU" sz="2000" b="1" smtClean="0">
                <a:solidFill>
                  <a:srgbClr val="00CCFF"/>
                </a:solidFill>
                <a:latin typeface="Calibri" pitchFamily="34" charset="0"/>
              </a:rPr>
              <a:t>я видела прекрасную землю. (</a:t>
            </a:r>
            <a:r>
              <a:rPr lang="ru-RU" sz="2000" b="1" smtClean="0">
                <a:solidFill>
                  <a:schemeClr val="hlink"/>
                </a:solidFill>
                <a:latin typeface="Calibri" pitchFamily="34" charset="0"/>
              </a:rPr>
              <a:t>6</a:t>
            </a:r>
            <a:r>
              <a:rPr lang="ru-RU" sz="2000" b="1" smtClean="0">
                <a:solidFill>
                  <a:srgbClr val="00CCFF"/>
                </a:solidFill>
                <a:latin typeface="Calibri" pitchFamily="34" charset="0"/>
              </a:rPr>
              <a:t>) Потом я опустилась </a:t>
            </a:r>
            <a:r>
              <a:rPr lang="ru-RU" sz="2000" i="1" u="sng" smtClean="0">
                <a:solidFill>
                  <a:schemeClr val="hlink"/>
                </a:solidFill>
                <a:latin typeface="Calibri" pitchFamily="34" charset="0"/>
              </a:rPr>
              <a:t>вниз,</a:t>
            </a:r>
            <a:r>
              <a:rPr lang="ru-RU" sz="2000" b="1" smtClean="0">
                <a:solidFill>
                  <a:srgbClr val="00CCFF"/>
                </a:solidFill>
                <a:latin typeface="Calibri" pitchFamily="34" charset="0"/>
              </a:rPr>
              <a:t> на самое дно моря. (</a:t>
            </a:r>
            <a:r>
              <a:rPr lang="ru-RU" sz="2000" b="1" smtClean="0">
                <a:solidFill>
                  <a:schemeClr val="hlink"/>
                </a:solidFill>
                <a:latin typeface="Calibri" pitchFamily="34" charset="0"/>
              </a:rPr>
              <a:t>7</a:t>
            </a:r>
            <a:r>
              <a:rPr lang="ru-RU" sz="2000" b="1" smtClean="0">
                <a:solidFill>
                  <a:srgbClr val="00CCFF"/>
                </a:solidFill>
                <a:latin typeface="Calibri" pitchFamily="34" charset="0"/>
              </a:rPr>
              <a:t>) Я снова посмотрела </a:t>
            </a:r>
            <a:r>
              <a:rPr lang="ru-RU" sz="2000" b="1" i="1" u="sng" smtClean="0">
                <a:solidFill>
                  <a:schemeClr val="hlink"/>
                </a:solidFill>
                <a:latin typeface="Calibri" pitchFamily="34" charset="0"/>
              </a:rPr>
              <a:t>влево, вправо</a:t>
            </a:r>
            <a:r>
              <a:rPr lang="ru-RU" sz="2000" b="1" smtClean="0">
                <a:solidFill>
                  <a:srgbClr val="00CCFF"/>
                </a:solidFill>
                <a:latin typeface="Calibri" pitchFamily="34" charset="0"/>
              </a:rPr>
              <a:t>. (</a:t>
            </a:r>
            <a:r>
              <a:rPr lang="ru-RU" sz="2000" b="1" smtClean="0">
                <a:solidFill>
                  <a:schemeClr val="hlink"/>
                </a:solidFill>
                <a:latin typeface="Calibri" pitchFamily="34" charset="0"/>
              </a:rPr>
              <a:t>8</a:t>
            </a:r>
            <a:r>
              <a:rPr lang="ru-RU" sz="2000" b="1" smtClean="0">
                <a:solidFill>
                  <a:srgbClr val="00CCFF"/>
                </a:solidFill>
                <a:latin typeface="Calibri" pitchFamily="34" charset="0"/>
              </a:rPr>
              <a:t>) Я кружилась </a:t>
            </a:r>
            <a:r>
              <a:rPr lang="ru-RU" sz="2000" b="1" i="1" u="sng" smtClean="0">
                <a:solidFill>
                  <a:schemeClr val="hlink"/>
                </a:solidFill>
                <a:latin typeface="Calibri" pitchFamily="34" charset="0"/>
              </a:rPr>
              <a:t>вместе </a:t>
            </a:r>
            <a:r>
              <a:rPr lang="ru-RU" sz="2000" b="1" i="1" u="sng" smtClean="0">
                <a:solidFill>
                  <a:srgbClr val="00CCFF"/>
                </a:solidFill>
                <a:latin typeface="Calibri" pitchFamily="34" charset="0"/>
              </a:rPr>
              <a:t> с</a:t>
            </a:r>
            <a:r>
              <a:rPr lang="ru-RU" sz="2000" b="1" smtClean="0">
                <a:solidFill>
                  <a:srgbClr val="00CCFF"/>
                </a:solidFill>
                <a:latin typeface="Calibri" pitchFamily="34" charset="0"/>
              </a:rPr>
              <a:t> рыбками. (</a:t>
            </a:r>
            <a:r>
              <a:rPr lang="ru-RU" sz="2000" b="1" smtClean="0">
                <a:solidFill>
                  <a:schemeClr val="hlink"/>
                </a:solidFill>
                <a:latin typeface="Calibri" pitchFamily="34" charset="0"/>
              </a:rPr>
              <a:t>9</a:t>
            </a:r>
            <a:r>
              <a:rPr lang="ru-RU" sz="2000" b="1" smtClean="0">
                <a:solidFill>
                  <a:srgbClr val="00CCFF"/>
                </a:solidFill>
                <a:latin typeface="Calibri" pitchFamily="34" charset="0"/>
              </a:rPr>
              <a:t>) </a:t>
            </a:r>
            <a:r>
              <a:rPr lang="ru-RU" sz="2000" b="1" i="1" u="sng" smtClean="0">
                <a:solidFill>
                  <a:schemeClr val="hlink"/>
                </a:solidFill>
                <a:latin typeface="Calibri" pitchFamily="34" charset="0"/>
              </a:rPr>
              <a:t>Вверху </a:t>
            </a:r>
            <a:r>
              <a:rPr lang="ru-RU" sz="2000" b="1" smtClean="0">
                <a:solidFill>
                  <a:srgbClr val="00CCFF"/>
                </a:solidFill>
                <a:latin typeface="Calibri" pitchFamily="34" charset="0"/>
              </a:rPr>
              <a:t>сияло солнце,  </a:t>
            </a:r>
            <a:r>
              <a:rPr lang="ru-RU" sz="2000" b="1" i="1" u="sng" smtClean="0">
                <a:solidFill>
                  <a:schemeClr val="hlink"/>
                </a:solidFill>
                <a:latin typeface="Calibri" pitchFamily="34" charset="0"/>
              </a:rPr>
              <a:t>внизу</a:t>
            </a:r>
            <a:r>
              <a:rPr lang="ru-RU" sz="2000" b="1" smtClean="0">
                <a:solidFill>
                  <a:srgbClr val="00CCFF"/>
                </a:solidFill>
                <a:latin typeface="Calibri" pitchFamily="34" charset="0"/>
              </a:rPr>
              <a:t> я увидела причудливые кораллы.  (</a:t>
            </a:r>
            <a:r>
              <a:rPr lang="ru-RU" sz="2000" b="1" smtClean="0">
                <a:solidFill>
                  <a:schemeClr val="hlink"/>
                </a:solidFill>
                <a:latin typeface="Calibri" pitchFamily="34" charset="0"/>
              </a:rPr>
              <a:t>10</a:t>
            </a:r>
            <a:r>
              <a:rPr lang="ru-RU" sz="2000" b="1" smtClean="0">
                <a:solidFill>
                  <a:srgbClr val="00CCFF"/>
                </a:solidFill>
                <a:latin typeface="Calibri" pitchFamily="34" charset="0"/>
              </a:rPr>
              <a:t>) А потом я вдруг оказалась на берегу лесной речки. (</a:t>
            </a:r>
            <a:r>
              <a:rPr lang="ru-RU" sz="2000" b="1" smtClean="0">
                <a:solidFill>
                  <a:schemeClr val="hlink"/>
                </a:solidFill>
                <a:latin typeface="Calibri" pitchFamily="34" charset="0"/>
              </a:rPr>
              <a:t>11</a:t>
            </a:r>
            <a:r>
              <a:rPr lang="ru-RU" sz="2000" b="1" smtClean="0">
                <a:solidFill>
                  <a:srgbClr val="00CCFF"/>
                </a:solidFill>
                <a:latin typeface="Calibri" pitchFamily="34" charset="0"/>
              </a:rPr>
              <a:t>) Я сидела рядом с маленькой ёлочкой и чувствовала, что мы с ней </a:t>
            </a:r>
            <a:r>
              <a:rPr lang="ru-RU" sz="2000" b="1" i="1" u="sng" smtClean="0">
                <a:solidFill>
                  <a:schemeClr val="hlink"/>
                </a:solidFill>
                <a:latin typeface="Calibri" pitchFamily="34" charset="0"/>
              </a:rPr>
              <a:t>вместе</a:t>
            </a:r>
            <a:r>
              <a:rPr lang="ru-RU" sz="2000" b="1" smtClean="0">
                <a:solidFill>
                  <a:srgbClr val="00CCFF"/>
                </a:solidFill>
                <a:latin typeface="Calibri" pitchFamily="34" charset="0"/>
              </a:rPr>
              <a:t>, как две сестрички.</a:t>
            </a:r>
            <a:br>
              <a:rPr lang="ru-RU" sz="2000" b="1" smtClean="0">
                <a:solidFill>
                  <a:srgbClr val="00CCFF"/>
                </a:solidFill>
                <a:latin typeface="Calibri" pitchFamily="34" charset="0"/>
              </a:rPr>
            </a:br>
            <a:r>
              <a:rPr lang="ru-RU" sz="2000" b="1" smtClean="0">
                <a:solidFill>
                  <a:srgbClr val="00CCFF"/>
                </a:solidFill>
                <a:latin typeface="Calibri" pitchFamily="34" charset="0"/>
              </a:rPr>
              <a:t>(</a:t>
            </a:r>
            <a:r>
              <a:rPr lang="ru-RU" sz="2000" b="1" smtClean="0">
                <a:solidFill>
                  <a:schemeClr val="hlink"/>
                </a:solidFill>
                <a:latin typeface="Calibri" pitchFamily="34" charset="0"/>
              </a:rPr>
              <a:t>12</a:t>
            </a:r>
            <a:r>
              <a:rPr lang="ru-RU" sz="2000" b="1" smtClean="0">
                <a:solidFill>
                  <a:srgbClr val="00CCFF"/>
                </a:solidFill>
                <a:latin typeface="Calibri" pitchFamily="34" charset="0"/>
              </a:rPr>
              <a:t>) Удивительные эти наречия, с ними можно побывать всюду!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331913" y="1700213"/>
            <a:ext cx="7454900" cy="452596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2400" smtClean="0">
                <a:latin typeface="Constantia" pitchFamily="18" charset="0"/>
              </a:rPr>
              <a:t>                 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9750" y="0"/>
            <a:ext cx="8229600" cy="1371600"/>
          </a:xfrm>
        </p:spPr>
        <p:txBody>
          <a:bodyPr/>
          <a:lstStyle/>
          <a:p>
            <a:pPr eaLnBrk="1" hangingPunct="1"/>
            <a:r>
              <a:rPr lang="ru-RU" sz="2000" smtClean="0">
                <a:latin typeface="Calibri" pitchFamily="34" charset="0"/>
              </a:rPr>
              <a:t>ТЕСТ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00063" y="357188"/>
            <a:ext cx="8229600" cy="5111750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</a:pPr>
            <a:r>
              <a:rPr lang="ru-RU" sz="2000" b="1" smtClean="0">
                <a:latin typeface="Constantia" pitchFamily="18" charset="0"/>
              </a:rPr>
              <a:t>   </a:t>
            </a:r>
          </a:p>
          <a:p>
            <a:pPr marL="609600" indent="-609600" eaLnBrk="1" hangingPunct="1">
              <a:buFont typeface="Wingdings" pitchFamily="2" charset="2"/>
              <a:buNone/>
            </a:pPr>
            <a:endParaRPr lang="ru-RU" sz="2000" b="1" smtClean="0">
              <a:latin typeface="Constantia" pitchFamily="18" charset="0"/>
            </a:endParaRPr>
          </a:p>
          <a:p>
            <a:pPr marL="609600" indent="-609600" eaLnBrk="1" hangingPunct="1">
              <a:buFont typeface="Wingdings" pitchFamily="2" charset="2"/>
              <a:buNone/>
            </a:pPr>
            <a:endParaRPr lang="ru-RU" sz="2000" b="1" smtClean="0">
              <a:latin typeface="Constantia" pitchFamily="18" charset="0"/>
            </a:endParaRP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ru-RU" sz="2000" b="1" smtClean="0">
                <a:latin typeface="Constantia" pitchFamily="18" charset="0"/>
              </a:rPr>
              <a:t>1. </a:t>
            </a:r>
            <a:r>
              <a:rPr lang="ru-RU" sz="2000" smtClean="0">
                <a:latin typeface="Constantia" pitchFamily="18" charset="0"/>
              </a:rPr>
              <a:t>В каком слове пропущена буква «О»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ru-RU" sz="2000" smtClean="0">
                <a:latin typeface="Constantia" pitchFamily="18" charset="0"/>
              </a:rPr>
              <a:t>   - накормить досыт..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ru-RU" sz="2000" smtClean="0">
                <a:latin typeface="Constantia" pitchFamily="18" charset="0"/>
              </a:rPr>
              <a:t>   - расположить</a:t>
            </a:r>
            <a:r>
              <a:rPr lang="ru-RU" sz="2000" smtClean="0"/>
              <a:t>ся</a:t>
            </a:r>
            <a:r>
              <a:rPr lang="ru-RU" sz="2000" smtClean="0">
                <a:latin typeface="Constantia" pitchFamily="18" charset="0"/>
              </a:rPr>
              <a:t> слев..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ru-RU" sz="2000" smtClean="0">
                <a:latin typeface="Constantia" pitchFamily="18" charset="0"/>
              </a:rPr>
              <a:t>   - вытереть насух..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ru-RU" sz="2000" smtClean="0">
                <a:latin typeface="Constantia" pitchFamily="18" charset="0"/>
              </a:rPr>
              <a:t>     </a:t>
            </a:r>
            <a:r>
              <a:rPr lang="ru-RU" sz="2000" b="1" smtClean="0">
                <a:latin typeface="Constantia" pitchFamily="18" charset="0"/>
              </a:rPr>
              <a:t> 2. </a:t>
            </a:r>
            <a:r>
              <a:rPr lang="ru-RU" sz="2000" smtClean="0">
                <a:latin typeface="Constantia" pitchFamily="18" charset="0"/>
              </a:rPr>
              <a:t>В каком слове пропущена буква «А»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ru-RU" sz="2000" smtClean="0">
                <a:latin typeface="Constantia" pitchFamily="18" charset="0"/>
              </a:rPr>
              <a:t>   - вырастить занов..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ru-RU" sz="2000" smtClean="0">
                <a:latin typeface="Constantia" pitchFamily="18" charset="0"/>
              </a:rPr>
              <a:t>   - запереть наглух..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ru-RU" sz="2000" smtClean="0">
                <a:latin typeface="Constantia" pitchFamily="18" charset="0"/>
              </a:rPr>
              <a:t>   - прикасаться изредк..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ru-RU" sz="2000" b="1" smtClean="0">
                <a:latin typeface="Constantia" pitchFamily="18" charset="0"/>
              </a:rPr>
              <a:t>     3. </a:t>
            </a:r>
            <a:r>
              <a:rPr lang="ru-RU" sz="2000" smtClean="0">
                <a:latin typeface="Constantia" pitchFamily="18" charset="0"/>
              </a:rPr>
              <a:t>В каких словах допущена ошибка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ru-RU" sz="2000" smtClean="0">
                <a:latin typeface="Constantia" pitchFamily="18" charset="0"/>
              </a:rPr>
              <a:t>    - налева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ru-RU" sz="2000" smtClean="0">
                <a:latin typeface="Constantia" pitchFamily="18" charset="0"/>
              </a:rPr>
              <a:t>    - направо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ru-RU" sz="2000" smtClean="0">
                <a:latin typeface="Constantia" pitchFamily="18" charset="0"/>
              </a:rPr>
              <a:t>    - слева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ru-RU" sz="2000" smtClean="0">
                <a:latin typeface="Constantia" pitchFamily="18" charset="0"/>
              </a:rPr>
              <a:t>    - изредка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smtClean="0">
                <a:latin typeface="Calibri" pitchFamily="34" charset="0"/>
              </a:rPr>
              <a:t>  Рефлексия</a:t>
            </a:r>
          </a:p>
        </p:txBody>
      </p:sp>
      <p:sp>
        <p:nvSpPr>
          <p:cNvPr id="2048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ru-RU" smtClean="0">
                <a:latin typeface="Constantia" pitchFamily="18" charset="0"/>
              </a:rPr>
              <a:t>    Кому понравился урок? Используйте слова для ответа в формулировке:</a:t>
            </a:r>
          </a:p>
          <a:p>
            <a:pPr eaLnBrk="1" hangingPunct="1"/>
            <a:r>
              <a:rPr lang="ru-RU" smtClean="0">
                <a:solidFill>
                  <a:srgbClr val="FF3300"/>
                </a:solidFill>
                <a:latin typeface="Constantia" pitchFamily="18" charset="0"/>
              </a:rPr>
              <a:t>На уроке мне было................ , потому что............. </a:t>
            </a:r>
          </a:p>
          <a:p>
            <a:pPr eaLnBrk="1" hangingPunct="1"/>
            <a:r>
              <a:rPr lang="ru-RU" smtClean="0">
                <a:solidFill>
                  <a:srgbClr val="FF3300"/>
                </a:solidFill>
                <a:latin typeface="Constantia" pitchFamily="18" charset="0"/>
              </a:rPr>
              <a:t>Особенно.................. </a:t>
            </a:r>
          </a:p>
          <a:p>
            <a:pPr eaLnBrk="1" hangingPunct="1">
              <a:buFont typeface="Wingdings 2" pitchFamily="18" charset="2"/>
              <a:buNone/>
            </a:pPr>
            <a:endParaRPr lang="ru-RU" smtClean="0">
              <a:solidFill>
                <a:srgbClr val="FF3300"/>
              </a:solidFill>
              <a:latin typeface="Constantia" pitchFamily="18" charset="0"/>
            </a:endParaRPr>
          </a:p>
          <a:p>
            <a:pPr eaLnBrk="1" hangingPunct="1"/>
            <a:r>
              <a:rPr lang="ru-RU" smtClean="0">
                <a:latin typeface="Constantia" pitchFamily="18" charset="0"/>
              </a:rPr>
              <a:t> </a:t>
            </a:r>
            <a:r>
              <a:rPr lang="ru-RU" smtClean="0">
                <a:solidFill>
                  <a:srgbClr val="00FF00"/>
                </a:solidFill>
                <a:latin typeface="Constantia" pitchFamily="18" charset="0"/>
              </a:rPr>
              <a:t>хорошо, ужасно, интересно, скучно, страшно, сначала, сегодня, правильно, когда-нибудь, навечно, отлично, бесполезно.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225" y="1316038"/>
            <a:ext cx="7772400" cy="13636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225" y="2705100"/>
            <a:ext cx="7772400" cy="1509713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5400" b="1" i="1" dirty="0" smtClean="0">
                <a:solidFill>
                  <a:srgbClr val="FF0000"/>
                </a:solidFill>
                <a:latin typeface="+mj-lt"/>
              </a:rPr>
              <a:t>СПАСИБО ЗА РАБОТУ !</a:t>
            </a:r>
            <a:endParaRPr lang="ru-RU" sz="5400" b="1" i="1" dirty="0">
              <a:solidFill>
                <a:srgbClr val="FF0000"/>
              </a:solidFill>
              <a:latin typeface="+mj-lt"/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9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ru-RU" smtClean="0">
              <a:latin typeface="Calibri" pitchFamily="34" charset="0"/>
            </a:endParaRPr>
          </a:p>
        </p:txBody>
      </p:sp>
      <p:sp>
        <p:nvSpPr>
          <p:cNvPr id="6146" name="Rectangle 10"/>
          <p:cNvSpPr>
            <a:spLocks noGrp="1"/>
          </p:cNvSpPr>
          <p:nvPr>
            <p:ph type="body" sz="half" idx="4294967295"/>
          </p:nvPr>
        </p:nvSpPr>
        <p:spPr>
          <a:xfrm>
            <a:off x="457200" y="1935163"/>
            <a:ext cx="4038600" cy="4389437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z="1600" smtClean="0"/>
              <a:t>Его мы изредк…  встречаем на дороге,</a:t>
            </a:r>
          </a:p>
          <a:p>
            <a:pPr>
              <a:buFont typeface="Wingdings 2" pitchFamily="18" charset="2"/>
              <a:buNone/>
            </a:pPr>
            <a:r>
              <a:rPr lang="ru-RU" sz="1600" smtClean="0"/>
              <a:t>Без палки ходит он, безглазый и безногий.</a:t>
            </a:r>
          </a:p>
          <a:p>
            <a:pPr>
              <a:buFont typeface="Wingdings 2" pitchFamily="18" charset="2"/>
              <a:buNone/>
            </a:pPr>
            <a:r>
              <a:rPr lang="ru-RU" sz="1600" smtClean="0"/>
              <a:t>Боится не собак, не кошек, не коров,</a:t>
            </a:r>
          </a:p>
          <a:p>
            <a:pPr>
              <a:buFont typeface="Wingdings 2" pitchFamily="18" charset="2"/>
              <a:buNone/>
            </a:pPr>
            <a:r>
              <a:rPr lang="ru-RU" sz="1600" smtClean="0"/>
              <a:t>А кур и петухов.</a:t>
            </a:r>
          </a:p>
        </p:txBody>
      </p:sp>
      <p:sp>
        <p:nvSpPr>
          <p:cNvPr id="6147" name="Rectangle 11"/>
          <p:cNvSpPr>
            <a:spLocks noGrp="1"/>
          </p:cNvSpPr>
          <p:nvPr>
            <p:ph type="body" sz="half" idx="4294967295"/>
          </p:nvPr>
        </p:nvSpPr>
        <p:spPr>
          <a:xfrm>
            <a:off x="4648200" y="1935163"/>
            <a:ext cx="4038600" cy="4389437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z="1600" smtClean="0"/>
              <a:t>Вс</a:t>
            </a:r>
            <a:r>
              <a:rPr lang="ru-RU" sz="1600" u="sng" smtClean="0"/>
              <a:t>е</a:t>
            </a:r>
            <a:r>
              <a:rPr lang="ru-RU" sz="1600" smtClean="0"/>
              <a:t>гда шагаем мы  </a:t>
            </a:r>
            <a:r>
              <a:rPr lang="ru-RU" sz="1600" u="sng" smtClean="0"/>
              <a:t>вд</a:t>
            </a:r>
            <a:r>
              <a:rPr lang="ru-RU" sz="1600" smtClean="0"/>
              <a:t>в</a:t>
            </a:r>
            <a:r>
              <a:rPr lang="ru-RU" sz="1600" u="sng" smtClean="0"/>
              <a:t>о</a:t>
            </a:r>
            <a:r>
              <a:rPr lang="ru-RU" sz="1600" smtClean="0"/>
              <a:t>ём, </a:t>
            </a:r>
          </a:p>
          <a:p>
            <a:pPr>
              <a:buFont typeface="Wingdings 2" pitchFamily="18" charset="2"/>
              <a:buNone/>
            </a:pPr>
            <a:r>
              <a:rPr lang="ru-RU" sz="1600" smtClean="0"/>
              <a:t>Похожие, как братья.</a:t>
            </a:r>
          </a:p>
          <a:p>
            <a:pPr>
              <a:buFont typeface="Wingdings 2" pitchFamily="18" charset="2"/>
              <a:buNone/>
            </a:pPr>
            <a:r>
              <a:rPr lang="ru-RU" sz="1600" smtClean="0"/>
              <a:t>Мы за обедом - под столом,</a:t>
            </a:r>
          </a:p>
          <a:p>
            <a:pPr>
              <a:buFont typeface="Wingdings 2" pitchFamily="18" charset="2"/>
              <a:buNone/>
            </a:pPr>
            <a:r>
              <a:rPr lang="ru-RU" sz="1600" smtClean="0"/>
              <a:t>А ночью- под кроватью.</a:t>
            </a:r>
          </a:p>
        </p:txBody>
      </p:sp>
      <p:pic>
        <p:nvPicPr>
          <p:cNvPr id="6148" name="Picture 13" descr="i?id=308920582-04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750" y="3521075"/>
            <a:ext cx="3887788" cy="247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15" descr="i?id=442570535-46-72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9338" y="3568700"/>
            <a:ext cx="3600450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ru-RU" smtClean="0">
              <a:latin typeface="Calibri" pitchFamily="34" charset="0"/>
            </a:endParaRPr>
          </a:p>
        </p:txBody>
      </p:sp>
      <p:sp>
        <p:nvSpPr>
          <p:cNvPr id="819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smtClean="0"/>
              <a:t> Цели урока: 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mtClean="0"/>
              <a:t>         закрепить навыки правописания наиболее        употребительных наречий с приставками; 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mtClean="0"/>
              <a:t>          формировать умения и навыки правильно писать суффиксы  о и а в наречиях с приставками;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mtClean="0"/>
              <a:t>          расширять словарный запас.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7" name="Picture 4" descr="p82_lightwoo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8" name="Text Box 5"/>
          <p:cNvSpPr txBox="1">
            <a:spLocks noChangeArrowheads="1"/>
          </p:cNvSpPr>
          <p:nvPr/>
        </p:nvSpPr>
        <p:spPr bwMode="auto">
          <a:xfrm>
            <a:off x="381000" y="533400"/>
            <a:ext cx="37068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latin typeface="Constantia" pitchFamily="18" charset="0"/>
              </a:rPr>
              <a:t>Продолжите фразу:</a:t>
            </a:r>
          </a:p>
        </p:txBody>
      </p:sp>
      <p:sp>
        <p:nvSpPr>
          <p:cNvPr id="9219" name="Text Box 6"/>
          <p:cNvSpPr txBox="1">
            <a:spLocks noChangeArrowheads="1"/>
          </p:cNvSpPr>
          <p:nvPr/>
        </p:nvSpPr>
        <p:spPr bwMode="auto">
          <a:xfrm>
            <a:off x="500063" y="1357313"/>
            <a:ext cx="7826375" cy="3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 sz="3200" b="1">
              <a:solidFill>
                <a:srgbClr val="FF0000"/>
              </a:solidFill>
              <a:latin typeface="Constantia" pitchFamily="18" charset="0"/>
            </a:endParaRPr>
          </a:p>
          <a:p>
            <a:r>
              <a:rPr lang="ru-RU" sz="3200" b="1">
                <a:solidFill>
                  <a:srgbClr val="FF0000"/>
                </a:solidFill>
                <a:latin typeface="Constantia" pitchFamily="18" charset="0"/>
              </a:rPr>
              <a:t>Наречие – самостоятельная…,</a:t>
            </a:r>
          </a:p>
          <a:p>
            <a:r>
              <a:rPr lang="ru-RU" sz="3200" b="1">
                <a:solidFill>
                  <a:srgbClr val="FF0000"/>
                </a:solidFill>
                <a:latin typeface="Constantia" pitchFamily="18" charset="0"/>
              </a:rPr>
              <a:t>обозначает  …,</a:t>
            </a:r>
          </a:p>
          <a:p>
            <a:r>
              <a:rPr lang="ru-RU" sz="3200" b="1">
                <a:solidFill>
                  <a:srgbClr val="FF0000"/>
                </a:solidFill>
                <a:latin typeface="Constantia" pitchFamily="18" charset="0"/>
              </a:rPr>
              <a:t>отвечает на вопросы …</a:t>
            </a:r>
          </a:p>
          <a:p>
            <a:endParaRPr lang="ru-RU" sz="3200" b="1">
              <a:solidFill>
                <a:srgbClr val="FF0000"/>
              </a:solidFill>
              <a:latin typeface="Constantia" pitchFamily="18" charset="0"/>
            </a:endParaRPr>
          </a:p>
          <a:p>
            <a:r>
              <a:rPr lang="ru-RU" sz="3200" b="1">
                <a:solidFill>
                  <a:srgbClr val="FF0000"/>
                </a:solidFill>
                <a:latin typeface="Constantia" pitchFamily="18" charset="0"/>
              </a:rPr>
              <a:t>Наречие не …</a:t>
            </a:r>
          </a:p>
          <a:p>
            <a:endParaRPr lang="ru-RU" sz="3200" b="1">
              <a:solidFill>
                <a:srgbClr val="FF0000"/>
              </a:solidFill>
              <a:latin typeface="Constantia" pitchFamily="18" charset="0"/>
            </a:endParaRPr>
          </a:p>
          <a:p>
            <a:r>
              <a:rPr lang="ru-RU" sz="3200" b="1">
                <a:solidFill>
                  <a:srgbClr val="FF0000"/>
                </a:solidFill>
                <a:latin typeface="Constantia" pitchFamily="18" charset="0"/>
              </a:rPr>
              <a:t>В предложении наречие является … 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/>
          </p:cNvSpPr>
          <p:nvPr>
            <p:ph type="title" idx="4294967295"/>
          </p:nvPr>
        </p:nvSpPr>
        <p:spPr>
          <a:xfrm>
            <a:off x="539750" y="620713"/>
            <a:ext cx="8229600" cy="1143000"/>
          </a:xfrm>
        </p:spPr>
        <p:txBody>
          <a:bodyPr/>
          <a:lstStyle/>
          <a:p>
            <a:pPr eaLnBrk="1" hangingPunct="1"/>
            <a:r>
              <a:rPr lang="ru-RU" sz="4600" smtClean="0">
                <a:solidFill>
                  <a:srgbClr val="FF3300"/>
                </a:solidFill>
                <a:latin typeface="Calibri" pitchFamily="34" charset="0"/>
              </a:rPr>
              <a:t>Игра «Кто быстрее»</a:t>
            </a:r>
            <a:br>
              <a:rPr lang="ru-RU" sz="4600" smtClean="0">
                <a:solidFill>
                  <a:srgbClr val="FF3300"/>
                </a:solidFill>
                <a:latin typeface="Calibri" pitchFamily="34" charset="0"/>
              </a:rPr>
            </a:br>
            <a:r>
              <a:rPr lang="ru-RU" sz="1400" smtClean="0">
                <a:solidFill>
                  <a:srgbClr val="FF3300"/>
                </a:solidFill>
              </a:rPr>
              <a:t>Найди наречие, в котором все согласные звуки звонкие.</a:t>
            </a:r>
            <a:endParaRPr lang="ru-RU" sz="4600" smtClean="0">
              <a:solidFill>
                <a:srgbClr val="FF3300"/>
              </a:solidFill>
            </a:endParaRPr>
          </a:p>
        </p:txBody>
      </p:sp>
      <p:sp>
        <p:nvSpPr>
          <p:cNvPr id="1024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smtClean="0">
                <a:solidFill>
                  <a:srgbClr val="00FF00"/>
                </a:solidFill>
                <a:latin typeface="Constantia" pitchFamily="18" charset="0"/>
              </a:rPr>
              <a:t>Быстро, сначала, наспех, наутро, долго, медленно, тотчас, наскоро, случайно.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mtClean="0">
                <a:solidFill>
                  <a:srgbClr val="FF3300"/>
                </a:solidFill>
                <a:latin typeface="Constantia" pitchFamily="18" charset="0"/>
              </a:rPr>
              <a:t>Подсказка: </a:t>
            </a:r>
            <a:r>
              <a:rPr lang="ru-RU" sz="3200" smtClean="0">
                <a:solidFill>
                  <a:schemeClr val="hlink"/>
                </a:solidFill>
                <a:latin typeface="Constantia" pitchFamily="18" charset="0"/>
              </a:rPr>
              <a:t>Фока, хочешь поесть щец?</a:t>
            </a:r>
          </a:p>
          <a:p>
            <a:pPr eaLnBrk="1" hangingPunct="1">
              <a:buFont typeface="Wingdings 2" pitchFamily="18" charset="2"/>
              <a:buNone/>
            </a:pPr>
            <a:endParaRPr lang="ru-RU" sz="3200" smtClean="0">
              <a:solidFill>
                <a:schemeClr val="hlink"/>
              </a:solidFill>
              <a:latin typeface="Constantia" pitchFamily="18" charset="0"/>
            </a:endParaRPr>
          </a:p>
        </p:txBody>
      </p:sp>
      <p:pic>
        <p:nvPicPr>
          <p:cNvPr id="10243" name="Picture 5" descr="1282869533_5fdaef60f6ec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14525" y="3716338"/>
            <a:ext cx="5314950" cy="314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5" name="Picture 19" descr="p82_lightwoo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6" name="Text Box 3"/>
          <p:cNvSpPr txBox="1">
            <a:spLocks noChangeArrowheads="1"/>
          </p:cNvSpPr>
          <p:nvPr/>
        </p:nvSpPr>
        <p:spPr bwMode="auto">
          <a:xfrm>
            <a:off x="990600" y="457200"/>
            <a:ext cx="55943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latin typeface="Constantia" pitchFamily="18" charset="0"/>
              </a:rPr>
              <a:t>Буквы О и А на конце наречий</a:t>
            </a:r>
          </a:p>
        </p:txBody>
      </p:sp>
      <p:sp>
        <p:nvSpPr>
          <p:cNvPr id="11267" name="Text Box 4"/>
          <p:cNvSpPr txBox="1">
            <a:spLocks noChangeArrowheads="1"/>
          </p:cNvSpPr>
          <p:nvPr/>
        </p:nvSpPr>
        <p:spPr bwMode="auto">
          <a:xfrm>
            <a:off x="593725" y="1255713"/>
            <a:ext cx="8245475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FF0000"/>
                </a:solidFill>
                <a:latin typeface="Constantia" pitchFamily="18" charset="0"/>
              </a:rPr>
              <a:t>Если наречие образовано от бесприставочного прилагательного при помощи приставок:</a:t>
            </a:r>
          </a:p>
        </p:txBody>
      </p:sp>
      <p:sp>
        <p:nvSpPr>
          <p:cNvPr id="11268" name="Text Box 5"/>
          <p:cNvSpPr txBox="1">
            <a:spLocks noChangeArrowheads="1"/>
          </p:cNvSpPr>
          <p:nvPr/>
        </p:nvSpPr>
        <p:spPr bwMode="auto">
          <a:xfrm>
            <a:off x="1219200" y="2819400"/>
            <a:ext cx="23971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0000CC"/>
                </a:solidFill>
                <a:latin typeface="Constantia" pitchFamily="18" charset="0"/>
              </a:rPr>
              <a:t>ИЗ-,  ДО-,  С-</a:t>
            </a:r>
          </a:p>
        </p:txBody>
      </p:sp>
      <p:sp>
        <p:nvSpPr>
          <p:cNvPr id="11269" name="AutoShape 8"/>
          <p:cNvSpPr>
            <a:spLocks noChangeArrowheads="1"/>
          </p:cNvSpPr>
          <p:nvPr/>
        </p:nvSpPr>
        <p:spPr bwMode="auto">
          <a:xfrm>
            <a:off x="457200" y="2971800"/>
            <a:ext cx="733425" cy="1214438"/>
          </a:xfrm>
          <a:prstGeom prst="curvedRightArrow">
            <a:avLst>
              <a:gd name="adj1" fmla="val 33117"/>
              <a:gd name="adj2" fmla="val 66234"/>
              <a:gd name="adj3" fmla="val 41560"/>
            </a:avLst>
          </a:prstGeom>
          <a:solidFill>
            <a:srgbClr val="0000CC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onstantia" pitchFamily="18" charset="0"/>
            </a:endParaRPr>
          </a:p>
        </p:txBody>
      </p:sp>
      <p:sp>
        <p:nvSpPr>
          <p:cNvPr id="11270" name="AutoShape 9"/>
          <p:cNvSpPr>
            <a:spLocks noChangeArrowheads="1"/>
          </p:cNvSpPr>
          <p:nvPr/>
        </p:nvSpPr>
        <p:spPr bwMode="auto">
          <a:xfrm>
            <a:off x="8153400" y="2971800"/>
            <a:ext cx="733425" cy="1214438"/>
          </a:xfrm>
          <a:prstGeom prst="curvedLeftArrow">
            <a:avLst>
              <a:gd name="adj1" fmla="val 33117"/>
              <a:gd name="adj2" fmla="val 66234"/>
              <a:gd name="adj3" fmla="val 33333"/>
            </a:avLst>
          </a:prstGeom>
          <a:solidFill>
            <a:srgbClr val="0000CC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onstantia" pitchFamily="18" charset="0"/>
            </a:endParaRPr>
          </a:p>
        </p:txBody>
      </p:sp>
      <p:sp>
        <p:nvSpPr>
          <p:cNvPr id="11271" name="Text Box 10"/>
          <p:cNvSpPr txBox="1">
            <a:spLocks noChangeArrowheads="1"/>
          </p:cNvSpPr>
          <p:nvPr/>
        </p:nvSpPr>
        <p:spPr bwMode="auto">
          <a:xfrm>
            <a:off x="5486400" y="2819400"/>
            <a:ext cx="24812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0000CC"/>
                </a:solidFill>
                <a:latin typeface="Constantia" pitchFamily="18" charset="0"/>
              </a:rPr>
              <a:t>В-,  НА-,  ЗА- </a:t>
            </a:r>
          </a:p>
        </p:txBody>
      </p:sp>
      <p:sp>
        <p:nvSpPr>
          <p:cNvPr id="11272" name="Text Box 12"/>
          <p:cNvSpPr txBox="1">
            <a:spLocks noChangeArrowheads="1"/>
          </p:cNvSpPr>
          <p:nvPr/>
        </p:nvSpPr>
        <p:spPr bwMode="auto">
          <a:xfrm>
            <a:off x="1219200" y="3657600"/>
            <a:ext cx="4667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b="1">
                <a:solidFill>
                  <a:srgbClr val="FF0000"/>
                </a:solidFill>
                <a:latin typeface="Constantia" pitchFamily="18" charset="0"/>
              </a:rPr>
              <a:t>а</a:t>
            </a:r>
          </a:p>
        </p:txBody>
      </p:sp>
      <p:sp>
        <p:nvSpPr>
          <p:cNvPr id="11273" name="Text Box 13"/>
          <p:cNvSpPr txBox="1">
            <a:spLocks noChangeArrowheads="1"/>
          </p:cNvSpPr>
          <p:nvPr/>
        </p:nvSpPr>
        <p:spPr bwMode="auto">
          <a:xfrm>
            <a:off x="7620000" y="3657600"/>
            <a:ext cx="5794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b="1">
                <a:solidFill>
                  <a:srgbClr val="FF0000"/>
                </a:solidFill>
                <a:latin typeface="Constantia" pitchFamily="18" charset="0"/>
              </a:rPr>
              <a:t>О</a:t>
            </a:r>
          </a:p>
        </p:txBody>
      </p:sp>
      <p:sp>
        <p:nvSpPr>
          <p:cNvPr id="11274" name="Text Box 15"/>
          <p:cNvSpPr txBox="1">
            <a:spLocks noChangeArrowheads="1"/>
          </p:cNvSpPr>
          <p:nvPr/>
        </p:nvSpPr>
        <p:spPr bwMode="auto">
          <a:xfrm>
            <a:off x="914400" y="4419600"/>
            <a:ext cx="2419350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 i="1">
                <a:solidFill>
                  <a:srgbClr val="0000CC"/>
                </a:solidFill>
                <a:latin typeface="Constantia" pitchFamily="18" charset="0"/>
              </a:rPr>
              <a:t>ИЗ</a:t>
            </a:r>
            <a:r>
              <a:rPr lang="ru-RU" sz="3200" b="1" i="1">
                <a:solidFill>
                  <a:srgbClr val="006600"/>
                </a:solidFill>
                <a:latin typeface="Constantia" pitchFamily="18" charset="0"/>
              </a:rPr>
              <a:t>ДАЛЕК</a:t>
            </a:r>
            <a:r>
              <a:rPr lang="ru-RU" sz="3200" b="1" i="1">
                <a:solidFill>
                  <a:srgbClr val="FF0000"/>
                </a:solidFill>
                <a:latin typeface="Constantia" pitchFamily="18" charset="0"/>
              </a:rPr>
              <a:t>А</a:t>
            </a:r>
          </a:p>
          <a:p>
            <a:r>
              <a:rPr lang="ru-RU" sz="3200" b="1" i="1">
                <a:solidFill>
                  <a:srgbClr val="0000CC"/>
                </a:solidFill>
                <a:latin typeface="Constantia" pitchFamily="18" charset="0"/>
              </a:rPr>
              <a:t>ДО</a:t>
            </a:r>
            <a:r>
              <a:rPr lang="ru-RU" sz="3200" b="1" i="1">
                <a:solidFill>
                  <a:srgbClr val="006600"/>
                </a:solidFill>
                <a:latin typeface="Constantia" pitchFamily="18" charset="0"/>
              </a:rPr>
              <a:t>ТЕМН</a:t>
            </a:r>
            <a:r>
              <a:rPr lang="ru-RU" sz="3200" b="1" i="1">
                <a:solidFill>
                  <a:srgbClr val="FF0000"/>
                </a:solidFill>
                <a:latin typeface="Constantia" pitchFamily="18" charset="0"/>
              </a:rPr>
              <a:t>А</a:t>
            </a:r>
          </a:p>
          <a:p>
            <a:r>
              <a:rPr lang="ru-RU" sz="3200" b="1" i="1">
                <a:solidFill>
                  <a:srgbClr val="0000CC"/>
                </a:solidFill>
                <a:latin typeface="Constantia" pitchFamily="18" charset="0"/>
              </a:rPr>
              <a:t>С</a:t>
            </a:r>
            <a:r>
              <a:rPr lang="ru-RU" sz="3200" b="1" i="1">
                <a:solidFill>
                  <a:srgbClr val="006600"/>
                </a:solidFill>
                <a:latin typeface="Constantia" pitchFamily="18" charset="0"/>
              </a:rPr>
              <a:t>НОВ</a:t>
            </a:r>
            <a:r>
              <a:rPr lang="ru-RU" sz="3200" b="1" i="1">
                <a:solidFill>
                  <a:srgbClr val="FF0000"/>
                </a:solidFill>
                <a:latin typeface="Constantia" pitchFamily="18" charset="0"/>
              </a:rPr>
              <a:t>А</a:t>
            </a:r>
          </a:p>
        </p:txBody>
      </p:sp>
      <p:sp>
        <p:nvSpPr>
          <p:cNvPr id="11275" name="Text Box 16"/>
          <p:cNvSpPr txBox="1">
            <a:spLocks noChangeArrowheads="1"/>
          </p:cNvSpPr>
          <p:nvPr/>
        </p:nvSpPr>
        <p:spPr bwMode="auto">
          <a:xfrm>
            <a:off x="5334000" y="4419600"/>
            <a:ext cx="2238375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 i="1">
                <a:solidFill>
                  <a:srgbClr val="0000CC"/>
                </a:solidFill>
                <a:latin typeface="Constantia" pitchFamily="18" charset="0"/>
              </a:rPr>
              <a:t>В</a:t>
            </a:r>
            <a:r>
              <a:rPr lang="ru-RU" sz="3200" b="1" i="1">
                <a:solidFill>
                  <a:srgbClr val="006600"/>
                </a:solidFill>
                <a:latin typeface="Constantia" pitchFamily="18" charset="0"/>
              </a:rPr>
              <a:t>ЛЕВ</a:t>
            </a:r>
            <a:r>
              <a:rPr lang="ru-RU" sz="3200" b="1" i="1">
                <a:solidFill>
                  <a:srgbClr val="FF0000"/>
                </a:solidFill>
                <a:latin typeface="Constantia" pitchFamily="18" charset="0"/>
              </a:rPr>
              <a:t>О</a:t>
            </a:r>
          </a:p>
          <a:p>
            <a:r>
              <a:rPr lang="ru-RU" sz="3200" b="1" i="1">
                <a:solidFill>
                  <a:srgbClr val="0000CC"/>
                </a:solidFill>
                <a:latin typeface="Constantia" pitchFamily="18" charset="0"/>
              </a:rPr>
              <a:t>НА</a:t>
            </a:r>
            <a:r>
              <a:rPr lang="ru-RU" sz="3200" b="1" i="1">
                <a:solidFill>
                  <a:srgbClr val="006600"/>
                </a:solidFill>
                <a:latin typeface="Constantia" pitchFamily="18" charset="0"/>
              </a:rPr>
              <a:t>ПРАВ</a:t>
            </a:r>
            <a:r>
              <a:rPr lang="ru-RU" sz="3200" b="1" i="1">
                <a:solidFill>
                  <a:srgbClr val="FF0000"/>
                </a:solidFill>
                <a:latin typeface="Constantia" pitchFamily="18" charset="0"/>
              </a:rPr>
              <a:t>О</a:t>
            </a:r>
          </a:p>
          <a:p>
            <a:r>
              <a:rPr lang="ru-RU" sz="3200" b="1" i="1">
                <a:solidFill>
                  <a:srgbClr val="0000CC"/>
                </a:solidFill>
                <a:latin typeface="Constantia" pitchFamily="18" charset="0"/>
              </a:rPr>
              <a:t>ЗА</a:t>
            </a:r>
            <a:r>
              <a:rPr lang="ru-RU" sz="3200" b="1" i="1">
                <a:solidFill>
                  <a:srgbClr val="006600"/>
                </a:solidFill>
                <a:latin typeface="Constantia" pitchFamily="18" charset="0"/>
              </a:rPr>
              <a:t>ТЕМН</a:t>
            </a:r>
            <a:r>
              <a:rPr lang="ru-RU" sz="3200" b="1" i="1">
                <a:solidFill>
                  <a:srgbClr val="FF0000"/>
                </a:solidFill>
                <a:latin typeface="Constantia" pitchFamily="18" charset="0"/>
              </a:rPr>
              <a:t>О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89" name="Picture 2" descr="p82_lightwoo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0" name="Text Box 4"/>
          <p:cNvSpPr txBox="1">
            <a:spLocks noChangeArrowheads="1"/>
          </p:cNvSpPr>
          <p:nvPr/>
        </p:nvSpPr>
        <p:spPr bwMode="auto">
          <a:xfrm>
            <a:off x="3657600" y="381000"/>
            <a:ext cx="41830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00FF00"/>
                </a:solidFill>
                <a:latin typeface="Constantia" pitchFamily="18" charset="0"/>
              </a:rPr>
              <a:t>Пишем,</a:t>
            </a:r>
            <a:r>
              <a:rPr lang="ru-RU" sz="3200" b="1">
                <a:latin typeface="Constantia" pitchFamily="18" charset="0"/>
              </a:rPr>
              <a:t> </a:t>
            </a:r>
            <a:r>
              <a:rPr lang="ru-RU" sz="3200" b="1">
                <a:solidFill>
                  <a:srgbClr val="00FF00"/>
                </a:solidFill>
                <a:latin typeface="Constantia" pitchFamily="18" charset="0"/>
              </a:rPr>
              <a:t>объясняем</a:t>
            </a:r>
            <a:r>
              <a:rPr lang="ru-RU" sz="3200" b="1">
                <a:latin typeface="Constantia" pitchFamily="18" charset="0"/>
              </a:rPr>
              <a:t>:</a:t>
            </a:r>
          </a:p>
        </p:txBody>
      </p:sp>
      <p:sp>
        <p:nvSpPr>
          <p:cNvPr id="12291" name="Text Box 6"/>
          <p:cNvSpPr txBox="1">
            <a:spLocks noChangeArrowheads="1"/>
          </p:cNvSpPr>
          <p:nvPr/>
        </p:nvSpPr>
        <p:spPr bwMode="auto">
          <a:xfrm>
            <a:off x="3184525" y="14081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>
              <a:latin typeface="Constantia" pitchFamily="18" charset="0"/>
            </a:endParaRPr>
          </a:p>
        </p:txBody>
      </p:sp>
      <p:sp>
        <p:nvSpPr>
          <p:cNvPr id="12292" name="Text Box 7"/>
          <p:cNvSpPr txBox="1">
            <a:spLocks noChangeArrowheads="1"/>
          </p:cNvSpPr>
          <p:nvPr/>
        </p:nvSpPr>
        <p:spPr bwMode="auto">
          <a:xfrm>
            <a:off x="1143000" y="2438400"/>
            <a:ext cx="7239000" cy="252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solidFill>
                  <a:srgbClr val="FF0000"/>
                </a:solidFill>
                <a:latin typeface="Constantia" pitchFamily="18" charset="0"/>
              </a:rPr>
              <a:t>Изредк..,  дочист..,  досыт.., справ.., влев.., наглух.., набел.., наскор.., надолг.., зажив.., запрост.., </a:t>
            </a:r>
            <a:r>
              <a:rPr lang="ru-RU" sz="3200" b="1">
                <a:solidFill>
                  <a:srgbClr val="FF0000"/>
                </a:solidFill>
              </a:rPr>
              <a:t>сначал…, издалек…, вправ…</a:t>
            </a:r>
            <a:r>
              <a:rPr lang="ru-RU" sz="3200" b="1">
                <a:solidFill>
                  <a:srgbClr val="FF0000"/>
                </a:solidFill>
                <a:latin typeface="Constantia" pitchFamily="18" charset="0"/>
              </a:rPr>
              <a:t> .</a:t>
            </a: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5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ru-RU" smtClean="0">
              <a:latin typeface="Calibri" pitchFamily="34" charset="0"/>
            </a:endParaRPr>
          </a:p>
        </p:txBody>
      </p:sp>
      <p:sp>
        <p:nvSpPr>
          <p:cNvPr id="1331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ru-RU" sz="1500" i="1" smtClean="0">
                <a:solidFill>
                  <a:srgbClr val="FF3300"/>
                </a:solidFill>
                <a:latin typeface="Constantia" pitchFamily="18" charset="0"/>
              </a:rPr>
              <a:t>высокий уровень</a:t>
            </a:r>
            <a:endParaRPr lang="ru-RU" sz="1500" smtClean="0">
              <a:solidFill>
                <a:srgbClr val="FF3300"/>
              </a:solidFill>
              <a:latin typeface="Constantia" pitchFamily="18" charset="0"/>
            </a:endParaRP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ru-RU" sz="1500" smtClean="0">
                <a:solidFill>
                  <a:srgbClr val="00FF00"/>
                </a:solidFill>
                <a:latin typeface="Constantia" pitchFamily="18" charset="0"/>
              </a:rPr>
              <a:t>Задание</a:t>
            </a:r>
            <a:r>
              <a:rPr lang="ru-RU" sz="1500" smtClean="0">
                <a:latin typeface="Constantia" pitchFamily="18" charset="0"/>
              </a:rPr>
              <a:t>: Внимательно прочитайте написанные слова. Найдите разницу в написании. Сформулируйте правило. </a:t>
            </a:r>
            <a:endParaRPr lang="ru-RU" sz="1500" i="1" smtClean="0">
              <a:latin typeface="Constantia" pitchFamily="18" charset="0"/>
            </a:endParaRP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ru-RU" sz="1500" i="1" smtClean="0">
                <a:latin typeface="Constantia" pitchFamily="18" charset="0"/>
              </a:rPr>
              <a:t>Слева, налево, влево, издавна, заново, докрасна </a:t>
            </a:r>
            <a:endParaRPr lang="ru-RU" sz="1500" smtClean="0">
              <a:latin typeface="Constantia" pitchFamily="18" charset="0"/>
            </a:endParaRP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ru-RU" sz="1500" smtClean="0">
                <a:latin typeface="Constantia" pitchFamily="18" charset="0"/>
              </a:rPr>
              <a:t>Записать слова, графически выделить орфограмму. 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endParaRPr lang="ru-RU" sz="1500" i="1" smtClean="0">
              <a:latin typeface="Constantia" pitchFamily="18" charset="0"/>
            </a:endParaRP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ru-RU" sz="1500" i="1" smtClean="0">
                <a:solidFill>
                  <a:srgbClr val="FF3300"/>
                </a:solidFill>
                <a:latin typeface="Constantia" pitchFamily="18" charset="0"/>
              </a:rPr>
              <a:t>средний уровень</a:t>
            </a:r>
            <a:r>
              <a:rPr lang="ru-RU" sz="1500" i="1" smtClean="0">
                <a:latin typeface="Constantia" pitchFamily="18" charset="0"/>
              </a:rPr>
              <a:t> </a:t>
            </a:r>
            <a:endParaRPr lang="ru-RU" sz="1500" smtClean="0">
              <a:latin typeface="Constantia" pitchFamily="18" charset="0"/>
            </a:endParaRP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ru-RU" sz="1500" smtClean="0">
                <a:solidFill>
                  <a:srgbClr val="00FF00"/>
                </a:solidFill>
                <a:latin typeface="Constantia" pitchFamily="18" charset="0"/>
              </a:rPr>
              <a:t>Задание</a:t>
            </a:r>
            <a:r>
              <a:rPr lang="ru-RU" sz="1500" smtClean="0">
                <a:latin typeface="Constantia" pitchFamily="18" charset="0"/>
              </a:rPr>
              <a:t>: Внимательно прочитайте написанные столбики слов. Объясните принцип их группировки. </a:t>
            </a:r>
            <a:endParaRPr lang="ru-RU" sz="1500" i="1" smtClean="0">
              <a:latin typeface="Constantia" pitchFamily="18" charset="0"/>
            </a:endParaRP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ru-RU" sz="1500" i="1" smtClean="0">
                <a:latin typeface="Constantia" pitchFamily="18" charset="0"/>
              </a:rPr>
              <a:t>Слева, докрасна, издавна                             Налево, влево, заново                                             </a:t>
            </a:r>
            <a:r>
              <a:rPr lang="ru-RU" sz="1500" smtClean="0">
                <a:latin typeface="Constantia" pitchFamily="18" charset="0"/>
              </a:rPr>
              <a:t>Записать слова, графически выделить орфограмму. </a:t>
            </a:r>
            <a:endParaRPr lang="ru-RU" sz="1500" i="1" smtClean="0">
              <a:latin typeface="Constantia" pitchFamily="18" charset="0"/>
            </a:endParaRP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ru-RU" sz="1500" i="1" smtClean="0">
                <a:solidFill>
                  <a:srgbClr val="FF3300"/>
                </a:solidFill>
                <a:latin typeface="Constantia" pitchFamily="18" charset="0"/>
              </a:rPr>
              <a:t>низкий уровень</a:t>
            </a:r>
            <a:endParaRPr lang="ru-RU" sz="1500" smtClean="0">
              <a:solidFill>
                <a:srgbClr val="FF3300"/>
              </a:solidFill>
              <a:latin typeface="Constantia" pitchFamily="18" charset="0"/>
            </a:endParaRP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ru-RU" sz="1500" smtClean="0">
                <a:solidFill>
                  <a:srgbClr val="00FF00"/>
                </a:solidFill>
                <a:latin typeface="Constantia" pitchFamily="18" charset="0"/>
              </a:rPr>
              <a:t>Задание</a:t>
            </a:r>
            <a:r>
              <a:rPr lang="ru-RU" sz="1500" smtClean="0">
                <a:latin typeface="Constantia" pitchFamily="18" charset="0"/>
              </a:rPr>
              <a:t>: Внимательно прочитайте написанные в первом и втором столбиках слова. 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ru-RU" sz="1500" smtClean="0">
                <a:latin typeface="Constantia" pitchFamily="18" charset="0"/>
              </a:rPr>
              <a:t>Сл</a:t>
            </a:r>
            <a:r>
              <a:rPr lang="ru-RU" sz="1500" i="1" smtClean="0">
                <a:latin typeface="Constantia" pitchFamily="18" charset="0"/>
              </a:rPr>
              <a:t>ева, влево, издавна                       Налево, докрасна, заново                                                      </a:t>
            </a:r>
            <a:r>
              <a:rPr lang="ru-RU" sz="1500" smtClean="0">
                <a:latin typeface="Constantia" pitchFamily="18" charset="0"/>
              </a:rPr>
              <a:t>Ответьте на следующие вопросы: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ru-RU" sz="1500" smtClean="0">
                <a:latin typeface="Constantia" pitchFamily="18" charset="0"/>
              </a:rPr>
              <a:t>- К какой части речи относятся все написанные слова?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ru-RU" sz="1500" smtClean="0">
                <a:latin typeface="Constantia" pitchFamily="18" charset="0"/>
              </a:rPr>
              <a:t>- Выделите приставки. 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ru-RU" sz="1500" smtClean="0">
                <a:latin typeface="Constantia" pitchFamily="18" charset="0"/>
              </a:rPr>
              <a:t>- В каких наречиях пишется О, а в каких А. 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ru-RU" sz="1500" smtClean="0">
                <a:latin typeface="Constantia" pitchFamily="18" charset="0"/>
              </a:rPr>
              <a:t>Записать слова, графически выделить орфограмму.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smtClean="0">
                <a:latin typeface="Calibri" pitchFamily="34" charset="0"/>
              </a:rPr>
              <a:t>Из жизни наречия </a:t>
            </a:r>
            <a:r>
              <a:rPr lang="ru-RU" i="1" u="sng" smtClean="0">
                <a:latin typeface="Calibri" pitchFamily="34" charset="0"/>
              </a:rPr>
              <a:t>Праздно</a:t>
            </a:r>
          </a:p>
        </p:txBody>
      </p:sp>
      <p:sp>
        <p:nvSpPr>
          <p:cNvPr id="1433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endParaRPr lang="ru-RU" smtClean="0">
              <a:latin typeface="Constantia" pitchFamily="18" charset="0"/>
            </a:endParaRPr>
          </a:p>
        </p:txBody>
      </p:sp>
      <p:pic>
        <p:nvPicPr>
          <p:cNvPr id="14339" name="Picture 5" descr="99454080_large_len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47813" y="2205038"/>
            <a:ext cx="6696075" cy="410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228</TotalTime>
  <Words>558</Words>
  <Application>Microsoft Office PowerPoint</Application>
  <PresentationFormat>Экран (4:3)</PresentationFormat>
  <Paragraphs>88</Paragraphs>
  <Slides>15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4</vt:i4>
      </vt:variant>
      <vt:variant>
        <vt:lpstr>Заголовки слайдов</vt:lpstr>
      </vt:variant>
      <vt:variant>
        <vt:i4>15</vt:i4>
      </vt:variant>
    </vt:vector>
  </HeadingPairs>
  <TitlesOfParts>
    <vt:vector size="24" baseType="lpstr">
      <vt:lpstr>Arial</vt:lpstr>
      <vt:lpstr>Wingdings 2</vt:lpstr>
      <vt:lpstr>Calibri</vt:lpstr>
      <vt:lpstr>Constantia</vt:lpstr>
      <vt:lpstr>Wingdings</vt:lpstr>
      <vt:lpstr>Поток</vt:lpstr>
      <vt:lpstr>Поток</vt:lpstr>
      <vt:lpstr>Поток</vt:lpstr>
      <vt:lpstr>Поток</vt:lpstr>
      <vt:lpstr>Слайд 1</vt:lpstr>
      <vt:lpstr>Слайд 2</vt:lpstr>
      <vt:lpstr>Слайд 3</vt:lpstr>
      <vt:lpstr>Слайд 4</vt:lpstr>
      <vt:lpstr>Игра «Кто быстрее» Найди наречие, в котором все согласные звуки звонкие.</vt:lpstr>
      <vt:lpstr>Слайд 6</vt:lpstr>
      <vt:lpstr>Слайд 7</vt:lpstr>
      <vt:lpstr>Слайд 8</vt:lpstr>
      <vt:lpstr>Из жизни наречия Праздно</vt:lpstr>
      <vt:lpstr>Слайд 10</vt:lpstr>
      <vt:lpstr> Задание Ты видишь иллюстрации из истории пятиклассницы,  изучающей наречия. Помоги ей выполнить задание: напиши на месте пропусков необходимые наречия из списка: влево, вправо, вверх, вниз, внизу , вверху, вместе.  (1) Я смотрела в окно и старательно заучивала правописание наречий__________,_________, __________,________. (2) Мне показалось, что я лечу высоко ______, к самому небу. (3) Я посмотрела _________, ______,. (4) Вместе со мной парили птицы. (5) _________ я видела прекрасную землю. (6) Потом я опустилась __________, на самое дно моря. (7) Я снова посмотрела ___________, _________.  (8) Я кружилась ___________ с рыбками. (9) ___________сияло солнце, _________ я увидела прич…дливые кораллы.  (10) А потом я вдруг оказалась на берегу лесной реч..ки. (11) Я сидела рядом с мален.. кой ёлочкой и чувствовала, что мы с ней _______, как две сестрички. (12) Удивительные эти наречия, с ними можно побывать всюду!</vt:lpstr>
      <vt:lpstr>Результат работы выглядит следующим образом:    (1) Я смотрела в окно и старательно заучивала правописание наречий влево, вправо, вверх, вниз. (2) Мне показалось, что я лечу высоко вверх, к самому небу. (3) Я посмотрела влево, вправо. (4) Вместе со мной парили птицы. (5) Внизу я видела прекрасную землю. (6) Потом я опустилась вниз, на самое дно моря. (7) Я снова посмотрела влево, вправо. (8) Я кружилась вместе  с рыбками. (9) Вверху сияло солнце,  внизу я увидела причудливые кораллы.  (10) А потом я вдруг оказалась на берегу лесной речки. (11) Я сидела рядом с маленькой ёлочкой и чувствовала, что мы с ней вместе, как две сестрички. (12) Удивительные эти наречия, с ними можно побывать всюду!</vt:lpstr>
      <vt:lpstr>ТЕСТ</vt:lpstr>
      <vt:lpstr>  Рефлексия</vt:lpstr>
      <vt:lpstr>Слайд 15</vt:lpstr>
    </vt:vector>
  </TitlesOfParts>
  <Company>Sh40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Правописание наречия с приставками –из, -до, -с, -на, -в, -за</dc:title>
  <dc:creator>GA7VA</dc:creator>
  <cp:lastModifiedBy>User</cp:lastModifiedBy>
  <cp:revision>13</cp:revision>
  <dcterms:created xsi:type="dcterms:W3CDTF">2011-10-22T04:22:39Z</dcterms:created>
  <dcterms:modified xsi:type="dcterms:W3CDTF">2014-05-29T23:04:11Z</dcterms:modified>
</cp:coreProperties>
</file>