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4800" b="1" dirty="0" smtClean="0">
                <a:solidFill>
                  <a:schemeClr val="tx1"/>
                </a:solidFill>
              </a:rPr>
              <a:t>Семинар-практикум:</a:t>
            </a:r>
          </a:p>
          <a:p>
            <a:r>
              <a:rPr lang="ru-RU" sz="4800" b="1" dirty="0" smtClean="0">
                <a:solidFill>
                  <a:srgbClr val="FFFF00"/>
                </a:solidFill>
              </a:rPr>
              <a:t>«Профилактика эмоционального выгорания педагогического коллектива»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4638"/>
            <a:ext cx="8219256" cy="157018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Рекомендации педагогам</a:t>
            </a:r>
            <a:b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для профилактики и устранения "выгорания"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95536" y="2132856"/>
            <a:ext cx="4038600" cy="430993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стараться рассчитывать и обдуманно распределять свои нагрузки;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учиться переключаться с одного вида деятельности на другой;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проще относиться к конфликтам на работе;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не пытаться быть лучшим всегда и во всем.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44008" y="2060848"/>
            <a:ext cx="403860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ЕСТЕСТВЕННЫЕ СПОСОБЫ</a:t>
            </a:r>
            <a:b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РЕГУЛЯЦИИ ОРГАНИЗМА</a:t>
            </a:r>
            <a: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0" y="1412776"/>
            <a:ext cx="4495800" cy="47133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длительный сон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вкусная еда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общение с природой и животными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баня, массаж, движение, танцы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музыка 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600200"/>
            <a:ext cx="403860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1.​ Относите бракованный пончик назад в булочную и требуете взамен новый.</a:t>
            </a:r>
            <a:br>
              <a:rPr lang="ru-RU" dirty="0" smtClean="0"/>
            </a:br>
            <a:r>
              <a:rPr lang="ru-RU" dirty="0" smtClean="0"/>
              <a:t> 2​. Говорите себе: «Бывает» — и съедаете пустой пончик.</a:t>
            </a:r>
            <a:br>
              <a:rPr lang="ru-RU" dirty="0" smtClean="0"/>
            </a:br>
            <a:r>
              <a:rPr lang="ru-RU" dirty="0" smtClean="0"/>
              <a:t> 3​. Съедаете что-то другое.</a:t>
            </a:r>
            <a:br>
              <a:rPr lang="ru-RU" dirty="0" smtClean="0"/>
            </a:br>
            <a:r>
              <a:rPr lang="ru-RU" dirty="0" smtClean="0"/>
              <a:t> 4.​ Намазываете маслом или вареньем, чтобы был вкуснее.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  <a:r>
              <a:rPr kumimoji="0" lang="en-US" sz="5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683568" y="1484784"/>
            <a:ext cx="3812232" cy="537321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Пусть в этот год исполняются самые несбыточные мечты и самые нереальные желания!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Пусть листы календаря сменяются, оставляя в памяти яркие события года!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Пусть снежинки, тая на ладошках, дарят надежду на изменения к лучшему!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Пусть свечи, которые вы зажгли в праздничный вечер поддерживают огонь приятных эмоций все 365 дней года, а их тепло согревает сердца и души, день за днем даря улыбки!</a:t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Всего вам большого и светлого... 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44008" y="1844824"/>
            <a:ext cx="403860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Эмоциональное выгорание</a:t>
            </a:r>
          </a:p>
          <a:p>
            <a:pPr>
              <a:buNone/>
            </a:pPr>
            <a:r>
              <a:rPr lang="ru-RU" sz="3600" dirty="0" smtClean="0"/>
              <a:t> – это своего рода выработанный личностью механизм психологической защиты в виде полного или частичного исключения эмоций в ответ на психотравмирующие воздействия.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>
                <a:latin typeface="+mj-lt"/>
              </a:rPr>
              <a:t>Типы личности, которым угрожает СЭВ:</a:t>
            </a:r>
          </a:p>
          <a:p>
            <a:pPr algn="ctr">
              <a:buNone/>
            </a:pPr>
            <a:endParaRPr lang="ru-RU" sz="3600" i="1" dirty="0">
              <a:latin typeface="+mj-lt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педантичный",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характеризующийся добросовестностью, возведенной в абсолют, чрезмерной, болезненной аккуратностью, стремлением в любом деле добиться образцового порядка (даже в ущерб себе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44008" y="1268760"/>
            <a:ext cx="403860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4644008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"демонстративный",</a:t>
            </a:r>
            <a:r>
              <a:rPr lang="ru-RU" sz="2800" dirty="0" smtClean="0"/>
              <a:t> стремящийся первенствовать во всем, всегда быть на виду. Этому типу свойственна высокая степень истощаемости при выполнении даже незаметной рутинной работы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44008" y="1124744"/>
            <a:ext cx="403860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0" y="0"/>
            <a:ext cx="44958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эмотивный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",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состоящий из впечатлительных и чувствительный людей. Их отзывчивость, склонность воспринимать чужую боль как собственную граничит с патологией, с саморазрушением.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88024" y="1124744"/>
            <a:ext cx="403860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14033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Синдром эмоционального выгорания имеет </a:t>
            </a:r>
          </a:p>
          <a:p>
            <a:pPr algn="ctr"/>
            <a:r>
              <a:rPr lang="ru-RU" sz="36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следующие проявления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412776"/>
            <a:ext cx="9144000" cy="54452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чувство безразличия, эмоционального истощения, изнеможения (человек не может отдаваться работе так, как это было прежде);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дегуманизация (развитие негативного отношения к своим коллегам и клиентам);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негативное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самовосприятии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профессиональном плане (ощущение недостатка чувства профессионального мастерства).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kern="10" dirty="0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физические симптомы </a:t>
            </a:r>
            <a:endParaRPr lang="ru-RU" sz="4000" kern="1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692696"/>
            <a:ext cx="9144000" cy="61653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Резкое повышение утомляемости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Хроническая усталость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Головные боли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Восприимчивость к изменениям внешней среды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Изменение артериального давления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Астения (бессилие, слабость)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Ограничение движений в шее, боли в спине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Непроизвольные движения – сжимание кулаков, зажатость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Увеличение или потеря веса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Одышка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Бессонница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эмоциональные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196752"/>
            <a:ext cx="5004048" cy="56612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Пессимизм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цинизм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чёрствость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безразличие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агрессивность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раздражительность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тревога, чувство вины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003800" y="1196752"/>
          <a:ext cx="4140200" cy="5661248"/>
        </p:xfrm>
        <a:graphic>
          <a:graphicData uri="http://schemas.openxmlformats.org/presentationml/2006/ole">
            <p:oleObj spid="_x0000_s1026" name="Photo Editor Photo" r:id="rId3" imgW="2704762" imgH="402963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11922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социальные симптомы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196752"/>
            <a:ext cx="9144000" cy="56612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низкая социальная активность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падение интереса к досугу, увлечениям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социальные контакты ограничиваются работой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скудные отношения на работе и дома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393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Photo Editor Photo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1.​ Относите бракованный пончик назад в булочную и требуете взамен новый.  2​. Говорите себе: «Бывает» — и съедаете пустой пончик.  3​. Съедаете что-то другое.  4.​ Намазываете маслом или вареньем, чтобы был вкуснее.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ученик</cp:lastModifiedBy>
  <cp:revision>7</cp:revision>
  <dcterms:modified xsi:type="dcterms:W3CDTF">2014-01-15T03:38:39Z</dcterms:modified>
</cp:coreProperties>
</file>