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1" r:id="rId14"/>
    <p:sldId id="26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6"/>
  <c:chart>
    <c:title>
      <c:layout/>
      <c:overlay val="1"/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v>ответы детей</c:v>
          </c:tx>
          <c:invertIfNegative val="1"/>
          <c:cat>
            <c:strRef>
              <c:f>'[Диаграмма в Microsoft Office PowerPoint]Лист1'!$A$1:$R$1</c:f>
              <c:strCache>
                <c:ptCount val="18"/>
                <c:pt idx="0">
                  <c:v> </c:v>
                </c:pt>
                <c:pt idx="1">
                  <c:v>добрый</c:v>
                </c:pt>
                <c:pt idx="2">
                  <c:v>умный</c:v>
                </c:pt>
                <c:pt idx="3">
                  <c:v>не кричать</c:v>
                </c:pt>
                <c:pt idx="4">
                  <c:v>строгий</c:v>
                </c:pt>
                <c:pt idx="5">
                  <c:v>хороший</c:v>
                </c:pt>
                <c:pt idx="6">
                  <c:v>красивый</c:v>
                </c:pt>
                <c:pt idx="7">
                  <c:v>не задавать</c:v>
                </c:pt>
                <c:pt idx="8">
                  <c:v>прилежный</c:v>
                </c:pt>
                <c:pt idx="9">
                  <c:v>не ставить 2</c:v>
                </c:pt>
                <c:pt idx="10">
                  <c:v>четко говорить</c:v>
                </c:pt>
                <c:pt idx="11">
                  <c:v>не равнодушный</c:v>
                </c:pt>
                <c:pt idx="12">
                  <c:v>спокойный</c:v>
                </c:pt>
                <c:pt idx="13">
                  <c:v>хорошо объяснять</c:v>
                </c:pt>
                <c:pt idx="14">
                  <c:v>справедливый</c:v>
                </c:pt>
                <c:pt idx="15">
                  <c:v>веселый</c:v>
                </c:pt>
                <c:pt idx="16">
                  <c:v>любимый</c:v>
                </c:pt>
                <c:pt idx="17">
                  <c:v>интересный</c:v>
                </c:pt>
              </c:strCache>
            </c:strRef>
          </c:cat>
          <c:val>
            <c:numRef>
              <c:f>'[Диаграмма в Microsoft Office PowerPoint]Лист1'!$A$2:$R$2</c:f>
              <c:numCache>
                <c:formatCode>General</c:formatCode>
                <c:ptCount val="18"/>
                <c:pt idx="1">
                  <c:v>60</c:v>
                </c:pt>
                <c:pt idx="2">
                  <c:v>55</c:v>
                </c:pt>
                <c:pt idx="3">
                  <c:v>50</c:v>
                </c:pt>
                <c:pt idx="4">
                  <c:v>20</c:v>
                </c:pt>
                <c:pt idx="5">
                  <c:v>15</c:v>
                </c:pt>
                <c:pt idx="6">
                  <c:v>10</c:v>
                </c:pt>
                <c:pt idx="7">
                  <c:v>10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5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49216512"/>
        <c:axId val="143698944"/>
      </c:barChart>
      <c:catAx>
        <c:axId val="49216512"/>
        <c:scaling>
          <c:orientation val="minMax"/>
        </c:scaling>
        <c:delete val="1"/>
        <c:axPos val="b"/>
        <c:majorTickMark val="cross"/>
        <c:minorTickMark val="cross"/>
        <c:tickLblPos val="nextTo"/>
        <c:crossAx val="143698944"/>
        <c:crosses val="autoZero"/>
        <c:auto val="1"/>
        <c:lblAlgn val="ctr"/>
        <c:lblOffset val="100"/>
        <c:noMultiLvlLbl val="1"/>
      </c:catAx>
      <c:valAx>
        <c:axId val="143698944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49216512"/>
        <c:crosses val="autoZero"/>
        <c:crossBetween val="between"/>
      </c:valAx>
    </c:plotArea>
    <c:plotVisOnly val="1"/>
    <c:dispBlanksAs val="zero"/>
    <c:showDLblsOverMax val="1"/>
  </c:chart>
  <c:txPr>
    <a:bodyPr/>
    <a:lstStyle/>
    <a:p>
      <a:pPr>
        <a:defRPr sz="1400" b="1"/>
      </a:pPr>
      <a:endParaRPr lang="ru-RU"/>
    </a:p>
  </c:txPr>
  <c:externalData r:id="rId1">
    <c:autoUpdate val="1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CD87D-ACC0-4165-94BD-3591BF54CDB5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0214F-E6BC-4437-B4A1-294F971E9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4360E-3B3E-4A53-B8A4-31DDDDC56E60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21693-E085-4174-8FEF-FF5BD38428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7610F-5328-422F-8D08-BBE0CB826B5D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F38C4-ECD4-4832-B12E-6869FD232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49E4726-30A8-4C00-A968-6BA70A300CB0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4E14A92-7B43-43E4-BF46-577145F97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BD004-1BCB-4DB2-B1C4-85F14033307B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304B7-9790-41AA-857B-3F22A66783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2057D-270F-48DE-BD94-036372675486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1FE52-C71C-4B30-9692-B39C64148E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2F44C-3684-4BC8-9210-A1B7ED5904F8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692F0-9C70-40DF-BCE4-B8AC2D9605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D44DE3E-26AB-47D5-A385-9B6C65EC79D2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A4F93DE-4333-4DB5-AC40-C9B1DA312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E8F95-875D-44BA-9152-34E44ACBC8A9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AE92C-7C58-4EFE-98B4-F560ACA169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AF09E5F-B559-4B40-B279-8DE1C8CB31CD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32631A3-B96D-49E4-847F-CCC390541C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4A07B75-1D16-4084-8ED4-6187872AD2A4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423882E-ECE1-4A3B-ABF2-C9E8673446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412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3619CD76-9AD4-4B75-85E7-E23C7B983338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683A7517-5956-48AA-B1A2-90BF355BE6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0" r:id="rId5"/>
    <p:sldLayoutId id="2147483675" r:id="rId6"/>
    <p:sldLayoutId id="2147483669" r:id="rId7"/>
    <p:sldLayoutId id="2147483676" r:id="rId8"/>
    <p:sldLayoutId id="2147483677" r:id="rId9"/>
    <p:sldLayoutId id="2147483668" r:id="rId10"/>
    <p:sldLayoutId id="21474836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571500"/>
            <a:ext cx="74676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Педагогический совет «Психология </a:t>
            </a:r>
            <a:r>
              <a:rPr lang="ru-RU" dirty="0" smtClean="0">
                <a:solidFill>
                  <a:srgbClr val="FF0000"/>
                </a:solidFill>
              </a:rPr>
              <a:t>КРИКА»</a:t>
            </a:r>
            <a:endParaRPr lang="ru-RU" dirty="0"/>
          </a:p>
        </p:txBody>
      </p:sp>
      <p:pic>
        <p:nvPicPr>
          <p:cNvPr id="13314" name="Содержимое 4" descr="J0198113.WMF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664" y="1844824"/>
            <a:ext cx="6049962" cy="2474913"/>
          </a:xfrm>
        </p:spPr>
      </p:pic>
      <p:sp>
        <p:nvSpPr>
          <p:cNvPr id="3" name="Прямоугольник 2"/>
          <p:cNvSpPr/>
          <p:nvPr/>
        </p:nvSpPr>
        <p:spPr>
          <a:xfrm>
            <a:off x="2339752" y="443711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Лихачева А.Н., </a:t>
            </a:r>
          </a:p>
          <a:p>
            <a:r>
              <a:rPr lang="ru-RU" smtClean="0"/>
              <a:t>Педагог-психолог</a:t>
            </a:r>
            <a:endParaRPr lang="ru-RU" dirty="0"/>
          </a:p>
          <a:p>
            <a:r>
              <a:rPr lang="ru-RU" dirty="0"/>
              <a:t>МКОУ «</a:t>
            </a:r>
            <a:r>
              <a:rPr lang="ru-RU" dirty="0" err="1"/>
              <a:t>Родниковская</a:t>
            </a:r>
            <a:r>
              <a:rPr lang="ru-RU" dirty="0"/>
              <a:t> СОШ»</a:t>
            </a:r>
          </a:p>
          <a:p>
            <a:r>
              <a:rPr lang="ru-RU" dirty="0"/>
              <a:t>Троицкого </a:t>
            </a:r>
            <a:r>
              <a:rPr lang="ru-RU" dirty="0" err="1"/>
              <a:t>мун</a:t>
            </a:r>
            <a:r>
              <a:rPr lang="ru-RU" dirty="0"/>
              <a:t>. р-на Челябинской обл.</a:t>
            </a:r>
          </a:p>
          <a:p>
            <a:r>
              <a:rPr lang="ru-RU" dirty="0"/>
              <a:t>2013г.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Методика прогрессивной мышечной релаксации Э. Джекобсона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355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ru-RU" smtClean="0"/>
              <a:t>Фокусировка внимания на определенной группе мышц</a:t>
            </a:r>
          </a:p>
          <a:p>
            <a:r>
              <a:rPr lang="ru-RU" smtClean="0"/>
              <a:t>Напряжение этой группы мышц</a:t>
            </a:r>
          </a:p>
          <a:p>
            <a:r>
              <a:rPr lang="ru-RU" smtClean="0"/>
              <a:t>Фиксация, сохранение напряженности в течение 5-7сек.</a:t>
            </a:r>
          </a:p>
          <a:p>
            <a:r>
              <a:rPr lang="ru-RU" smtClean="0"/>
              <a:t>Освобождение от напряженности в данной группе мышц</a:t>
            </a:r>
          </a:p>
          <a:p>
            <a:r>
              <a:rPr lang="ru-RU" smtClean="0"/>
              <a:t>Релаксация, фокусировка внимания на снижении напряженности и дальнейшей релаксации данной группы мышц.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Методика систематической десенсибилизации </a:t>
            </a:r>
            <a:r>
              <a:rPr lang="ru-RU" b="1" dirty="0" err="1" smtClean="0">
                <a:solidFill>
                  <a:srgbClr val="FF0000"/>
                </a:solidFill>
              </a:rPr>
              <a:t>Вольпе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4578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ru-RU" smtClean="0"/>
              <a:t>Обучение глубокой мышечной релаксации</a:t>
            </a:r>
          </a:p>
          <a:p>
            <a:r>
              <a:rPr lang="ru-RU" smtClean="0"/>
              <a:t>Выстраивание иерархий стимулов, вызывающих негативные реакции</a:t>
            </a:r>
          </a:p>
          <a:p>
            <a:r>
              <a:rPr lang="ru-RU" smtClean="0"/>
              <a:t>Представление в воображении объектов из иерархий, вызывающих неприятные эмоции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602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ru-RU" smtClean="0"/>
              <a:t>Создание программ и стимулов самоподкрепления и самонаказания («Молодец, не сорвался!»,  подарить себе интересную вещь)</a:t>
            </a:r>
          </a:p>
          <a:p>
            <a:r>
              <a:rPr lang="ru-RU" smtClean="0"/>
              <a:t>Поиграть роль</a:t>
            </a:r>
          </a:p>
          <a:p>
            <a:r>
              <a:rPr lang="ru-RU" smtClean="0"/>
              <a:t>Представить в воображении ужасную картину последствий своего неадекватного и непродуманного поведения</a:t>
            </a:r>
          </a:p>
          <a:p>
            <a:r>
              <a:rPr lang="ru-RU" smtClean="0"/>
              <a:t>Повышение самооценки и формирование внутреннего контроля.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70C0"/>
                </a:solidFill>
              </a:rPr>
              <a:t>Энергия крика</a:t>
            </a:r>
            <a:endParaRPr lang="ru-RU" sz="3200" b="1" dirty="0">
              <a:solidFill>
                <a:srgbClr val="0070C0"/>
              </a:solidFill>
            </a:endParaRPr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2928938" y="2143125"/>
            <a:ext cx="2647950" cy="3097213"/>
            <a:chOff x="3800" y="1104"/>
            <a:chExt cx="1288" cy="1746"/>
          </a:xfrm>
        </p:grpSpPr>
        <p:graphicFrame>
          <p:nvGraphicFramePr>
            <p:cNvPr id="2050" name="Object 2"/>
            <p:cNvGraphicFramePr>
              <a:graphicFrameLocks noChangeAspect="1"/>
            </p:cNvGraphicFramePr>
            <p:nvPr/>
          </p:nvGraphicFramePr>
          <p:xfrm>
            <a:off x="3840" y="1104"/>
            <a:ext cx="1248" cy="13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" name="Clip" r:id="rId3" imgW="1115280" imgH="1174680" progId="">
                    <p:embed/>
                  </p:oleObj>
                </mc:Choice>
                <mc:Fallback>
                  <p:oleObj name="Clip" r:id="rId3" imgW="1115280" imgH="1174680" progId="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40" y="1104"/>
                          <a:ext cx="1248" cy="131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53" name="Text Box 9"/>
            <p:cNvSpPr txBox="1">
              <a:spLocks noChangeArrowheads="1"/>
            </p:cNvSpPr>
            <p:nvPr/>
          </p:nvSpPr>
          <p:spPr bwMode="auto">
            <a:xfrm>
              <a:off x="3800" y="2312"/>
              <a:ext cx="1188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b="1">
                  <a:solidFill>
                    <a:srgbClr val="CC0000"/>
                  </a:solidFill>
                  <a:latin typeface="Times New Roman" pitchFamily="18" charset="0"/>
                </a:rPr>
                <a:t>Музыкальное</a:t>
              </a:r>
            </a:p>
            <a:p>
              <a:pPr algn="ctr" eaLnBrk="0" hangingPunct="0"/>
              <a:r>
                <a:rPr lang="ru-RU" sz="2800" b="1">
                  <a:solidFill>
                    <a:srgbClr val="CC0000"/>
                  </a:solidFill>
                  <a:latin typeface="Times New Roman" pitchFamily="18" charset="0"/>
                </a:rPr>
                <a:t>удовольствие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2" descr="SKY_0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928688" y="500063"/>
            <a:ext cx="7467600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000" b="1" i="1" cap="small" dirty="0">
                <a:solidFill>
                  <a:schemeClr val="bg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Мой спокойный и красивый голос!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625" y="1214438"/>
            <a:ext cx="7467600" cy="4257675"/>
          </a:xfrm>
        </p:spPr>
        <p:txBody>
          <a:bodyPr/>
          <a:lstStyle/>
          <a:p>
            <a:r>
              <a:rPr lang="ru-RU" smtClean="0"/>
              <a:t>Какими качествами должен обладать педагог?</a:t>
            </a:r>
          </a:p>
          <a:p>
            <a:endParaRPr lang="ru-RU" smtClean="0"/>
          </a:p>
          <a:p>
            <a:pPr>
              <a:buFont typeface="Wingdings" pitchFamily="2" charset="2"/>
              <a:buNone/>
            </a:pPr>
            <a:endParaRPr lang="ru-RU" smtClean="0"/>
          </a:p>
        </p:txBody>
      </p:sp>
      <p:sp>
        <p:nvSpPr>
          <p:cNvPr id="4" name="Сердце 3"/>
          <p:cNvSpPr/>
          <p:nvPr/>
        </p:nvSpPr>
        <p:spPr>
          <a:xfrm>
            <a:off x="500063" y="2214563"/>
            <a:ext cx="2000250" cy="1571625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85813" y="2571750"/>
            <a:ext cx="1500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entury Schoolbook" pitchFamily="18" charset="0"/>
              </a:rPr>
              <a:t>Любовь к детям</a:t>
            </a:r>
          </a:p>
        </p:txBody>
      </p:sp>
      <p:sp>
        <p:nvSpPr>
          <p:cNvPr id="6" name="Овальная выноска 5"/>
          <p:cNvSpPr/>
          <p:nvPr/>
        </p:nvSpPr>
        <p:spPr>
          <a:xfrm>
            <a:off x="2857500" y="2928938"/>
            <a:ext cx="2714625" cy="178593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143250" y="3500438"/>
            <a:ext cx="2286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entury Schoolbook" pitchFamily="18" charset="0"/>
              </a:rPr>
              <a:t>Знание детской психологии</a:t>
            </a:r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5857875" y="3714750"/>
            <a:ext cx="2143125" cy="2428875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143625" y="4214813"/>
            <a:ext cx="1428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entury Schoolbook" pitchFamily="18" charset="0"/>
              </a:rPr>
              <a:t>Владение  методикой преподавания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/>
      <p:bldP spid="6" grpId="0" animBg="1"/>
      <p:bldP spid="7" grpId="0"/>
      <p:bldP spid="8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Каким должен быть идеальный учитель?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571472" y="1714488"/>
          <a:ext cx="7929618" cy="4500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785813"/>
            <a:ext cx="7467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700" b="1" dirty="0" smtClean="0">
                <a:solidFill>
                  <a:srgbClr val="FF0000"/>
                </a:solidFill>
              </a:rPr>
              <a:t>Крик – очень сильное психологическое воздействие, вполне сравним с физическим наказанием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1026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214563" y="3143250"/>
          <a:ext cx="2500312" cy="280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Clip" r:id="rId3" imgW="3039840" imgH="3404880" progId="">
                  <p:embed/>
                </p:oleObj>
              </mc:Choice>
              <mc:Fallback>
                <p:oleObj name="Clip" r:id="rId3" imgW="3039840" imgH="34048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63" y="3143250"/>
                        <a:ext cx="2500312" cy="2800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extBox 4"/>
          <p:cNvSpPr txBox="1">
            <a:spLocks noChangeArrowheads="1"/>
          </p:cNvSpPr>
          <p:nvPr/>
        </p:nvSpPr>
        <p:spPr bwMode="auto">
          <a:xfrm>
            <a:off x="500063" y="1857375"/>
            <a:ext cx="1643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Century Schoolbook" pitchFamily="18" charset="0"/>
              </a:rPr>
              <a:t>крик</a:t>
            </a:r>
          </a:p>
        </p:txBody>
      </p:sp>
      <p:sp>
        <p:nvSpPr>
          <p:cNvPr id="6" name="Стрелка вправо 5"/>
          <p:cNvSpPr/>
          <p:nvPr/>
        </p:nvSpPr>
        <p:spPr>
          <a:xfrm rot="2853429">
            <a:off x="1096962" y="2835276"/>
            <a:ext cx="1198563" cy="500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20755734">
            <a:off x="4470400" y="4560888"/>
            <a:ext cx="1357313" cy="500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31" name="TextBox 8"/>
          <p:cNvSpPr txBox="1">
            <a:spLocks noChangeArrowheads="1"/>
          </p:cNvSpPr>
          <p:nvPr/>
        </p:nvSpPr>
        <p:spPr bwMode="auto">
          <a:xfrm>
            <a:off x="5929313" y="3714750"/>
            <a:ext cx="2571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entury Schoolbook" pitchFamily="18" charset="0"/>
              </a:rPr>
              <a:t>Неспособность к формированию точных дифференцировок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85813"/>
            <a:ext cx="75438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Показатель превосходства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одного животного над другим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8434" name="Содержимое 8" descr="0005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913063"/>
            <a:ext cx="3686175" cy="2763837"/>
          </a:xfrm>
        </p:spPr>
      </p:pic>
      <p:pic>
        <p:nvPicPr>
          <p:cNvPr id="18435" name="Содержимое 9" descr="ANI0005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371975" y="2914650"/>
            <a:ext cx="4200525" cy="2800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357313" y="428625"/>
            <a:ext cx="7143750" cy="7143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Почему кричат люди?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45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785938" y="1643063"/>
            <a:ext cx="6672262" cy="2071687"/>
          </a:xfrm>
        </p:spPr>
        <p:txBody>
          <a:bodyPr/>
          <a:lstStyle/>
          <a:p>
            <a:r>
              <a:rPr lang="ru-RU" sz="2400" smtClean="0">
                <a:solidFill>
                  <a:schemeClr val="tx1"/>
                </a:solidFill>
              </a:rPr>
              <a:t>Педагогические причины</a:t>
            </a:r>
          </a:p>
          <a:p>
            <a:r>
              <a:rPr lang="ru-RU" sz="2400" smtClean="0">
                <a:solidFill>
                  <a:schemeClr val="tx1"/>
                </a:solidFill>
              </a:rPr>
              <a:t>Психологические причины</a:t>
            </a:r>
          </a:p>
          <a:p>
            <a:r>
              <a:rPr lang="ru-RU" sz="2400" smtClean="0">
                <a:solidFill>
                  <a:schemeClr val="tx1"/>
                </a:solidFill>
              </a:rPr>
              <a:t>Физиологические причины</a:t>
            </a:r>
          </a:p>
          <a:p>
            <a:r>
              <a:rPr lang="ru-RU" sz="2400" smtClean="0">
                <a:solidFill>
                  <a:schemeClr val="tx1"/>
                </a:solidFill>
              </a:rPr>
              <a:t>Социально-психологические причины</a:t>
            </a:r>
          </a:p>
        </p:txBody>
      </p:sp>
      <p:pic>
        <p:nvPicPr>
          <p:cNvPr id="19459" name="Picture 2" descr="C:\Documents and Settings\Администратор\Рабочий стол\картинки\HOMEANIM\AG00010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8" y="3500438"/>
            <a:ext cx="24288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625" y="428625"/>
            <a:ext cx="7543800" cy="7731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КРИК И КОНФЛИКТ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quarter" idx="2"/>
          </p:nvPr>
        </p:nvGraphicFramePr>
        <p:xfrm>
          <a:off x="1428728" y="2857496"/>
          <a:ext cx="5786478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93239"/>
                <a:gridCol w="289323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ФУНКЦИИ</a:t>
                      </a:r>
                    </a:p>
                    <a:p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СРЕДСТВА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ОБЯЗАННОСТИ</a:t>
                      </a:r>
                    </a:p>
                    <a:p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ПРАВА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ОТВЕТСТВЕННОСТЬ</a:t>
                      </a:r>
                    </a:p>
                    <a:p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ВЛАСТЬ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483" name="Текст 4"/>
          <p:cNvSpPr>
            <a:spLocks noGrp="1"/>
          </p:cNvSpPr>
          <p:nvPr>
            <p:ph type="body" sz="quarter" idx="1"/>
          </p:nvPr>
        </p:nvSpPr>
        <p:spPr>
          <a:xfrm>
            <a:off x="571500" y="1714500"/>
            <a:ext cx="7543800" cy="658813"/>
          </a:xfrm>
        </p:spPr>
        <p:txBody>
          <a:bodyPr/>
          <a:lstStyle/>
          <a:p>
            <a:pPr algn="ctr"/>
            <a:r>
              <a:rPr lang="ru-RU" smtClean="0">
                <a:solidFill>
                  <a:schemeClr val="tx1"/>
                </a:solidFill>
              </a:rPr>
              <a:t>СТРУКТУРА РАБОЧЕГО МЕСТА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571500"/>
            <a:ext cx="7467600" cy="5715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Осознание проблемы и признание самому себе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21506" name="Содержимое 8" descr="AG00013_.GIF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429000" y="3571875"/>
            <a:ext cx="2381250" cy="2000250"/>
          </a:xfrm>
        </p:spPr>
      </p:pic>
      <p:sp>
        <p:nvSpPr>
          <p:cNvPr id="10" name="Выноска-облако 9"/>
          <p:cNvSpPr/>
          <p:nvPr/>
        </p:nvSpPr>
        <p:spPr>
          <a:xfrm>
            <a:off x="3429000" y="1428750"/>
            <a:ext cx="4143375" cy="192881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08" name="TextBox 10"/>
          <p:cNvSpPr txBox="1">
            <a:spLocks noChangeArrowheads="1"/>
          </p:cNvSpPr>
          <p:nvPr/>
        </p:nvSpPr>
        <p:spPr bwMode="auto">
          <a:xfrm>
            <a:off x="3857625" y="2071688"/>
            <a:ext cx="3429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entury Schoolbook" pitchFamily="18" charset="0"/>
              </a:rPr>
              <a:t>Да, в сложной ситуации я могу накричать</a:t>
            </a:r>
            <a:r>
              <a:rPr lang="ru-RU">
                <a:latin typeface="Century Schoolbook" pitchFamily="18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2530" name="Содержимое 5" descr="AG00311_.GIF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300788" y="2492375"/>
            <a:ext cx="1143000" cy="1635125"/>
          </a:xfrm>
        </p:spPr>
      </p:pic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785813" y="1928813"/>
            <a:ext cx="2643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entury Schoolbook" pitchFamily="18" charset="0"/>
              </a:rPr>
              <a:t>Гнев и презрение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3571875" y="2071688"/>
            <a:ext cx="785813" cy="142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3" name="TextBox 6"/>
          <p:cNvSpPr txBox="1">
            <a:spLocks noChangeArrowheads="1"/>
          </p:cNvSpPr>
          <p:nvPr/>
        </p:nvSpPr>
        <p:spPr bwMode="auto">
          <a:xfrm>
            <a:off x="4572000" y="1714500"/>
            <a:ext cx="39290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entury Schoolbook" pitchFamily="18" charset="0"/>
              </a:rPr>
              <a:t>Преувеличение отрицательных качеств своих оппонентов</a:t>
            </a:r>
          </a:p>
        </p:txBody>
      </p:sp>
      <p:pic>
        <p:nvPicPr>
          <p:cNvPr id="22534" name="Picture 2" descr="C:\Documents and Settings\Администратор\Рабочий стол\картинки\HOMEANIM\J007618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276475"/>
            <a:ext cx="17145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право 8"/>
          <p:cNvSpPr/>
          <p:nvPr/>
        </p:nvSpPr>
        <p:spPr>
          <a:xfrm rot="20572564">
            <a:off x="4868863" y="3917950"/>
            <a:ext cx="928687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8678521">
            <a:off x="5368925" y="4489451"/>
            <a:ext cx="928687" cy="214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7135572">
            <a:off x="6121400" y="4797426"/>
            <a:ext cx="928687" cy="214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2538" name="Рисунок 11" descr="AG00305_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13" y="3929063"/>
            <a:ext cx="809625" cy="112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Рисунок 12" descr="AG00302_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5000625"/>
            <a:ext cx="7143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Рисунок 13" descr="AG00312_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38" y="5500688"/>
            <a:ext cx="669925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трелка вниз 14"/>
          <p:cNvSpPr/>
          <p:nvPr/>
        </p:nvSpPr>
        <p:spPr>
          <a:xfrm>
            <a:off x="1714500" y="4000500"/>
            <a:ext cx="285750" cy="7858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42" name="TextBox 15"/>
          <p:cNvSpPr txBox="1">
            <a:spLocks noChangeArrowheads="1"/>
          </p:cNvSpPr>
          <p:nvPr/>
        </p:nvSpPr>
        <p:spPr bwMode="auto">
          <a:xfrm>
            <a:off x="285750" y="5286375"/>
            <a:ext cx="33575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entury Schoolbook" pitchFamily="18" charset="0"/>
              </a:rPr>
              <a:t>Мышечное напряжение</a:t>
            </a:r>
          </a:p>
          <a:p>
            <a:r>
              <a:rPr lang="ru-RU" b="1">
                <a:latin typeface="Century Schoolbook" pitchFamily="18" charset="0"/>
              </a:rPr>
              <a:t>Повышенный тон голоса</a:t>
            </a:r>
          </a:p>
          <a:p>
            <a:pPr algn="ctr"/>
            <a:r>
              <a:rPr lang="ru-RU" b="1">
                <a:latin typeface="Century Schoolbook" pitchFamily="18" charset="0"/>
              </a:rPr>
              <a:t>Крик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247</TotalTime>
  <Words>239</Words>
  <Application>Microsoft Office PowerPoint</Application>
  <PresentationFormat>Экран (4:3)</PresentationFormat>
  <Paragraphs>54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Эркер</vt:lpstr>
      <vt:lpstr>Clip</vt:lpstr>
      <vt:lpstr>Педагогический совет «Психология КРИКА»</vt:lpstr>
      <vt:lpstr>Презентация PowerPoint</vt:lpstr>
      <vt:lpstr>Каким должен быть идеальный учитель?</vt:lpstr>
      <vt:lpstr>Крик – очень сильное психологическое воздействие, вполне сравним с физическим наказанием</vt:lpstr>
      <vt:lpstr>Показатель превосходства  одного животного над другим</vt:lpstr>
      <vt:lpstr>Почему кричат люди?</vt:lpstr>
      <vt:lpstr>КРИК И КОНФЛИКТ</vt:lpstr>
      <vt:lpstr>Осознание проблемы и признание самому себе</vt:lpstr>
      <vt:lpstr>Презентация PowerPoint</vt:lpstr>
      <vt:lpstr>Методика прогрессивной мышечной релаксации Э. Джекобсона</vt:lpstr>
      <vt:lpstr>Методика систематической десенсибилизации Вольпе</vt:lpstr>
      <vt:lpstr>Презентация PowerPoint</vt:lpstr>
      <vt:lpstr>Энергия крика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«Психология КРИКА»</dc:title>
  <cp:lastModifiedBy>Anastasia</cp:lastModifiedBy>
  <cp:revision>23</cp:revision>
  <dcterms:modified xsi:type="dcterms:W3CDTF">2014-01-20T03:13:04Z</dcterms:modified>
</cp:coreProperties>
</file>