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ME" initials="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5-25T02:26:45.859" idx="1">
    <p:pos x="10" y="10"/>
    <p:text/>
  </p:cm>
  <p:cm authorId="0" dt="2011-05-25T02:26:50.562" idx="2">
    <p:pos x="146" y="146"/>
    <p:text/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26.05.2011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ipe dir="d"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4286304"/>
            <a:ext cx="9144000" cy="11144304"/>
          </a:xfrm>
        </p:spPr>
        <p:txBody>
          <a:bodyPr>
            <a:normAutofit/>
          </a:bodyPr>
          <a:lstStyle/>
          <a:p>
            <a:r>
              <a:rPr lang="ru-RU" sz="1400" dirty="0" smtClean="0"/>
              <a:t> 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               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                           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               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МОУ « </a:t>
            </a:r>
            <a:r>
              <a:rPr lang="ru-RU" sz="1400" b="1" dirty="0" err="1" smtClean="0"/>
              <a:t>Новосельская</a:t>
            </a:r>
            <a:r>
              <a:rPr lang="ru-RU" sz="1400" b="1" dirty="0" smtClean="0"/>
              <a:t> ( полная ) общеобразовательная школа»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                           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 Открытый  урок  по  природоведению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                в  5   классе 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                 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i="1" dirty="0" smtClean="0">
                <a:solidFill>
                  <a:srgbClr val="FF0000"/>
                </a:solidFill>
              </a:rPr>
              <a:t>Обобщение знаний по темам "Науки о природе. Методы изучения</a:t>
            </a: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i="1" dirty="0" smtClean="0">
                <a:solidFill>
                  <a:srgbClr val="FF0000"/>
                </a:solidFill>
              </a:rPr>
              <a:t> природы"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 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               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                           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     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                      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                           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                 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  Учитель:  </a:t>
            </a:r>
            <a:r>
              <a:rPr lang="ru-RU" sz="1400" b="1" dirty="0" err="1" smtClean="0"/>
              <a:t>Бабурова</a:t>
            </a:r>
            <a:r>
              <a:rPr lang="ru-RU" sz="1400" b="1" dirty="0" smtClean="0"/>
              <a:t>  А. Ш., ( 1 категория )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751344"/>
            <a:ext cx="4572000" cy="575542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425825" algn="l"/>
              </a:tabLst>
            </a:pPr>
            <a:r>
              <a:rPr lang="ru-RU" sz="1600" i="1" dirty="0" smtClean="0">
                <a:solidFill>
                  <a:srgbClr val="FF0000"/>
                </a:solidFill>
                <a:latin typeface="Arial CYR"/>
                <a:ea typeface="Times New Roman" pitchFamily="18" charset="0"/>
              </a:rPr>
              <a:t>Задачи: 1.</a:t>
            </a:r>
            <a:r>
              <a:rPr lang="ru-RU" sz="1600" i="1" dirty="0" smtClean="0">
                <a:solidFill>
                  <a:srgbClr val="000000"/>
                </a:solidFill>
                <a:latin typeface="Arial CYR"/>
                <a:ea typeface="Times New Roman" pitchFamily="18" charset="0"/>
              </a:rPr>
              <a:t> Учащиеся должны знать естественные науки, объекты их</a:t>
            </a:r>
            <a:endParaRPr lang="ru-RU" sz="16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425825" algn="l"/>
              </a:tabLst>
            </a:pPr>
            <a:r>
              <a:rPr lang="ru-RU" sz="1600" i="1" dirty="0" smtClean="0">
                <a:solidFill>
                  <a:srgbClr val="000000"/>
                </a:solidFill>
                <a:latin typeface="Arial CYR"/>
                <a:ea typeface="Times New Roman" pitchFamily="18" charset="0"/>
              </a:rPr>
              <a:t>изучения, значение их в познании природы. 2. Должны уметь логически мыслить и оформлять результаты своей мыслительной</a:t>
            </a:r>
            <a:endParaRPr lang="ru-RU" sz="16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425825" algn="l"/>
              </a:tabLst>
            </a:pPr>
            <a:r>
              <a:rPr lang="ru-RU" sz="1600" i="1" dirty="0" smtClean="0">
                <a:solidFill>
                  <a:srgbClr val="000000"/>
                </a:solidFill>
                <a:latin typeface="Arial CYR"/>
                <a:ea typeface="Times New Roman" pitchFamily="18" charset="0"/>
              </a:rPr>
              <a:t>деятельности. 3. Должны знать методы изучения природы; роль наблюдений при изучении природы, их использование в практической</a:t>
            </a:r>
            <a:endParaRPr lang="ru-RU" sz="16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425825" algn="l"/>
              </a:tabLst>
            </a:pPr>
            <a:r>
              <a:rPr lang="ru-RU" sz="1600" i="1" dirty="0" smtClean="0">
                <a:solidFill>
                  <a:srgbClr val="000000"/>
                </a:solidFill>
                <a:latin typeface="Arial CYR"/>
                <a:ea typeface="Times New Roman" pitchFamily="18" charset="0"/>
              </a:rPr>
              <a:t>деятельности. 4. Учащиеся должны уметь выполнять несложные</a:t>
            </a:r>
            <a:endParaRPr lang="ru-RU" sz="16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425825" algn="l"/>
              </a:tabLst>
            </a:pPr>
            <a:r>
              <a:rPr lang="ru-RU" sz="1600" i="1" dirty="0" smtClean="0">
                <a:solidFill>
                  <a:srgbClr val="000000"/>
                </a:solidFill>
                <a:latin typeface="Arial CYR"/>
                <a:ea typeface="Times New Roman" pitchFamily="18" charset="0"/>
              </a:rPr>
              <a:t> наблюдения; составлять рассказы природоведческого содержания,</a:t>
            </a:r>
            <a:endParaRPr lang="ru-RU" sz="16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425825" algn="l"/>
              </a:tabLst>
            </a:pPr>
            <a:r>
              <a:rPr lang="ru-RU" sz="1600" i="1" dirty="0" smtClean="0">
                <a:solidFill>
                  <a:srgbClr val="000000"/>
                </a:solidFill>
                <a:latin typeface="Arial CYR"/>
                <a:ea typeface="Times New Roman" pitchFamily="18" charset="0"/>
              </a:rPr>
              <a:t>используя результаты наблюдений.</a:t>
            </a:r>
            <a:endParaRPr lang="ru-RU" sz="1600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5825" algn="l"/>
              </a:tabLst>
            </a:pPr>
            <a:r>
              <a:rPr lang="ru-RU" sz="1600" b="1" i="1" dirty="0" smtClean="0">
                <a:solidFill>
                  <a:srgbClr val="FF0000"/>
                </a:solidFill>
                <a:latin typeface="Arial CYR"/>
                <a:ea typeface="Times New Roman" pitchFamily="18" charset="0"/>
              </a:rPr>
              <a:t>Оборудование:</a:t>
            </a:r>
            <a:r>
              <a:rPr lang="ru-RU" sz="1600" i="1" dirty="0" smtClean="0">
                <a:solidFill>
                  <a:srgbClr val="000000"/>
                </a:solidFill>
                <a:latin typeface="Arial CYR"/>
                <a:ea typeface="Times New Roman" pitchFamily="18" charset="0"/>
              </a:rPr>
              <a:t> схема "Естественные науки", приборы и инструменты, с помощью которых изучают природные тела</a:t>
            </a:r>
            <a:r>
              <a:rPr lang="ru-RU" sz="1600" i="1" dirty="0" smtClean="0"/>
              <a:t>, процессы и явления ( линейка, </a:t>
            </a:r>
            <a:r>
              <a:rPr lang="ru-RU" sz="1600" i="1" dirty="0" err="1" smtClean="0"/>
              <a:t>термометр,часы</a:t>
            </a:r>
            <a:r>
              <a:rPr lang="ru-RU" sz="1600" i="1" dirty="0" smtClean="0"/>
              <a:t>, лупа, </a:t>
            </a:r>
            <a:r>
              <a:rPr lang="ru-RU" sz="1600" i="1" dirty="0" err="1" smtClean="0"/>
              <a:t>микроскоп,телескоп</a:t>
            </a:r>
            <a:r>
              <a:rPr lang="ru-RU" sz="1600" i="1" dirty="0" smtClean="0"/>
              <a:t>); таблицы и картины с изображением космической ракеты, электронного микроскопа и т. д.</a:t>
            </a:r>
            <a:endParaRPr lang="ru-RU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425825" algn="l"/>
              </a:tabLst>
            </a:pPr>
            <a:endParaRPr lang="ru-RU" sz="1600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42844" y="15584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5825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CYR" charset="-52"/>
                <a:ea typeface="Times New Roman" pitchFamily="18" charset="0"/>
              </a:rPr>
              <a:t>Ход урока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5825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 charset="-52"/>
                <a:ea typeface="Times New Roman" pitchFamily="18" charset="0"/>
              </a:rPr>
              <a:t>    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 CYR" charset="-52"/>
                <a:ea typeface="Times New Roman" pitchFamily="18" charset="0"/>
              </a:rPr>
              <a:t>1. Орг. момент.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5825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 charset="-52"/>
                <a:ea typeface="Times New Roman" pitchFamily="18" charset="0"/>
              </a:rPr>
              <a:t>    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 CYR" charset="-52"/>
                <a:ea typeface="Times New Roman" pitchFamily="18" charset="0"/>
              </a:rPr>
              <a:t>2. Проверка домашнего задания.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5825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 CYR" charset="-52"/>
                <a:ea typeface="Times New Roman" pitchFamily="18" charset="0"/>
              </a:rPr>
              <a:t>     а)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 charset="-52"/>
                <a:ea typeface="Times New Roman" pitchFamily="18" charset="0"/>
              </a:rPr>
              <a:t> Терминологический диктант на раскрытие (объяснение) следующих понятий: клетка, оболочка, цитоплазма, ядро, среда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5825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 charset="-52"/>
                <a:ea typeface="Times New Roman" pitchFamily="18" charset="0"/>
              </a:rPr>
              <a:t>обитания, сообщество, природная зона, царство живой природы.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5825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 CYR" charset="-52"/>
                <a:ea typeface="Times New Roman" pitchFamily="18" charset="0"/>
              </a:rPr>
              <a:t>б)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 charset="-52"/>
                <a:ea typeface="Times New Roman" pitchFamily="18" charset="0"/>
              </a:rPr>
              <a:t> Устные опросы ( проверьте свои знания)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5825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 CYR" charset="-52"/>
                <a:ea typeface="Times New Roman" pitchFamily="18" charset="0"/>
              </a:rPr>
              <a:t> в)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 charset="-52"/>
                <a:ea typeface="Times New Roman" pitchFamily="18" charset="0"/>
              </a:rPr>
              <a:t> Работа у доски по схеме "Естественные науки"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5825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 charset="-52"/>
                <a:ea typeface="Times New Roman" pitchFamily="18" charset="0"/>
              </a:rPr>
              <a:t> ( "Какая наука что означает?", "Какие науки изучают эти тела и явления?")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58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 CYR" charset="-52"/>
                <a:ea typeface="Times New Roman" pitchFamily="18" charset="0"/>
              </a:rPr>
              <a:t>г)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 charset="-52"/>
                <a:ea typeface="Times New Roman" pitchFamily="18" charset="0"/>
              </a:rPr>
              <a:t> Отгадывать загадки  по теме "Тела и явления"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5825" algn="l"/>
              </a:tabLst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Arial CYR" charset="-52"/>
                <a:ea typeface="Times New Roman" pitchFamily="18" charset="0"/>
              </a:rPr>
              <a:t>д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 CYR" charset="-52"/>
                <a:ea typeface="Times New Roman" pitchFamily="18" charset="0"/>
              </a:rPr>
              <a:t>)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 charset="-52"/>
                <a:ea typeface="Times New Roman" pitchFamily="18" charset="0"/>
              </a:rPr>
              <a:t> Укажите в списке тела, вещества, явления.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5825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 charset="-52"/>
                <a:ea typeface="Times New Roman" pitchFamily="18" charset="0"/>
              </a:rPr>
              <a:t>(например: солнце, камень, восход солнца, птица, сахар, рост растения, соль, земля, полёт птицы, кислород, растение, растворение сахара, падение камня, вращение Земля вокруг своей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5825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 charset="-52"/>
                <a:ea typeface="Times New Roman" pitchFamily="18" charset="0"/>
              </a:rPr>
              <a:t>оси, образование кислорода.)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58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 CYR" charset="-52"/>
                <a:ea typeface="Times New Roman" pitchFamily="18" charset="0"/>
              </a:rPr>
              <a:t>е)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 charset="-52"/>
                <a:ea typeface="Times New Roman" pitchFamily="18" charset="0"/>
              </a:rPr>
              <a:t> Работа с карточками по вариантам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5825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 charset="-52"/>
                <a:ea typeface="Times New Roman" pitchFamily="18" charset="0"/>
              </a:rPr>
              <a:t> "Выберите правильное утверждение. Вставьте пропущенное слово."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58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 CYR" charset="-52"/>
                <a:ea typeface="Times New Roman" pitchFamily="18" charset="0"/>
              </a:rPr>
              <a:t>ж)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 charset="-52"/>
                <a:ea typeface="Times New Roman" pitchFamily="18" charset="0"/>
              </a:rPr>
              <a:t> Беседа, в ходе которой систематизируются и обобщаются знания учащихся об  измерении как методе изучения природы, его значении и использовании человеком, о приборах и инструментах, с помощью которых проводится измерение.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5825" algn="l"/>
              </a:tabLst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Arial CYR" charset="-52"/>
                <a:ea typeface="Times New Roman" pitchFamily="18" charset="0"/>
              </a:rPr>
              <a:t>з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 CYR" charset="-52"/>
                <a:ea typeface="Times New Roman" pitchFamily="18" charset="0"/>
              </a:rPr>
              <a:t>)Работа у доски: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 charset="-52"/>
                <a:ea typeface="Times New Roman" pitchFamily="18" charset="0"/>
              </a:rPr>
              <a:t>Какие единицы измерения из правого столбика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5825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 charset="-52"/>
                <a:ea typeface="Times New Roman" pitchFamily="18" charset="0"/>
              </a:rPr>
              <a:t>соответствуют величинам, приведенным в левом столбике?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5825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 charset="-52"/>
                <a:ea typeface="Times New Roman" pitchFamily="18" charset="0"/>
              </a:rPr>
              <a:t>( длина-метр, масса-килограмм, температура-градус,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CYR" charset="-52"/>
                <a:ea typeface="Times New Roman" pitchFamily="18" charset="0"/>
              </a:rPr>
              <a:t>время-секунда,скорость-метр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 charset="-52"/>
                <a:ea typeface="Times New Roman" pitchFamily="18" charset="0"/>
              </a:rPr>
              <a:t> в секунду.)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11075"/>
            <a:ext cx="9144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5825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 CYR"/>
                <a:ea typeface="Times New Roman" pitchFamily="18" charset="0"/>
              </a:rPr>
              <a:t>Закрепление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/>
                <a:ea typeface="Times New Roman" pitchFamily="18" charset="0"/>
              </a:rPr>
              <a:t>полученных на уроке знаний о методах познания природы, приборах и  инструментах, используемых для изучения тел, процессов и явлений.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5825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 CYR"/>
                <a:ea typeface="Times New Roman" pitchFamily="18" charset="0"/>
              </a:rPr>
              <a:t>1.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/>
                <a:ea typeface="Times New Roman" pitchFamily="18" charset="0"/>
              </a:rPr>
              <a:t> Обсуждение заданий в рубрике " Подумайте" на стр. 157 учебника.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5825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 CYR"/>
                <a:ea typeface="Times New Roman" pitchFamily="18" charset="0"/>
              </a:rPr>
              <a:t>2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/>
                <a:ea typeface="Times New Roman" pitchFamily="18" charset="0"/>
              </a:rPr>
              <a:t> Выполнение учащимися практической работы на стр. 156 учебника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5825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 CYR"/>
                <a:ea typeface="Times New Roman" pitchFamily="18" charset="0"/>
              </a:rPr>
              <a:t>3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/>
                <a:ea typeface="Times New Roman" pitchFamily="18" charset="0"/>
              </a:rPr>
              <a:t>.Опросы: Приведите примеры наблюдений, которые вы проводили</a:t>
            </a: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/>
                <a:ea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/>
                <a:ea typeface="Times New Roman" pitchFamily="18" charset="0"/>
              </a:rPr>
              <a:t>изучая природу в начальной школе.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5825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/>
                <a:ea typeface="Times New Roman" pitchFamily="18" charset="0"/>
              </a:rPr>
              <a:t>Какие опыты вы проводили в  начальной школе на уроках природоведения?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5825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 CYR"/>
                <a:ea typeface="Times New Roman" pitchFamily="18" charset="0"/>
              </a:rPr>
              <a:t>4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/>
                <a:ea typeface="Times New Roman" pitchFamily="18" charset="0"/>
              </a:rPr>
              <a:t> Работа со </a:t>
            </a:r>
            <a:r>
              <a:rPr kumimoji="0" lang="ru-RU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CYR"/>
                <a:ea typeface="Times New Roman" pitchFamily="18" charset="0"/>
              </a:rPr>
              <a:t>световым микроскопом- рассматривание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/>
                <a:ea typeface="Times New Roman" pitchFamily="18" charset="0"/>
              </a:rPr>
              <a:t>готовых микропрепаратов.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5825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 CYR"/>
                <a:ea typeface="Times New Roman" pitchFamily="18" charset="0"/>
              </a:rPr>
              <a:t>Подведение итогов урока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5825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 CYR"/>
                <a:ea typeface="Times New Roman" pitchFamily="18" charset="0"/>
              </a:rPr>
              <a:t>Домашнее задание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5825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/>
                <a:ea typeface="Times New Roman" pitchFamily="18" charset="0"/>
              </a:rPr>
              <a:t>стр. 150-157.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5825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 CYR"/>
                <a:ea typeface="Times New Roman" pitchFamily="18" charset="0"/>
              </a:rPr>
              <a:t>Оценки: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/>
                <a:ea typeface="Times New Roman" pitchFamily="18" charset="0"/>
              </a:rPr>
              <a:t> на 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CYR"/>
                <a:ea typeface="Times New Roman" pitchFamily="18" charset="0"/>
              </a:rPr>
              <a:t>"5"-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/>
                <a:ea typeface="Times New Roman" pitchFamily="18" charset="0"/>
              </a:rPr>
              <a:t>5чел.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5825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/>
                <a:ea typeface="Times New Roman" pitchFamily="18" charset="0"/>
              </a:rPr>
              <a:t>                    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CYR"/>
                <a:ea typeface="Times New Roman" pitchFamily="18" charset="0"/>
              </a:rPr>
              <a:t>"4"-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/>
                <a:ea typeface="Times New Roman" pitchFamily="18" charset="0"/>
              </a:rPr>
              <a:t>3чел.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CYR"/>
                <a:ea typeface="Times New Roman" pitchFamily="18" charset="0"/>
              </a:rPr>
              <a:t>"3"-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/>
                <a:ea typeface="Times New Roman" pitchFamily="18" charset="0"/>
              </a:rPr>
              <a:t>1чел.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</TotalTime>
  <Words>462</Words>
  <Application>Microsoft Office PowerPoint</Application>
  <PresentationFormat>Экран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                                                                                              МОУ « Новосельская ( полная ) общеобразовательная школа»                                 Открытый  урок  по  природоведению                 в  5   классе                           Обобщение знаний по темам "Науки о природе. Методы изучения  природы"                                                                                                                                               Учитель:  Бабурова  А. Ш., ( 1 категория )   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  М О У « Новосельская средняя ( полная ) общеобразовательная школа»                                    Открытый  урок  по  природоведению                 в  5   классе                                                                     Обобщение знаний по темам "Науки о природе. Методы изучения  природы"                                                                                                       Учитель:  Бабурова  А. Ш., ( 1 категория ) </dc:title>
  <cp:lastModifiedBy>HOME</cp:lastModifiedBy>
  <cp:revision>21</cp:revision>
  <dcterms:modified xsi:type="dcterms:W3CDTF">2011-05-26T13:31:15Z</dcterms:modified>
</cp:coreProperties>
</file>