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70" r:id="rId9"/>
    <p:sldId id="271" r:id="rId10"/>
    <p:sldId id="272" r:id="rId11"/>
    <p:sldId id="262" r:id="rId12"/>
    <p:sldId id="27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8229600" cy="22129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Рационально – эмотивная терапия А. Эллиса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8434" name="Picture 2" descr="Эллис Альбе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57400"/>
            <a:ext cx="3390900" cy="3974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90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этап - реконструкция иррациональных установок.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209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этап - закрепление адаптивного поведения с помощью домашних заданий, выполняемых клиентом самостоятельно.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09600"/>
            <a:ext cx="731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поведения клиента или самоанализ по схеме: </a:t>
            </a:r>
            <a:r>
              <a:rPr lang="ru-RU" sz="25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“событие-восприятие-реакция- обдумывание-вывод” </a:t>
            </a:r>
            <a:r>
              <a:rPr lang="ru-RU" sz="25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обладает весьма высокой продуктивностью и обучающим эффектом.</a:t>
            </a:r>
            <a:endParaRPr lang="ru-RU" sz="25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topauthor.ru/uploads/2012-03/266_229/db8fa5595dda912306a4d3748adbbab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514600"/>
            <a:ext cx="4267200" cy="3673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 предпосылки РЭТ: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признание личной ответственности за свои проблемы;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принятие идеи, что имеется возможность решительно повлиять на эти проблемы;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признание, что эмоциональные проблемы проистекают из иррациональных представлений;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обнаружение (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осознавание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этих представлений;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признание полезности серьезного обсуждения этих представлений;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согласие прилагать усилия к конфронтации со своими алогичными суждениями;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7) согласие на использование РЭТ.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914400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консультативного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психотерапевтического процесса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psihfak.ru/wp-content/uploads/2012/10/psihoanal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6324600" cy="3794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295400"/>
            <a:ext cx="678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цель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помощь в пересмотре системы убеждений, норм и представлений. </a:t>
            </a:r>
          </a:p>
          <a:p>
            <a:endParaRPr lang="ru-RU" sz="2400" b="1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Частная цель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освобождение от идеи самообвинения.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0668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 психолога -консультанта 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психотерапевта, работающих в русле данной концепции 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директивна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онсультация психоло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86000"/>
            <a:ext cx="4495800" cy="3881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5334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 клиента - 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ученика.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1143000"/>
            <a:ext cx="5791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лиент проходит три уровня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инсайта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(осознание проблемы),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углубленный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(распознавание собственных интерпретаций),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глубинный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 уровне мотивации к изменению).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blogs.bashtanka.info/home/2012/02/05/33/dnevnik/img/6/anekdot_pro_psiholo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962400"/>
            <a:ext cx="4505325" cy="240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60960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Психотехника в </a:t>
            </a:r>
            <a:r>
              <a:rPr lang="ru-RU" sz="3200" b="1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рационально-эмотивной</a:t>
            </a:r>
            <a:r>
              <a:rPr lang="ru-RU" sz="32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терапии. </a:t>
            </a:r>
            <a:endParaRPr lang="ru-RU" sz="3200" b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7526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Обсуждение и опровержение иррациональных взглядов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819400"/>
            <a:ext cx="467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Когнитивное домашнее задание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35052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Рационально-эмотивное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воображение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267200"/>
            <a:ext cx="2256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Ролевая игра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5029200"/>
            <a:ext cx="2506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Атака на страх 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5334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относится к когнитивному направлению психотерапии.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.finam.fm/uploads/other/2011/11/17/07-epiktet-320-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505200" cy="3505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95800" y="1981200"/>
            <a:ext cx="381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Людям мешают не вещи, а то, какими они их видят»</a:t>
            </a:r>
          </a:p>
          <a:p>
            <a:pPr algn="r">
              <a:buFont typeface="Wingdings" pitchFamily="2" charset="2"/>
              <a:buNone/>
            </a:pPr>
            <a:endParaRPr lang="ru-RU" sz="3200" b="1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Эпиктет</a:t>
            </a:r>
            <a:endParaRPr lang="ru-RU" sz="3200" b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рождается с определенным потенциалом, имеющим две стороны: 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рациональную и иррациональную; конструктивную и деструктивную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стремящуюся к любви и росту и стремящуюся к разрушению и самообвинению и т.д.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morgulis.tv/wp-content/uploads/2011/02/1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438400"/>
            <a:ext cx="4191000" cy="3143250"/>
          </a:xfrm>
          <a:prstGeom prst="rect">
            <a:avLst/>
          </a:prstGeom>
          <a:noFill/>
        </p:spPr>
      </p:pic>
      <p:pic>
        <p:nvPicPr>
          <p:cNvPr id="16388" name="Picture 4" descr="http://www.mayaplanet.org/upload/consequences/full/1332849511_10024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733800"/>
            <a:ext cx="3730947" cy="2409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5334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 психологических нарушений 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всем своем многообразии — это система индивидуальных иррациональных представлений о мире, усваиваемая, как правило, в детстве от значимых взрослых.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cvetymudrosti.com.ua/wp-content/uploads/2013/07/1341931638_kak-nakazyvat-rebenka-nujno-li-nakazyvat-rebenk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90800"/>
            <a:ext cx="6357255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Дескриптивные 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когниции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содержат информацию о реальности, о том, что человек воспринял в мире, это "чистая" информация о реальности.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Оценочные 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когниции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отражают отношение человека к этой реальности.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bno.ru/images/qu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“Кодекс невротика” — ошибочные суждения, стремление выполнить которые ведет к психологическим проблемам.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9050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Примеры: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cap="all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должен всем доказать, что я — преуспевающий, умелый и удачливый человек; когда меня отвергают — это ужасно”;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cap="all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должен нравиться всем значимым для меня людям”;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cap="all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учше всего — ничего не делать, пусть жизнь решает сама”. 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0" y="914400"/>
            <a:ext cx="3650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А-В-С-D — теория</a:t>
            </a:r>
            <a:endParaRPr lang="ru-RU" sz="3200" b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6764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 — активирующее событие,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(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belief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— мнение о событии,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(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consequence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— последствие (эмоциональное или поведенческое) события;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 (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dispating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— последующая реакция на событие (в результате мыслительной переработки); </a:t>
            </a:r>
          </a:p>
          <a:p>
            <a:endParaRPr lang="ru-RU" sz="2400" dirty="0" smtClean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(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— завершающее ценностное умозаключение (конструктивное или деструктивное)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8382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этап - </a:t>
            </a:r>
            <a:r>
              <a:rPr lang="ru-RU" sz="2400" dirty="0" err="1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кларификация</a:t>
            </a:r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прояснение параметров события (A), в том числе параметров, наиболее эмоционально затронувших клиента, вызвавших у него неадекватные реакции.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2667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этап - идентификация эмоциональных и поведенческих последствий воспринятого события (С).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5800" y="762000"/>
            <a:ext cx="76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Эллис выделил четыре наиболее распространенные группы иррациональных установок, создающих проблемы: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Катастрофические установки.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Установки обязательного долженствования.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Установки обязательной реализации своих потребностей.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Глобальные оценочные установки.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rgbClr val="F8E0F3"/>
      </a:dk1>
      <a:lt1>
        <a:sysClr val="window" lastClr="FFFFFF"/>
      </a:lt1>
      <a:dk2>
        <a:srgbClr val="F8E0F3"/>
      </a:dk2>
      <a:lt2>
        <a:srgbClr val="EFB9E4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</TotalTime>
  <Words>396</Words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34</cp:revision>
  <dcterms:created xsi:type="dcterms:W3CDTF">2013-09-11T04:51:25Z</dcterms:created>
  <dcterms:modified xsi:type="dcterms:W3CDTF">2014-01-13T09:16:34Z</dcterms:modified>
</cp:coreProperties>
</file>