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7" r:id="rId3"/>
    <p:sldId id="257" r:id="rId4"/>
    <p:sldId id="258" r:id="rId5"/>
    <p:sldId id="259" r:id="rId6"/>
    <p:sldId id="260" r:id="rId7"/>
    <p:sldId id="261" r:id="rId8"/>
    <p:sldId id="300" r:id="rId9"/>
    <p:sldId id="302" r:id="rId10"/>
    <p:sldId id="301" r:id="rId11"/>
    <p:sldId id="274" r:id="rId12"/>
    <p:sldId id="311" r:id="rId13"/>
    <p:sldId id="309" r:id="rId14"/>
    <p:sldId id="303" r:id="rId15"/>
    <p:sldId id="304" r:id="rId16"/>
    <p:sldId id="305" r:id="rId17"/>
    <p:sldId id="263" r:id="rId18"/>
    <p:sldId id="273" r:id="rId19"/>
    <p:sldId id="275" r:id="rId20"/>
    <p:sldId id="264" r:id="rId21"/>
    <p:sldId id="266" r:id="rId22"/>
    <p:sldId id="265" r:id="rId23"/>
    <p:sldId id="278" r:id="rId24"/>
    <p:sldId id="277" r:id="rId25"/>
    <p:sldId id="276" r:id="rId26"/>
    <p:sldId id="272" r:id="rId27"/>
    <p:sldId id="267" r:id="rId28"/>
    <p:sldId id="269" r:id="rId29"/>
    <p:sldId id="306" r:id="rId30"/>
    <p:sldId id="268" r:id="rId31"/>
    <p:sldId id="279" r:id="rId32"/>
    <p:sldId id="280" r:id="rId33"/>
    <p:sldId id="270" r:id="rId34"/>
    <p:sldId id="271" r:id="rId35"/>
    <p:sldId id="281" r:id="rId36"/>
    <p:sldId id="283" r:id="rId37"/>
    <p:sldId id="282" r:id="rId38"/>
    <p:sldId id="284" r:id="rId39"/>
    <p:sldId id="296" r:id="rId40"/>
    <p:sldId id="291" r:id="rId41"/>
    <p:sldId id="288" r:id="rId42"/>
    <p:sldId id="308" r:id="rId43"/>
    <p:sldId id="314" r:id="rId44"/>
    <p:sldId id="321" r:id="rId45"/>
    <p:sldId id="319" r:id="rId46"/>
    <p:sldId id="320" r:id="rId47"/>
    <p:sldId id="289" r:id="rId48"/>
    <p:sldId id="290" r:id="rId49"/>
    <p:sldId id="285" r:id="rId50"/>
    <p:sldId id="293" r:id="rId51"/>
    <p:sldId id="307" r:id="rId52"/>
    <p:sldId id="295" r:id="rId53"/>
    <p:sldId id="294" r:id="rId54"/>
    <p:sldId id="287" r:id="rId55"/>
    <p:sldId id="298" r:id="rId56"/>
    <p:sldId id="317" r:id="rId57"/>
    <p:sldId id="316" r:id="rId58"/>
    <p:sldId id="312" r:id="rId59"/>
    <p:sldId id="326" r:id="rId60"/>
    <p:sldId id="299" r:id="rId61"/>
    <p:sldId id="310" r:id="rId62"/>
    <p:sldId id="323" r:id="rId63"/>
    <p:sldId id="313" r:id="rId64"/>
    <p:sldId id="315" r:id="rId65"/>
    <p:sldId id="322" r:id="rId66"/>
    <p:sldId id="324" r:id="rId67"/>
    <p:sldId id="325" r:id="rId68"/>
    <p:sldId id="292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118567-C2D1-45EF-9449-C5A8B40800F7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8E0668-8E99-4818-ACCC-7A7884365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B%D1%8C%D1%88%D0%B0" TargetMode="External"/><Relationship Id="rId13" Type="http://schemas.openxmlformats.org/officeDocument/2006/relationships/hyperlink" Target="http://ru.wikipedia.org/wiki/%D0%91%D0%B0%D0%BD%D0%B3%D0%BB%D0%B0%D0%B4%D0%B5%D1%88" TargetMode="External"/><Relationship Id="rId18" Type="http://schemas.openxmlformats.org/officeDocument/2006/relationships/hyperlink" Target="http://ru.wikipedia.org/wiki/%D0%9F%D0%B5%D1%80%D1%83" TargetMode="External"/><Relationship Id="rId3" Type="http://schemas.openxmlformats.org/officeDocument/2006/relationships/hyperlink" Target="http://ru.wikipedia.org/wiki/%D0%A0%D0%BE%D1%81%D1%81%D0%B8%D1%8F" TargetMode="External"/><Relationship Id="rId21" Type="http://schemas.openxmlformats.org/officeDocument/2006/relationships/hyperlink" Target="http://ru.wikipedia.org/wiki/%D0%91%D0%B5%D0%BB%D1%8C%D0%B3%D0%B8%D1%8F" TargetMode="External"/><Relationship Id="rId7" Type="http://schemas.openxmlformats.org/officeDocument/2006/relationships/hyperlink" Target="http://ru.wikipedia.org/wiki/%D0%93%D0%B5%D1%80%D0%BC%D0%B0%D0%BD%D0%B8%D1%8F" TargetMode="External"/><Relationship Id="rId12" Type="http://schemas.openxmlformats.org/officeDocument/2006/relationships/hyperlink" Target="http://ru.wikipedia.org/wiki/%D0%92%D0%B5%D0%BB%D0%B8%D0%BA%D0%BE%D0%B1%D1%80%D0%B8%D1%82%D0%B0%D0%BD%D0%B8%D1%8F" TargetMode="External"/><Relationship Id="rId17" Type="http://schemas.openxmlformats.org/officeDocument/2006/relationships/hyperlink" Target="http://ru.wikipedia.org/wiki/%D0%A0%D1%83%D0%BC%D1%8B%D0%BD%D0%B8%D1%8F" TargetMode="External"/><Relationship Id="rId2" Type="http://schemas.openxmlformats.org/officeDocument/2006/relationships/hyperlink" Target="http://ru.wikipedia.org/wiki/%D0%9A%D0%B8%D1%82%D0%B0%D0%B9" TargetMode="External"/><Relationship Id="rId16" Type="http://schemas.openxmlformats.org/officeDocument/2006/relationships/hyperlink" Target="http://ru.wikipedia.org/wiki/%D0%A2%D1%83%D1%80%D1%86%D0%B8%D1%8F" TargetMode="External"/><Relationship Id="rId20" Type="http://schemas.openxmlformats.org/officeDocument/2006/relationships/hyperlink" Target="http://ru.wikipedia.org/wiki/%D0%AF%D0%BF%D0%BE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A8%D0%90" TargetMode="External"/><Relationship Id="rId11" Type="http://schemas.openxmlformats.org/officeDocument/2006/relationships/hyperlink" Target="http://ru.wikipedia.org/wiki/%D0%A4%D1%80%D0%B0%D0%BD%D1%86%D0%B8%D1%8F" TargetMode="External"/><Relationship Id="rId5" Type="http://schemas.openxmlformats.org/officeDocument/2006/relationships/hyperlink" Target="http://ru.wikipedia.org/wiki/%D0%A3%D0%BA%D1%80%D0%B0%D0%B8%D0%BD%D0%B0" TargetMode="External"/><Relationship Id="rId15" Type="http://schemas.openxmlformats.org/officeDocument/2006/relationships/hyperlink" Target="http://ru.wikipedia.org/wiki/%D0%98%D1%80%D0%B0%D0%BD" TargetMode="External"/><Relationship Id="rId23" Type="http://schemas.openxmlformats.org/officeDocument/2006/relationships/image" Target="../media/image24.jpeg"/><Relationship Id="rId10" Type="http://schemas.openxmlformats.org/officeDocument/2006/relationships/hyperlink" Target="http://ru.wikipedia.org/wiki/%D0%9D%D0%B8%D0%B4%D0%B5%D1%80%D0%BB%D0%B0%D0%BD%D0%B4%D1%8B" TargetMode="External"/><Relationship Id="rId19" Type="http://schemas.openxmlformats.org/officeDocument/2006/relationships/hyperlink" Target="http://ru.wikipedia.org/wiki/%D0%91%D1%80%D0%B0%D0%B7%D0%B8%D0%BB%D0%B8%D1%8F" TargetMode="External"/><Relationship Id="rId4" Type="http://schemas.openxmlformats.org/officeDocument/2006/relationships/hyperlink" Target="http://ru.wikipedia.org/wiki/%D0%98%D0%BD%D0%B4%D0%B8%D1%8F" TargetMode="External"/><Relationship Id="rId9" Type="http://schemas.openxmlformats.org/officeDocument/2006/relationships/hyperlink" Target="http://ru.wikipedia.org/wiki/%D0%91%D0%B5%D0%BB%D0%BE%D1%80%D1%83%D1%81%D1%81%D0%B8%D1%8F" TargetMode="External"/><Relationship Id="rId14" Type="http://schemas.openxmlformats.org/officeDocument/2006/relationships/hyperlink" Target="http://ru.wikipedia.org/wiki/%D0%9A%D0%B0%D0%BD%D0%B0%D0%B4%D0%B0" TargetMode="External"/><Relationship Id="rId2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F%D1%83%D1%81%D1%82%D0%B0_%D0%BE%D0%B3%D0%BE%D1%80%D0%BE%D0%B4%D0%BD%D0%B0%D1%8F" TargetMode="External"/><Relationship Id="rId2" Type="http://schemas.openxmlformats.org/officeDocument/2006/relationships/hyperlink" Target="http://ru.wikipedia.org/wiki/%D0%9C%D0%BE%D1%80%D0%BA%D0%BE%D0%B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E%D0%B3%D1%83%D1%80%D0%B5%D1%86" TargetMode="External"/><Relationship Id="rId4" Type="http://schemas.openxmlformats.org/officeDocument/2006/relationships/hyperlink" Target="http://ru.wikipedia.org/wiki/%D0%A2%D0%BE%D0%BC%D0%B0%D1%8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1%D0%BB%D0%B5%D1%82%D0%BA%D0%B0" TargetMode="External"/><Relationship Id="rId3" Type="http://schemas.openxmlformats.org/officeDocument/2006/relationships/hyperlink" Target="http://ru.wikipedia.org/wiki/%D0%9A%D1%80%D0%B0%D1%85%D0%BC%D0%B0%D0%BB" TargetMode="External"/><Relationship Id="rId7" Type="http://schemas.openxmlformats.org/officeDocument/2006/relationships/hyperlink" Target="http://ru.wikipedia.org/wiki/%D0%96%D0%B5%D0%BB%D1%83%D0%B4%D0%BE%D1%87%D0%BD%D1%8B%D0%B9_%D1%81%D0%BE%D0%BA" TargetMode="External"/><Relationship Id="rId2" Type="http://schemas.openxmlformats.org/officeDocument/2006/relationships/hyperlink" Target="http://ru.wikipedia.org/wiki/%D0%A1%D0%BE%D0%BA_(%D0%BD%D0%B0%D0%BF%D0%B8%D1%82%D0%BE%D0%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0%D1%81%D1%82%D1%80%D0%B8%D1%82" TargetMode="External"/><Relationship Id="rId5" Type="http://schemas.openxmlformats.org/officeDocument/2006/relationships/hyperlink" Target="http://ru.wikipedia.org/wiki/%D0%AF%D0%B7%D0%B2%D0%B0_%D0%B4%D0%B2%D0%B5%D0%BD%D0%B0%D0%B4%D1%86%D0%B0%D1%82%D0%B8%D0%BF%D0%B5%D1%80%D1%81%D1%82%D0%BD%D0%BE%D0%B9_%D0%BA%D0%B8%D1%88%D0%BA%D0%B8" TargetMode="External"/><Relationship Id="rId4" Type="http://schemas.openxmlformats.org/officeDocument/2006/relationships/hyperlink" Target="http://ru.wikipedia.org/wiki/%D0%AF%D0%B7%D0%B2%D0%B5%D0%BD%D0%BD%D0%B0%D1%8F_%D0%B1%D0%BE%D0%BB%D0%B5%D0%B7%D0%BD%D1%8C_%D0%B6%D0%B5%D0%BB%D1%83%D0%B4%D0%BA%D0%B0" TargetMode="External"/><Relationship Id="rId9" Type="http://schemas.openxmlformats.org/officeDocument/2006/relationships/hyperlink" Target="http://ru.wikipedia.org/wiki/%D0%AD%D0%BA%D0%B7%D0%B5%D0%BC%D0%B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C%D1%8F%D0%BA%D0%BE%D1%82%D1%8C&amp;action=edit&amp;redlink=1" TargetMode="External"/><Relationship Id="rId7" Type="http://schemas.openxmlformats.org/officeDocument/2006/relationships/hyperlink" Target="http://ru.wikipedia.org/wiki/%D0%91%D0%B5%D0%BB%D0%BE%D0%BA" TargetMode="External"/><Relationship Id="rId2" Type="http://schemas.openxmlformats.org/officeDocument/2006/relationships/hyperlink" Target="http://ru.wikipedia.org/wiki/%D0%A1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2%D0%B0%D0%BB" TargetMode="External"/><Relationship Id="rId5" Type="http://schemas.openxmlformats.org/officeDocument/2006/relationships/hyperlink" Target="http://ru.wikipedia.org/wiki/%D0%92%D0%B8%D1%82%D0%B0%D0%BC%D0%B8%D0%BD_%D0%A1" TargetMode="External"/><Relationship Id="rId4" Type="http://schemas.openxmlformats.org/officeDocument/2006/relationships/hyperlink" Target="http://ru.wikipedia.org/wiki/%D0%9A%D1%80%D0%B0%D1%85%D0%BC%D0%B0%D0%BB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E%D1%80%D1%85_(%D1%81%D0%BE%D1%80%D1%82_%D0%BA%D0%B0%D1%80%D1%82%D0%BE%D1%84%D0%B5%D0%BB%D1%8F)" TargetMode="External"/><Relationship Id="rId2" Type="http://schemas.openxmlformats.org/officeDocument/2006/relationships/hyperlink" Target="http://ru.wikipedia.org/w/index.php?title=%D0%91%D0%B5%D0%BB%D0%BB%D0%B0%D1%80%D0%BE%D0%B7%D0%B0&amp;action=edit&amp;redlink=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0%B8%D0%BC%D0%B5%D0%BD%D0%B5%D1%81_%D0%B4%D0%B5_%D0%9A%D0%B5%D1%81%D0%B0%D0%B4%D0%B0,_%D0%93%D0%BE%D0%BD%D1%81%D0%B0%D0%BB%D0%BE" TargetMode="External"/><Relationship Id="rId2" Type="http://schemas.openxmlformats.org/officeDocument/2006/relationships/hyperlink" Target="http://ru.wikipedia.org/wiki/%D0%9D%D0%BE%D0%B2%D0%B0%D1%8F_%D0%93%D1%80%D0%B0%D0%BD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2%D1%8C%D0%B5%D0%B4%D0%BE-%D0%B8-%D0%92%D0%B0%D0%BB%D1%8C%D0%B4%D0%B5%D1%81,_%D0%93%D0%BE%D0%BD%D1%81%D0%B0%D0%BB%D0%BE_%D0%A4%D0%B5%D1%80%D0%BD%D0%B0%D0%BD%D0%B4%D0%B5%D1%81_%D0%B4%D0%B5" TargetMode="External"/><Relationship Id="rId5" Type="http://schemas.openxmlformats.org/officeDocument/2006/relationships/hyperlink" Target="http://ru.wikipedia.org/wiki/%D0%90%D0%BD%D0%B4%D0%B0%D0%B3%D0%BE%D1%8F,_%D0%9F%D0%B0%D1%81%D0%BA%D1%83%D0%B0%D0%BB%D1%8C_%D0%B4%D0%B5" TargetMode="External"/><Relationship Id="rId4" Type="http://schemas.openxmlformats.org/officeDocument/2006/relationships/hyperlink" Target="http://ru.wikipedia.org/w/index.php?title=%D0%9A%D0%B0%D1%81%D1%82%D0%B5%D0%BB%D1%8C%D1%8F%D0%BD%D0%BE%D1%81,_%D0%A5%D1%83%D0%B0%D0%BD_%D0%B4%D0%B5&amp;action=edit&amp;redlink=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A%D0%BA%D0%B0" TargetMode="External"/><Relationship Id="rId2" Type="http://schemas.openxmlformats.org/officeDocument/2006/relationships/hyperlink" Target="http://ru.wikipedia.org/wiki/%D0%9A%D1%83%D0%BA%D1%83%D1%80%D1%83%D0%B7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ru.wikipedia.org/wiki/%D0%9D%D0%B0%D1%81%D1%82%D1%83%D1%80%D1%86%D0%B8%D1%8F_%D0%BA%D0%BB%D1%83%D0%B1%D0%BD%D0%B5%D0%BD%D0%BE%D1%81%D0%BD%D0%B0%D1%8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0%BF%D0%B0%D1%8F%D0%BD" TargetMode="External"/><Relationship Id="rId3" Type="http://schemas.openxmlformats.org/officeDocument/2006/relationships/hyperlink" Target="http://ru.wikipedia.org/wiki/%D0%A5%D1%80%D0%BE%D0%BD%D0%B8%D0%BA%D0%B0_%D0%9F%D0%B5%D1%80%D1%83" TargetMode="External"/><Relationship Id="rId7" Type="http://schemas.openxmlformats.org/officeDocument/2006/relationships/hyperlink" Target="http://ru.wikipedia.org/wiki/%D0%AD%D0%BA%D0%B2%D0%B0%D0%B4%D0%BE%D1%80" TargetMode="External"/><Relationship Id="rId2" Type="http://schemas.openxmlformats.org/officeDocument/2006/relationships/hyperlink" Target="http://ru.wikipedia.org/wiki/%D0%A1%D1%8C%D0%B5%D1%81%D0%B0_%D0%B4%D0%B5_%D0%9B%D0%B5%D0%BE%D0%BD,_%D0%9F%D0%B5%D0%B4%D1%80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8%D1%82%D0%BE" TargetMode="External"/><Relationship Id="rId11" Type="http://schemas.openxmlformats.org/officeDocument/2006/relationships/hyperlink" Target="http://ru.wikipedia.org/wiki/%D0%93%D0%B0%D1%81%D0%BA%D0%B0,_%D0%9F%D0%B5%D0%B4%D1%80%D0%BE_%D0%B4%D0%B5_%D0%BB%D0%B0" TargetMode="External"/><Relationship Id="rId5" Type="http://schemas.openxmlformats.org/officeDocument/2006/relationships/hyperlink" Target="http://ru.wikipedia.org/wiki/%D0%A1%D0%B5%D0%B2%D0%B8%D0%BB%D1%8C%D1%8F" TargetMode="External"/><Relationship Id="rId10" Type="http://schemas.openxmlformats.org/officeDocument/2006/relationships/hyperlink" Target="http://ru.wikipedia.org/wiki/%D0%9A%D0%BE%D0%BB%D1%83%D0%BC%D0%B1%D0%B8%D1%8F" TargetMode="External"/><Relationship Id="rId4" Type="http://schemas.openxmlformats.org/officeDocument/2006/relationships/hyperlink" Target="http://ru.wikipedia.org/wiki/1553_%D0%B3%D0%BE%D0%B4" TargetMode="External"/><Relationship Id="rId9" Type="http://schemas.openxmlformats.org/officeDocument/2006/relationships/hyperlink" Target="http://ru.wikipedia.org/wiki/%D0%9F%D0%B0%D1%81%D1%82%D0%BE_(%D0%9A%D0%BE%D0%BB%D1%83%D0%BC%D0%B1%D0%B8%D1%8F)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772400" cy="3168352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6600" dirty="0" smtClean="0"/>
              <a:t>Всё  о  </a:t>
            </a:r>
            <a:r>
              <a:rPr lang="ru-RU" sz="8800" dirty="0" smtClean="0"/>
              <a:t>Картофеле       </a:t>
            </a:r>
            <a:endParaRPr lang="ru-RU" sz="8800" dirty="0"/>
          </a:p>
        </p:txBody>
      </p:sp>
      <p:pic>
        <p:nvPicPr>
          <p:cNvPr id="1026" name="Picture 2" descr="C:\Documents and Settings\Admin\Мои документы\i5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3861048"/>
            <a:ext cx="2686794" cy="2760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FFC000"/>
                </a:solidFill>
              </a:rPr>
              <a:t>Франция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 Франции никого не наказывали. Но и есть картошку тоже никто не хотел. Правда, всем понравилось, как она цветет. Однажды король Людовик XVI приколол на грудь букетик бело-сиреневых цветков картофеля, и вскоре эта мода распространилась по всей Европе.</a:t>
            </a:r>
            <a:endParaRPr lang="ru-RU" dirty="0"/>
          </a:p>
        </p:txBody>
      </p:sp>
      <p:pic>
        <p:nvPicPr>
          <p:cNvPr id="19459" name="Picture 3" descr="C:\Documents and Settings\Admin\Мои документы\Мои рисунки\44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1648718" cy="2023427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Мои рисунки\260px-Potato_flower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645024"/>
            <a:ext cx="3528392" cy="2374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FFC000"/>
                </a:solidFill>
              </a:rPr>
              <a:t>Цветок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260px-Potato_flow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780928"/>
            <a:ext cx="4645545" cy="31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Admin\Мои документы\265px-Solanum_tuberosum_(Aardappelplant)_Nico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772816"/>
            <a:ext cx="3232913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Мои документы\Мои рисунки\111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340768"/>
            <a:ext cx="2160240" cy="161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3200" dirty="0" smtClean="0">
                <a:solidFill>
                  <a:srgbClr val="FFC000"/>
                </a:solidFill>
              </a:rPr>
              <a:t>Причёски с цветами картофеля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9634" name="Picture 2" descr="C:\Documents and Settings\Admin\Мои документы\Мои рисунки\index.p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259632" y="1844824"/>
            <a:ext cx="720385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C000"/>
                </a:solidFill>
              </a:rPr>
              <a:t>Франция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2816"/>
            <a:ext cx="3315568" cy="45236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Негативное отношение к новому продукту - </a:t>
            </a:r>
            <a:r>
              <a:rPr lang="ru-RU" b="1" dirty="0" smtClean="0"/>
              <a:t>картофелю</a:t>
            </a:r>
            <a:r>
              <a:rPr lang="ru-RU" dirty="0" smtClean="0"/>
              <a:t> - было сломлено во Франции простым и действенным способом: министр Тюрго приказал поставить охрану вокруг </a:t>
            </a:r>
            <a:r>
              <a:rPr lang="ru-RU" b="1" dirty="0" smtClean="0"/>
              <a:t>картофельных</a:t>
            </a:r>
            <a:r>
              <a:rPr lang="ru-RU" dirty="0" smtClean="0"/>
              <a:t> полей. "Раз охраняют, значит, ценное" </a:t>
            </a:r>
            <a:endParaRPr lang="ru-RU" dirty="0"/>
          </a:p>
        </p:txBody>
      </p:sp>
      <p:pic>
        <p:nvPicPr>
          <p:cNvPr id="67586" name="Picture 2" descr="C:\Documents and Settings\Admin\Мои документы\Мои рисунки\x_8ab194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13285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12768" cy="9144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C000"/>
                </a:solidFill>
              </a:rPr>
              <a:t>Россия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1507" name="Picture 3" descr="C:\Documents and Settings\Admin\Мои документы\Мои рисунки\pet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38322" y="1770063"/>
            <a:ext cx="3692232" cy="45259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Россию диковинный продукт завез Петр Первый.  В конце XVII века он прислал в столицу мешок клубней из Голландии якобы для рассылки по губерниям для выращивания. </a:t>
            </a:r>
          </a:p>
          <a:p>
            <a:r>
              <a:rPr lang="ru-RU" dirty="0" smtClean="0"/>
              <a:t>Но во времена Петра I картофель не получил распространения в России</a:t>
            </a:r>
          </a:p>
          <a:p>
            <a:r>
              <a:rPr lang="ru-RU" dirty="0" smtClean="0"/>
              <a:t>При дворе картофель был изысканным лакомством – его посыпали сахаром и подавали к столу.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268761"/>
            <a:ext cx="4032448" cy="50277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Начало широкого распространения положил указ Сената в 1765, в период правления </a:t>
            </a:r>
            <a:r>
              <a:rPr lang="ru-RU" dirty="0" smtClean="0">
                <a:solidFill>
                  <a:srgbClr val="FFC000"/>
                </a:solidFill>
              </a:rPr>
              <a:t>Екатерины II, </a:t>
            </a:r>
            <a:r>
              <a:rPr lang="ru-RU" dirty="0" smtClean="0"/>
              <a:t>и завоз из-за границы партии семенного картофеля, разосланного по стране.</a:t>
            </a:r>
          </a:p>
          <a:p>
            <a:r>
              <a:rPr lang="ru-RU" dirty="0" smtClean="0"/>
              <a:t> Поначалу население не приняло новую культуру (из-за множества отравлений от употребления плодов). </a:t>
            </a:r>
          </a:p>
          <a:p>
            <a:endParaRPr lang="ru-RU" dirty="0"/>
          </a:p>
        </p:txBody>
      </p:sp>
      <p:pic>
        <p:nvPicPr>
          <p:cNvPr id="22530" name="Picture 2" descr="C:\Documents and Settings\Admin\Мои документы\Мои рисунки\6139741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196752"/>
            <a:ext cx="402739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052736"/>
            <a:ext cx="4038600" cy="524372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«Историческая справка о введении в России культуры картофеля» гласит: «иноземное нововведение было принято у нас отдельными лицами, преимущественно иностранцами и некоторыми представителями высших сословий… Ещё в царствование императрицы </a:t>
            </a:r>
            <a:r>
              <a:rPr lang="ru-RU" dirty="0" smtClean="0">
                <a:solidFill>
                  <a:srgbClr val="FFC000"/>
                </a:solidFill>
              </a:rPr>
              <a:t>Анны Ивановны </a:t>
            </a:r>
            <a:r>
              <a:rPr lang="ru-RU" dirty="0" smtClean="0"/>
              <a:t>за столом принца Бирона картофель уже появлялся как вкусное, но вовсе не редкое лакомое блюдо». </a:t>
            </a:r>
          </a:p>
          <a:p>
            <a:endParaRPr lang="ru-RU" dirty="0"/>
          </a:p>
        </p:txBody>
      </p:sp>
      <p:pic>
        <p:nvPicPr>
          <p:cNvPr id="23554" name="Picture 2" descr="C:\Documents and Settings\Admin\Мои документы\Мои рисунки\anna_ioannovn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3707026" cy="459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Картофельные бунты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российской глубинке картофель сначала не прижился. Крестьяне называли картофель «чёртовым яблоком», сатанинскими плодами, растением дьявола и считали большим грехом употребление его в пищу. </a:t>
            </a:r>
          </a:p>
          <a:p>
            <a:r>
              <a:rPr lang="ru-RU" dirty="0" smtClean="0"/>
              <a:t> Дело в том, что крестьян заставили сажать картошку, а как есть, не объяснили. </a:t>
            </a:r>
          </a:p>
          <a:p>
            <a:r>
              <a:rPr lang="ru-RU" dirty="0" smtClean="0"/>
              <a:t>Люди ели не клубни, а ядовитые плоды.  </a:t>
            </a:r>
          </a:p>
          <a:p>
            <a:r>
              <a:rPr lang="ru-RU" dirty="0" smtClean="0"/>
              <a:t>В середине ХIX века по России прокатилась волна «картофельных бунтов».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Плоды картофеля ядовиты!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Admin\Мои документы\265px-Solanum_tuberosum_(Aardappelplant)_Nico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3764862" cy="491563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327px-Aardappel_bessen_Fres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518256"/>
            <a:ext cx="3672408" cy="196535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220px-Potato_fruit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61048"/>
            <a:ext cx="367937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       </a:t>
            </a:r>
            <a:r>
              <a:rPr lang="ru-RU" sz="3600" dirty="0" smtClean="0">
                <a:solidFill>
                  <a:srgbClr val="FFC000"/>
                </a:solidFill>
              </a:rPr>
              <a:t>Цветы картофеля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Admin\Мои документы\Мои рисунки\0_70981_a09e58c9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1390" y="1556792"/>
            <a:ext cx="5555044" cy="479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446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Презентация</a:t>
            </a:r>
          </a:p>
          <a:p>
            <a:pPr>
              <a:buNone/>
            </a:pPr>
            <a:r>
              <a:rPr lang="ru-RU" b="1" dirty="0" smtClean="0"/>
              <a:t>                 Титовой Светланы Юрьевны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2400" dirty="0" smtClean="0"/>
              <a:t>учителя истории </a:t>
            </a:r>
          </a:p>
          <a:p>
            <a:pPr>
              <a:buNone/>
            </a:pPr>
            <a:r>
              <a:rPr lang="ru-RU" sz="2400" dirty="0" smtClean="0"/>
              <a:t>                              МБОУ Журавенской средней</a:t>
            </a:r>
          </a:p>
          <a:p>
            <a:pPr>
              <a:buNone/>
            </a:pPr>
            <a:r>
              <a:rPr lang="ru-RU" sz="2400" dirty="0" smtClean="0"/>
              <a:t>                              общеобразовательной школы</a:t>
            </a:r>
          </a:p>
          <a:p>
            <a:pPr>
              <a:buNone/>
            </a:pPr>
            <a:r>
              <a:rPr lang="ru-RU" sz="2400" dirty="0" smtClean="0"/>
              <a:t>                   Зарайского района Московской области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2012 год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Картофель в России. 19 век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Особенно быстро стали увеличиваться площади под картофель в 1840-1842 годах  . </a:t>
            </a:r>
          </a:p>
          <a:p>
            <a:r>
              <a:rPr lang="ru-RU" dirty="0" smtClean="0"/>
              <a:t>24 февраля 1841 года вышло распоряжение российского правительства «О мерах к распространению разведения картофеля». </a:t>
            </a:r>
          </a:p>
          <a:p>
            <a:r>
              <a:rPr lang="ru-RU" dirty="0" smtClean="0"/>
              <a:t>Тиражом в 30 000 экземпляров по всей России разослали бесплатные наставления по правильной посадке и выращиванию картофеля. </a:t>
            </a:r>
          </a:p>
          <a:p>
            <a:r>
              <a:rPr lang="ru-RU" dirty="0" smtClean="0"/>
              <a:t>Ежегодно всю информацию о выращивании картофеля губернаторы отсылали в Петербург. </a:t>
            </a:r>
          </a:p>
          <a:p>
            <a:r>
              <a:rPr lang="ru-RU" dirty="0" smtClean="0"/>
              <a:t>К концу XIX в. в России им было занято более 1,5 </a:t>
            </a:r>
            <a:r>
              <a:rPr lang="ru-RU" dirty="0" err="1" smtClean="0"/>
              <a:t>млн</a:t>
            </a:r>
            <a:r>
              <a:rPr lang="ru-RU" dirty="0" smtClean="0"/>
              <a:t> га.</a:t>
            </a:r>
          </a:p>
          <a:p>
            <a:r>
              <a:rPr lang="ru-RU" dirty="0" smtClean="0"/>
              <a:t> В России в XIX - XX веках считался «вторым хлебом», то есть одним из основных продуктов питания.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Монахи, сажающие картофель. Фото 1910 г.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250px-Prokudin-Gorskii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412776"/>
            <a:ext cx="4964969" cy="399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Повсюду на Земле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наши дни картофель культивируется в умеренной климатической зоне по всему земному шару.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Клубни картофеля составляют значительную часть пищевого рациона россиян. Не менее важную роль он играет в рационе питания других народов мира.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C000"/>
                </a:solidFill>
              </a:rPr>
              <a:t>Производство картофеля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Documents and Settings\Admin\Мои документы\Мои рисунки\250px-2005potat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412776"/>
            <a:ext cx="6546182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72514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 мнению экспертов,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эта высокоурожайная культура -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«продукт питания будущего».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Картофельный хлеб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Documents and Settings\Admin\Мои документы\Мои рисунки\220px-Homemade_potato_bread,_hal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484784"/>
            <a:ext cx="4182939" cy="2909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72514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Выращивание картофеля как сельскохозяйственной культуры распространено во многих странах. Кроме непосредственного употребления клубней картофеля в пищу, из них также получают крахмал, производят чипсы и т. п. продукты.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936104"/>
          </a:xfrm>
        </p:spPr>
        <p:txBody>
          <a:bodyPr/>
          <a:lstStyle/>
          <a:p>
            <a:r>
              <a:rPr lang="ru-RU" sz="3200" dirty="0" smtClean="0"/>
              <a:t>    </a:t>
            </a:r>
            <a:r>
              <a:rPr lang="ru-RU" sz="3200" dirty="0" smtClean="0">
                <a:solidFill>
                  <a:srgbClr val="FFC000"/>
                </a:solidFill>
              </a:rPr>
              <a:t>Обработка картофельной нивы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Documents and Settings\Admin\Мои документы\Мои рисунки\250px-Tractors_in_Potato_Fie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789040"/>
            <a:ext cx="3528392" cy="265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Documents and Settings\Admin\Мои документы\Мои рисунки\129785434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717032"/>
            <a:ext cx="3502868" cy="2627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Documents and Settings\Admin\Мои документы\Мои рисунки\44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771800" y="980728"/>
            <a:ext cx="3888432" cy="2313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Производство картофеля по странам мира. Данные 2005 года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>
                <a:hlinkClick r:id="rId2" tooltip="Китай"/>
              </a:rPr>
              <a:t>Китай</a:t>
            </a:r>
            <a:r>
              <a:rPr lang="ru-RU" dirty="0" smtClean="0"/>
              <a:t>     73 036 500,00    - 23 %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3" tooltip="Россия"/>
              </a:rPr>
              <a:t>Россия</a:t>
            </a:r>
            <a:r>
              <a:rPr lang="ru-RU" dirty="0" smtClean="0"/>
              <a:t>  37 461 488,00 -  12 % </a:t>
            </a:r>
          </a:p>
          <a:p>
            <a:r>
              <a:rPr lang="ru-RU" dirty="0" smtClean="0">
                <a:hlinkClick r:id="rId4" tooltip="Индия"/>
              </a:rPr>
              <a:t>Индия</a:t>
            </a:r>
            <a:r>
              <a:rPr lang="ru-RU" dirty="0" smtClean="0"/>
              <a:t>   25 000 000,00  - 8 % </a:t>
            </a:r>
          </a:p>
          <a:p>
            <a:r>
              <a:rPr lang="ru-RU" dirty="0" smtClean="0">
                <a:hlinkClick r:id="rId5" tooltip="Украина"/>
              </a:rPr>
              <a:t>Украина</a:t>
            </a:r>
            <a:r>
              <a:rPr lang="ru-RU" dirty="0" smtClean="0"/>
              <a:t>  19 462 000,00  - 6 % </a:t>
            </a:r>
          </a:p>
          <a:p>
            <a:r>
              <a:rPr lang="ru-RU" dirty="0" smtClean="0">
                <a:hlinkClick r:id="rId6" tooltip="США"/>
              </a:rPr>
              <a:t>США</a:t>
            </a:r>
            <a:r>
              <a:rPr lang="ru-RU" dirty="0" smtClean="0"/>
              <a:t>  19 151 080,00  - 6 % </a:t>
            </a:r>
          </a:p>
          <a:p>
            <a:r>
              <a:rPr lang="ru-RU" dirty="0" smtClean="0">
                <a:hlinkClick r:id="rId7" tooltip="Германия"/>
              </a:rPr>
              <a:t>Германия</a:t>
            </a:r>
            <a:r>
              <a:rPr lang="ru-RU" dirty="0" smtClean="0"/>
              <a:t> 11 624 000,00 -  4 %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8" tooltip="Польша"/>
              </a:rPr>
              <a:t>Польша</a:t>
            </a:r>
            <a:r>
              <a:rPr lang="ru-RU" dirty="0" smtClean="0"/>
              <a:t>  11 009 392,00 -  3 %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9" tooltip="Белоруссия"/>
              </a:rPr>
              <a:t>Белоруссия</a:t>
            </a:r>
            <a:r>
              <a:rPr lang="ru-RU" dirty="0" smtClean="0"/>
              <a:t>  8 185 000,00  - 3 %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0" tooltip="Нидерланды"/>
              </a:rPr>
              <a:t>Нидерланды</a:t>
            </a:r>
            <a:r>
              <a:rPr lang="ru-RU" dirty="0" smtClean="0"/>
              <a:t> 6 835 985,00  - 2 %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1" tooltip="Франция"/>
              </a:rPr>
              <a:t>Франция</a:t>
            </a:r>
            <a:r>
              <a:rPr lang="ru-RU" dirty="0" smtClean="0"/>
              <a:t>  6 680 817,00  - 2 % </a:t>
            </a:r>
          </a:p>
          <a:p>
            <a:r>
              <a:rPr lang="ru-RU" dirty="0" smtClean="0">
                <a:hlinkClick r:id="rId12" tooltip="Великобритания"/>
              </a:rPr>
              <a:t>Великобритания</a:t>
            </a:r>
            <a:r>
              <a:rPr lang="ru-RU" dirty="0" smtClean="0"/>
              <a:t>  5 815 000  - 00 2  %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3" tooltip="Бангладеш"/>
              </a:rPr>
              <a:t>Бангладеш</a:t>
            </a:r>
            <a:r>
              <a:rPr lang="ru-RU" dirty="0" smtClean="0"/>
              <a:t>  4 855 000,00 2 % </a:t>
            </a:r>
          </a:p>
          <a:p>
            <a:r>
              <a:rPr lang="ru-RU" dirty="0" smtClean="0">
                <a:hlinkClick r:id="rId14" tooltip="Канада"/>
              </a:rPr>
              <a:t>Канада</a:t>
            </a:r>
            <a:r>
              <a:rPr lang="ru-RU" dirty="0" smtClean="0"/>
              <a:t> 5 170 790,00 2 % 4 850 000,00 2 % </a:t>
            </a:r>
          </a:p>
          <a:p>
            <a:r>
              <a:rPr lang="ru-RU" dirty="0" smtClean="0">
                <a:hlinkClick r:id="rId15" tooltip="Иран"/>
              </a:rPr>
              <a:t>Иран</a:t>
            </a:r>
            <a:r>
              <a:rPr lang="ru-RU" dirty="0" smtClean="0"/>
              <a:t> 4 180 000,00 1 % 4 200 000,00 1 % </a:t>
            </a:r>
          </a:p>
          <a:p>
            <a:r>
              <a:rPr lang="ru-RU" dirty="0" smtClean="0">
                <a:hlinkClick r:id="rId16" tooltip="Турция"/>
              </a:rPr>
              <a:t>Турция</a:t>
            </a:r>
            <a:r>
              <a:rPr lang="ru-RU" dirty="0" smtClean="0"/>
              <a:t> 4 800 000,00 1 % 4 170 000,00 1 % </a:t>
            </a:r>
          </a:p>
          <a:p>
            <a:r>
              <a:rPr lang="ru-RU" dirty="0" smtClean="0">
                <a:hlinkClick r:id="rId17" tooltip="Румыния"/>
              </a:rPr>
              <a:t>Румыния</a:t>
            </a:r>
            <a:r>
              <a:rPr lang="ru-RU" dirty="0" smtClean="0"/>
              <a:t> 4 230 210,00 1 % 3 985 000,00 1 % </a:t>
            </a:r>
          </a:p>
          <a:p>
            <a:r>
              <a:rPr lang="ru-RU" dirty="0" smtClean="0">
                <a:hlinkClick r:id="rId18" tooltip="Перу"/>
              </a:rPr>
              <a:t>Перу</a:t>
            </a:r>
            <a:r>
              <a:rPr lang="ru-RU" dirty="0" smtClean="0"/>
              <a:t> 2 996 090,00 1 % 3 284 223,00 1 % </a:t>
            </a:r>
          </a:p>
          <a:p>
            <a:r>
              <a:rPr lang="ru-RU" dirty="0" smtClean="0">
                <a:hlinkClick r:id="rId19" tooltip="Бразилия"/>
              </a:rPr>
              <a:t>Бразилия</a:t>
            </a:r>
            <a:r>
              <a:rPr lang="ru-RU" dirty="0" smtClean="0"/>
              <a:t> 2 950 990- 00 1 % </a:t>
            </a:r>
          </a:p>
          <a:p>
            <a:r>
              <a:rPr lang="ru-RU" dirty="0" smtClean="0">
                <a:hlinkClick r:id="rId20" tooltip="Япония"/>
              </a:rPr>
              <a:t>Япония</a:t>
            </a:r>
            <a:r>
              <a:rPr lang="ru-RU" dirty="0" smtClean="0"/>
              <a:t>  2 708 000 - 00 1 % </a:t>
            </a:r>
          </a:p>
          <a:p>
            <a:r>
              <a:rPr lang="ru-RU" dirty="0" smtClean="0">
                <a:hlinkClick r:id="rId21" tooltip="Бельгия"/>
              </a:rPr>
              <a:t>Бельгия</a:t>
            </a:r>
            <a:r>
              <a:rPr lang="ru-RU" dirty="0" smtClean="0"/>
              <a:t>  2 653 949 - 00 1 % </a:t>
            </a:r>
          </a:p>
          <a:p>
            <a:r>
              <a:rPr lang="ru-RU" dirty="0" smtClean="0"/>
              <a:t>Остальные страны  65 297 137   -0020 %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Всего</a:t>
            </a:r>
            <a:r>
              <a:rPr lang="ru-RU" dirty="0" smtClean="0"/>
              <a:t>  </a:t>
            </a:r>
            <a:r>
              <a:rPr lang="ru-RU" b="1" dirty="0" smtClean="0"/>
              <a:t>323 215 561,00</a:t>
            </a:r>
            <a:r>
              <a:rPr lang="ru-RU" dirty="0" smtClean="0"/>
              <a:t> - 100 %</a:t>
            </a:r>
            <a:endParaRPr lang="ru-RU" dirty="0"/>
          </a:p>
        </p:txBody>
      </p:sp>
      <p:pic>
        <p:nvPicPr>
          <p:cNvPr id="7" name="Picture 3" descr="C:\Documents and Settings\Admin\Мои документы\Мои рисунки\14i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588224" y="1124744"/>
            <a:ext cx="2335395" cy="2304256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\Мои документы\Мои рисунки\777i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5292080" y="378904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C000"/>
                </a:solidFill>
              </a:rPr>
              <a:t>Картофель спасает от цинги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Картофель обладает уникальным набором органических и неорганических соединений жизненно важных для человеческого организма. </a:t>
            </a:r>
          </a:p>
          <a:p>
            <a:r>
              <a:rPr lang="ru-RU" dirty="0" smtClean="0"/>
              <a:t>Недаром после внедрения картофеля в Европе практически прекратились эпидемии цинги. </a:t>
            </a:r>
          </a:p>
          <a:p>
            <a:r>
              <a:rPr lang="ru-RU" dirty="0" smtClean="0"/>
              <a:t>Это объясняется тем, что употребляя в пищу блюда из картофеля, европейцы обогатили свой организм витамином C, а ведь именно его дефицит служит главной причиной возникновения этого страшного заболевания.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Рацион питания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/>
          </a:bodyPr>
          <a:lstStyle/>
          <a:p>
            <a:r>
              <a:rPr lang="ru-RU" dirty="0" smtClean="0"/>
              <a:t>В нормальном суточном рационе человека в зависимости от занятий и затрат энергии калорийность пищи должна составлять около 3000 ккал (12 552 кДж). Для получения 100 ккал (418,4 кДж) организм должен получить с пищей 107—120 г картофеля или 300 г </a:t>
            </a:r>
            <a:r>
              <a:rPr lang="ru-RU" dirty="0" smtClean="0">
                <a:hlinkClick r:id="rId2" tooltip="Морковь"/>
              </a:rPr>
              <a:t>моркови</a:t>
            </a:r>
            <a:r>
              <a:rPr lang="ru-RU" dirty="0" smtClean="0"/>
              <a:t>, 500 г </a:t>
            </a:r>
            <a:r>
              <a:rPr lang="ru-RU" dirty="0" smtClean="0">
                <a:hlinkClick r:id="rId3" tooltip="Капуста огородная"/>
              </a:rPr>
              <a:t>капусты</a:t>
            </a:r>
            <a:r>
              <a:rPr lang="ru-RU" dirty="0" smtClean="0"/>
              <a:t>, 650 г </a:t>
            </a:r>
            <a:r>
              <a:rPr lang="ru-RU" dirty="0" smtClean="0">
                <a:hlinkClick r:id="rId4" tooltip="Томат"/>
              </a:rPr>
              <a:t>томатов</a:t>
            </a:r>
            <a:r>
              <a:rPr lang="ru-RU" dirty="0" smtClean="0"/>
              <a:t>, 1000 г </a:t>
            </a:r>
            <a:r>
              <a:rPr lang="ru-RU" dirty="0" smtClean="0">
                <a:hlinkClick r:id="rId5" tooltip="Огурец"/>
              </a:rPr>
              <a:t>огурцов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Ценный источник энергии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Один килограмм картофеля может дать 940 ккал (3933 кДж).</a:t>
            </a:r>
          </a:p>
          <a:p>
            <a:r>
              <a:rPr lang="ru-RU" dirty="0" smtClean="0"/>
              <a:t> Потребление 300 г картофеля обеспечивает получение организмом более 10 % энергии, почти полную норму витамина С, около 50 % калия, 10 % фосфора, 15 % железа, 3 % кальция.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4578" name="Picture 2" descr="C:\Documents and Settings\Admin\Мои документы\Мои рисунки\kartofel-nevsk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4038600" cy="328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Родина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Родина картофеля - Южная Америка. Древние индейцы считали картошку даром богов и ценили на вес золота. </a:t>
            </a:r>
          </a:p>
          <a:p>
            <a:r>
              <a:rPr lang="ru-RU" dirty="0" smtClean="0"/>
              <a:t>Они не только употребляли картофель в пищу, но и поклонялись ему, считая одушевлённым существом.</a:t>
            </a:r>
          </a:p>
          <a:p>
            <a:r>
              <a:rPr lang="ru-RU" dirty="0" smtClean="0"/>
              <a:t>В Южной Америке до сих пор можно встретить дикорастущий картофель.</a:t>
            </a:r>
          </a:p>
          <a:p>
            <a:r>
              <a:rPr lang="ru-RU" dirty="0" smtClean="0"/>
              <a:t>Введение картофеля в культуру (сначала путём эксплуатации диких зарослей) было начато индейцами Южной Америки примерно 14 тыс. лет назад.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Важно знать!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Картофель является основным источником калия. </a:t>
            </a:r>
          </a:p>
          <a:p>
            <a:r>
              <a:rPr lang="ru-RU" dirty="0" smtClean="0"/>
              <a:t>Однако, чтобы сохранить содержащиеся в нём ценные вещества, нужно научиться правильно его готовить.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999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293096"/>
            <a:ext cx="2160240" cy="2160240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Мои документы\Мои рисунки\i4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4797152"/>
            <a:ext cx="1872208" cy="154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Приготовление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Documents and Settings\Admin\Мои документы\Мои рисунки\200px-Knoedelto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9552" y="2492896"/>
            <a:ext cx="3786805" cy="285903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приготовлением не стоит держать картофель в воде в течение долгого времени. </a:t>
            </a:r>
          </a:p>
          <a:p>
            <a:r>
              <a:rPr lang="ru-RU" dirty="0" smtClean="0"/>
              <a:t>Варить картофель рекомендуется в небольшом количестве воды: при варке в неё переходит </a:t>
            </a:r>
            <a:r>
              <a:rPr lang="ru-RU" dirty="0" err="1" smtClean="0"/>
              <a:t>бо́льшая</a:t>
            </a:r>
            <a:r>
              <a:rPr lang="ru-RU" dirty="0" smtClean="0"/>
              <a:t> часть витаминов.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C000"/>
                </a:solidFill>
              </a:rPr>
              <a:t>Зеленый картофель не едят – яд!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556793"/>
            <a:ext cx="4038600" cy="4739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После долгого хранения на свету клубни зеленеют и становятся токсичными, непригодными к употреблению.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5602" name="Picture 2" descr="C:\Documents and Settings\Admin\Мои документы\Мои рисунки\2008_09_09-GreenPotato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2048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Лечебные свойства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Свежий </a:t>
            </a:r>
            <a:r>
              <a:rPr lang="ru-RU" dirty="0" smtClean="0">
                <a:hlinkClick r:id="rId2" tooltip="Сок (напиток)"/>
              </a:rPr>
              <a:t>сок</a:t>
            </a:r>
            <a:r>
              <a:rPr lang="ru-RU" dirty="0" smtClean="0"/>
              <a:t> клубней и картофельный </a:t>
            </a:r>
            <a:r>
              <a:rPr lang="ru-RU" dirty="0" smtClean="0">
                <a:hlinkClick r:id="rId3" tooltip="Крахмал"/>
              </a:rPr>
              <a:t>крахмал</a:t>
            </a:r>
            <a:r>
              <a:rPr lang="ru-RU" dirty="0" smtClean="0"/>
              <a:t> применяют в качестве обволакивающего и противовоспалительного средства при желудочно-кишечных заболеваниях: </a:t>
            </a:r>
            <a:r>
              <a:rPr lang="ru-RU" dirty="0" smtClean="0">
                <a:hlinkClick r:id="rId4" tooltip="Язвенная болезнь желудка"/>
              </a:rPr>
              <a:t>язве желудка</a:t>
            </a:r>
            <a:r>
              <a:rPr lang="ru-RU" dirty="0" smtClean="0"/>
              <a:t> и </a:t>
            </a:r>
            <a:r>
              <a:rPr lang="ru-RU" dirty="0" smtClean="0">
                <a:hlinkClick r:id="rId5" tooltip="Язва двенадцатиперстной кишки"/>
              </a:rPr>
              <a:t>двенадцатиперстной кишки</a:t>
            </a:r>
            <a:r>
              <a:rPr lang="ru-RU" dirty="0" smtClean="0"/>
              <a:t>, а также </a:t>
            </a:r>
            <a:r>
              <a:rPr lang="ru-RU" dirty="0" smtClean="0">
                <a:hlinkClick r:id="rId6" tooltip="Гастрит"/>
              </a:rPr>
              <a:t>гастрите</a:t>
            </a:r>
            <a:r>
              <a:rPr lang="ru-RU" dirty="0" smtClean="0"/>
              <a:t> с повышенной кислотностью </a:t>
            </a:r>
            <a:r>
              <a:rPr lang="ru-RU" dirty="0" smtClean="0">
                <a:hlinkClick r:id="rId7" tooltip="Желудочный сок"/>
              </a:rPr>
              <a:t>желудочного сока</a:t>
            </a:r>
            <a:r>
              <a:rPr lang="ru-RU" dirty="0" smtClean="0"/>
              <a:t>. При изжоге полезно съесть мелко нарезанную сырую картофелину.</a:t>
            </a:r>
          </a:p>
          <a:p>
            <a:r>
              <a:rPr lang="ru-RU" dirty="0" smtClean="0"/>
              <a:t>Полученный из картофеля крахмал является основой для изготовления присыпок, а также используется в качестве наполнителя для порошков и </a:t>
            </a:r>
            <a:r>
              <a:rPr lang="ru-RU" dirty="0" smtClean="0">
                <a:hlinkClick r:id="rId8" tooltip="Таблетка"/>
              </a:rPr>
              <a:t>таблеток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народной медицине натёртый на тёрке свежий картофель используется при </a:t>
            </a:r>
            <a:r>
              <a:rPr lang="ru-RU" dirty="0" smtClean="0">
                <a:hlinkClick r:id="rId9" tooltip="Экзема"/>
              </a:rPr>
              <a:t>экземе</a:t>
            </a:r>
            <a:r>
              <a:rPr lang="ru-RU" dirty="0" smtClean="0"/>
              <a:t> и других поражениях кожи. Горячие варёные растёртые клубни картофеля употребляют при заболеваниях верхних дыхательных путей и лёгких. В этом случае быстрый положительный результат даёт вдыхание пара от горячего, только что сваренного картофеля.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C000"/>
                </a:solidFill>
              </a:rPr>
              <a:t>Косметические свойства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Картофель широко используется в домашней косметике. Из него делают питательные маски для жирной кожи лица и для рук.</a:t>
            </a:r>
          </a:p>
          <a:p>
            <a:endParaRPr lang="ru-RU" dirty="0"/>
          </a:p>
        </p:txBody>
      </p:sp>
      <p:pic>
        <p:nvPicPr>
          <p:cNvPr id="26626" name="Picture 2" descr="C:\Documents and Settings\Admin\Мои документы\Мои рисунки\031208_p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72816"/>
            <a:ext cx="4038600" cy="339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Клубни для посадки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Documents and Settings\Admin\Мои документы\Мои рисунки\250px-Potato_sprou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060848"/>
            <a:ext cx="5514675" cy="414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Documents and Settings\Admin\Мои документы\Мои рисунки\1325564515_k3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7092280" y="1772816"/>
            <a:ext cx="1674185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Сорта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Существует огромное количество </a:t>
            </a:r>
            <a:r>
              <a:rPr lang="ru-RU" dirty="0" smtClean="0">
                <a:hlinkClick r:id="rId2" tooltip="Сорт"/>
              </a:rPr>
              <a:t>сортов</a:t>
            </a:r>
            <a:r>
              <a:rPr lang="ru-RU" dirty="0" smtClean="0"/>
              <a:t> картофеля — более 50 тысяч. Они отличаются по срокам созревания, урожайности, устойчивости к болезням. В Российский Государственный реестр селекционных достижений, допущенных к использованию в 2009 г., включено более 260 сортов картофеля.</a:t>
            </a:r>
          </a:p>
          <a:p>
            <a:r>
              <a:rPr lang="ru-RU" dirty="0" smtClean="0"/>
              <a:t>В зависимости от использования различают четыре основные группы сортов: столовые, технические, кормовые и универсальные.</a:t>
            </a:r>
          </a:p>
          <a:p>
            <a:r>
              <a:rPr lang="ru-RU" dirty="0" smtClean="0"/>
              <a:t>Самые распространённые в культуре столовые сорта имеют нежную </a:t>
            </a:r>
            <a:r>
              <a:rPr lang="ru-RU" dirty="0" smtClean="0">
                <a:hlinkClick r:id="rId3" tooltip="Мякоть (страница отсутствует)"/>
              </a:rPr>
              <a:t>мякоть</a:t>
            </a:r>
            <a:r>
              <a:rPr lang="ru-RU" dirty="0" smtClean="0"/>
              <a:t>, не темнеют, содержат 12—16 % </a:t>
            </a:r>
            <a:r>
              <a:rPr lang="ru-RU" dirty="0" smtClean="0">
                <a:hlinkClick r:id="rId4" tooltip="Крахмал"/>
              </a:rPr>
              <a:t>крахмала</a:t>
            </a:r>
            <a:r>
              <a:rPr lang="ru-RU" dirty="0" smtClean="0"/>
              <a:t>, богаты </a:t>
            </a:r>
            <a:r>
              <a:rPr lang="ru-RU" dirty="0" smtClean="0">
                <a:hlinkClick r:id="rId5" tooltip="Витамин С"/>
              </a:rPr>
              <a:t>витамином С</a:t>
            </a:r>
            <a:r>
              <a:rPr lang="ru-RU" dirty="0" smtClean="0"/>
              <a:t>. Их клубни по большей части округлые или </a:t>
            </a:r>
            <a:r>
              <a:rPr lang="ru-RU" dirty="0" smtClean="0">
                <a:hlinkClick r:id="rId6" tooltip="Овал"/>
              </a:rPr>
              <a:t>овальные</a:t>
            </a:r>
            <a:r>
              <a:rPr lang="ru-RU" dirty="0" smtClean="0"/>
              <a:t>, с поверхностным размещением глазков.</a:t>
            </a:r>
          </a:p>
          <a:p>
            <a:r>
              <a:rPr lang="ru-RU" dirty="0" smtClean="0"/>
              <a:t>Клубни технических сортов характеризуются высоким содержанием </a:t>
            </a:r>
            <a:r>
              <a:rPr lang="ru-RU" dirty="0" smtClean="0">
                <a:hlinkClick r:id="rId4" tooltip="Крахмал"/>
              </a:rPr>
              <a:t>крахмала</a:t>
            </a:r>
            <a:r>
              <a:rPr lang="ru-RU" dirty="0" smtClean="0"/>
              <a:t> — свыше 18 %.</a:t>
            </a:r>
          </a:p>
          <a:p>
            <a:r>
              <a:rPr lang="ru-RU" dirty="0" smtClean="0"/>
              <a:t>В кормовом картофеле, по сравнению с другими группами, более высокое содержание </a:t>
            </a:r>
            <a:r>
              <a:rPr lang="ru-RU" dirty="0" smtClean="0">
                <a:hlinkClick r:id="rId7" tooltip="Белок"/>
              </a:rPr>
              <a:t>белков</a:t>
            </a:r>
            <a:r>
              <a:rPr lang="ru-RU" dirty="0" smtClean="0"/>
              <a:t> (до 2—3 %) и сухих веществ.</a:t>
            </a:r>
          </a:p>
          <a:p>
            <a:r>
              <a:rPr lang="ru-RU" dirty="0" smtClean="0"/>
              <a:t>Универсальные сорта по содержанию крахмала и белков и вкусовым качествам клубней занимают промежуточное место между столовыми и техническими сортами.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3610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C000"/>
                </a:solidFill>
              </a:rPr>
              <a:t>Популярные сорта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Адретта</a:t>
            </a:r>
            <a:r>
              <a:rPr lang="ru-RU" dirty="0" smtClean="0"/>
              <a:t>, </a:t>
            </a:r>
            <a:r>
              <a:rPr lang="ru-RU" dirty="0" err="1" smtClean="0">
                <a:hlinkClick r:id="rId2" tooltip="Беллароза (страница отсутствует)"/>
              </a:rPr>
              <a:t>Беллароза</a:t>
            </a:r>
            <a:r>
              <a:rPr lang="ru-RU" dirty="0" smtClean="0"/>
              <a:t>, </a:t>
            </a:r>
            <a:r>
              <a:rPr lang="ru-RU" dirty="0" err="1" smtClean="0"/>
              <a:t>Берегиня</a:t>
            </a:r>
            <a:r>
              <a:rPr lang="ru-RU" dirty="0" smtClean="0"/>
              <a:t>, </a:t>
            </a:r>
            <a:r>
              <a:rPr lang="ru-RU" dirty="0" err="1" smtClean="0"/>
              <a:t>Бородянска</a:t>
            </a:r>
            <a:r>
              <a:rPr lang="ru-RU" dirty="0" smtClean="0"/>
              <a:t> розовая, </a:t>
            </a:r>
            <a:r>
              <a:rPr lang="ru-RU" dirty="0" err="1" smtClean="0"/>
              <a:t>Велокс</a:t>
            </a:r>
            <a:r>
              <a:rPr lang="ru-RU" dirty="0" smtClean="0"/>
              <a:t>, Витязь, </a:t>
            </a:r>
            <a:r>
              <a:rPr lang="ru-RU" dirty="0" err="1" smtClean="0"/>
              <a:t>Винета</a:t>
            </a:r>
            <a:r>
              <a:rPr lang="ru-RU" dirty="0" smtClean="0"/>
              <a:t>, </a:t>
            </a:r>
            <a:r>
              <a:rPr lang="ru-RU" dirty="0" err="1" smtClean="0"/>
              <a:t>Витара</a:t>
            </a:r>
            <a:r>
              <a:rPr lang="ru-RU" dirty="0" smtClean="0"/>
              <a:t>, Водопад, </a:t>
            </a:r>
            <a:r>
              <a:rPr lang="ru-RU" dirty="0" err="1" smtClean="0"/>
              <a:t>Воловецка</a:t>
            </a:r>
            <a:r>
              <a:rPr lang="ru-RU" dirty="0" smtClean="0"/>
              <a:t>, Гатчинский, </a:t>
            </a:r>
            <a:r>
              <a:rPr lang="ru-RU" dirty="0" err="1" smtClean="0"/>
              <a:t>Голдика</a:t>
            </a:r>
            <a:r>
              <a:rPr lang="ru-RU" dirty="0" smtClean="0"/>
              <a:t>, </a:t>
            </a:r>
            <a:r>
              <a:rPr lang="ru-RU" dirty="0" err="1" smtClean="0"/>
              <a:t>Древлянка</a:t>
            </a:r>
            <a:r>
              <a:rPr lang="ru-RU" dirty="0" smtClean="0"/>
              <a:t>, </a:t>
            </a:r>
            <a:r>
              <a:rPr lang="ru-RU" dirty="0" err="1" smtClean="0"/>
              <a:t>Джелли</a:t>
            </a:r>
            <a:r>
              <a:rPr lang="ru-RU" dirty="0" smtClean="0"/>
              <a:t>, </a:t>
            </a:r>
            <a:r>
              <a:rPr lang="ru-RU" dirty="0" err="1" smtClean="0"/>
              <a:t>Ертиштольц</a:t>
            </a:r>
            <a:r>
              <a:rPr lang="ru-RU" dirty="0" smtClean="0"/>
              <a:t>, </a:t>
            </a:r>
            <a:r>
              <a:rPr lang="ru-RU" dirty="0" err="1" smtClean="0"/>
              <a:t>Житомирянка</a:t>
            </a:r>
            <a:r>
              <a:rPr lang="ru-RU" dirty="0" smtClean="0"/>
              <a:t>, Зарево, Зов, Икар, Кобза, </a:t>
            </a:r>
            <a:r>
              <a:rPr lang="ru-RU" dirty="0" err="1" smtClean="0"/>
              <a:t>Колетте</a:t>
            </a:r>
            <a:r>
              <a:rPr lang="ru-RU" dirty="0" smtClean="0"/>
              <a:t>, </a:t>
            </a:r>
            <a:r>
              <a:rPr lang="ru-RU" dirty="0" err="1" smtClean="0"/>
              <a:t>Ласунак</a:t>
            </a:r>
            <a:r>
              <a:rPr lang="ru-RU" dirty="0" smtClean="0"/>
              <a:t>, </a:t>
            </a:r>
            <a:r>
              <a:rPr lang="ru-RU" dirty="0" err="1" smtClean="0">
                <a:hlinkClick r:id="rId3" tooltip="Лорх (сорт картофеля)"/>
              </a:rPr>
              <a:t>Лорх</a:t>
            </a:r>
            <a:r>
              <a:rPr lang="ru-RU" dirty="0" smtClean="0"/>
              <a:t>, </a:t>
            </a:r>
            <a:r>
              <a:rPr lang="ru-RU" dirty="0" err="1" smtClean="0"/>
              <a:t>Луговска</a:t>
            </a:r>
            <a:r>
              <a:rPr lang="ru-RU" dirty="0" smtClean="0"/>
              <a:t>, Нимфа, Нева, Незабудка, Нора, Панда, </a:t>
            </a:r>
            <a:r>
              <a:rPr lang="ru-RU" dirty="0" err="1" smtClean="0"/>
              <a:t>Петланд</a:t>
            </a:r>
            <a:r>
              <a:rPr lang="ru-RU" dirty="0" smtClean="0"/>
              <a:t> Дел, </a:t>
            </a:r>
            <a:r>
              <a:rPr lang="ru-RU" dirty="0" err="1" smtClean="0"/>
              <a:t>Полесская</a:t>
            </a:r>
            <a:r>
              <a:rPr lang="ru-RU" dirty="0" smtClean="0"/>
              <a:t> розовая, Посвит, Пост-86, Подснежник, </a:t>
            </a:r>
            <a:r>
              <a:rPr lang="ru-RU" dirty="0" err="1" smtClean="0"/>
              <a:t>Радомишльска</a:t>
            </a:r>
            <a:r>
              <a:rPr lang="ru-RU" dirty="0" smtClean="0"/>
              <a:t>, </a:t>
            </a:r>
            <a:r>
              <a:rPr lang="ru-RU" dirty="0" err="1" smtClean="0"/>
              <a:t>Розалинд</a:t>
            </a:r>
            <a:r>
              <a:rPr lang="ru-RU" dirty="0" smtClean="0"/>
              <a:t>, </a:t>
            </a:r>
            <a:r>
              <a:rPr lang="ru-RU" dirty="0" err="1" smtClean="0"/>
              <a:t>Розара</a:t>
            </a:r>
            <a:r>
              <a:rPr lang="ru-RU" dirty="0" smtClean="0"/>
              <a:t>, </a:t>
            </a:r>
            <a:r>
              <a:rPr lang="ru-RU" dirty="0" err="1" smtClean="0"/>
              <a:t>Сантана</a:t>
            </a:r>
            <a:r>
              <a:rPr lang="ru-RU" dirty="0" smtClean="0"/>
              <a:t>, Сатину, Сатурна, Синеглазка, Рассвет киевский, Слава, </a:t>
            </a:r>
            <a:r>
              <a:rPr lang="ru-RU" dirty="0" err="1" smtClean="0"/>
              <a:t>Солара</a:t>
            </a:r>
            <a:r>
              <a:rPr lang="ru-RU" dirty="0" smtClean="0"/>
              <a:t>, Темп, Украинская розовая, </a:t>
            </a:r>
            <a:r>
              <a:rPr lang="ru-RU" dirty="0" err="1" smtClean="0"/>
              <a:t>Фельсина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</a:t>
            </a:r>
            <a:r>
              <a:rPr lang="ru-RU" sz="9600" b="1" dirty="0" smtClean="0"/>
              <a:t>Интересные</a:t>
            </a:r>
            <a:br>
              <a:rPr lang="ru-RU" sz="9600" b="1" dirty="0" smtClean="0"/>
            </a:br>
            <a:r>
              <a:rPr lang="ru-RU" sz="9600" b="1" dirty="0" smtClean="0"/>
              <a:t>      факты</a:t>
            </a:r>
            <a:br>
              <a:rPr lang="ru-RU" sz="9600" b="1" dirty="0" smtClean="0"/>
            </a:b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Родина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картофеля</a:t>
            </a:r>
            <a:r>
              <a:rPr lang="ru-RU" dirty="0" smtClean="0">
                <a:solidFill>
                  <a:srgbClr val="FFC000"/>
                </a:solidFill>
              </a:rPr>
              <a:t>   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Перу и Боливия  </a:t>
            </a:r>
            <a:r>
              <a:rPr lang="ru-RU" dirty="0" smtClean="0"/>
              <a:t>- эти две страны борются за право называться родиной картофеля 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C000"/>
                </a:solidFill>
              </a:rPr>
              <a:t>Первые упоминания о картофеле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Первые упоминания о картофеле  встречаются в испанских документах, описывавших завоевание </a:t>
            </a:r>
            <a:r>
              <a:rPr lang="ru-RU" dirty="0" smtClean="0">
                <a:hlinkClick r:id="rId2" tooltip="Новая Гранада"/>
              </a:rPr>
              <a:t>Нового Королевства Гранада</a:t>
            </a:r>
            <a:r>
              <a:rPr lang="ru-RU" dirty="0" smtClean="0"/>
              <a:t> ( это территории Колумбии и Венесуэлы) </a:t>
            </a:r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r>
              <a:rPr lang="ru-RU" dirty="0" smtClean="0"/>
              <a:t> у </a:t>
            </a:r>
            <a:r>
              <a:rPr lang="ru-RU" dirty="0" err="1" smtClean="0">
                <a:hlinkClick r:id="rId3" tooltip="Хименес де Кесада, Гонсало"/>
              </a:rPr>
              <a:t>Гонсало</a:t>
            </a:r>
            <a:r>
              <a:rPr lang="ru-RU" dirty="0" smtClean="0">
                <a:hlinkClick r:id="rId3" tooltip="Хименес де Кесада, Гонсало"/>
              </a:rPr>
              <a:t> Хименеса де </a:t>
            </a:r>
            <a:r>
              <a:rPr lang="ru-RU" dirty="0" err="1" smtClean="0">
                <a:hlinkClick r:id="rId3" tooltip="Хименес де Кесада, Гонсало"/>
              </a:rPr>
              <a:t>Кесады</a:t>
            </a:r>
            <a:r>
              <a:rPr lang="ru-RU" dirty="0" smtClean="0"/>
              <a:t>  в 1539 г.  </a:t>
            </a:r>
          </a:p>
          <a:p>
            <a:r>
              <a:rPr lang="ru-RU" dirty="0" smtClean="0">
                <a:hlinkClick r:id="rId4" tooltip="Кастельянос, Хуан де (страница отсутствует)"/>
              </a:rPr>
              <a:t> Хуана де </a:t>
            </a:r>
            <a:r>
              <a:rPr lang="ru-RU" dirty="0" err="1" smtClean="0">
                <a:hlinkClick r:id="rId4" tooltip="Кастельянос, Хуан де (страница отсутствует)"/>
              </a:rPr>
              <a:t>Кастельяноса</a:t>
            </a:r>
            <a:r>
              <a:rPr lang="ru-RU" dirty="0" smtClean="0"/>
              <a:t> в 1540 г.</a:t>
            </a:r>
          </a:p>
          <a:p>
            <a:r>
              <a:rPr lang="ru-RU" dirty="0" err="1" smtClean="0">
                <a:hlinkClick r:id="rId5" tooltip="Андагоя, Паскуаль де"/>
              </a:rPr>
              <a:t>Паскуаль</a:t>
            </a:r>
            <a:r>
              <a:rPr lang="ru-RU" dirty="0" smtClean="0">
                <a:hlinkClick r:id="rId5" tooltip="Андагоя, Паскуаль де"/>
              </a:rPr>
              <a:t> де </a:t>
            </a:r>
            <a:r>
              <a:rPr lang="ru-RU" dirty="0" err="1" smtClean="0">
                <a:hlinkClick r:id="rId5" tooltip="Андагоя, Паскуаль де"/>
              </a:rPr>
              <a:t>Андагойя</a:t>
            </a:r>
            <a:r>
              <a:rPr lang="ru-RU" dirty="0" smtClean="0"/>
              <a:t> в 1540г. </a:t>
            </a:r>
          </a:p>
          <a:p>
            <a:r>
              <a:rPr lang="ru-RU" dirty="0" err="1" smtClean="0">
                <a:hlinkClick r:id="rId6" tooltip="Овьедо-и-Вальдес, Гонсало Фернандес де"/>
              </a:rPr>
              <a:t>Фернандеса</a:t>
            </a:r>
            <a:r>
              <a:rPr lang="ru-RU" dirty="0" smtClean="0">
                <a:hlinkClick r:id="rId6" tooltip="Овьедо-и-Вальдес, Гонсало Фернандес де"/>
              </a:rPr>
              <a:t> де </a:t>
            </a:r>
            <a:r>
              <a:rPr lang="ru-RU" dirty="0" err="1" smtClean="0">
                <a:hlinkClick r:id="rId6" tooltip="Овьедо-и-Вальдес, Гонсало Фернандес де"/>
              </a:rPr>
              <a:t>Овьедо</a:t>
            </a:r>
            <a:r>
              <a:rPr lang="ru-RU" dirty="0" smtClean="0"/>
              <a:t> в 1545 г.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Календарь инков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календаре инков существовал один из двух способов определения дневного времени: измерением времени служило время, затрачиваемое на варку картофеля - что приблизительно равнялось одному часу. </a:t>
            </a:r>
          </a:p>
          <a:p>
            <a:r>
              <a:rPr lang="ru-RU" dirty="0" smtClean="0"/>
              <a:t>В Перу говорили: прошло столько времени, сколько ушло бы на приготовление блюда из картофеля.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FFC000"/>
                </a:solidFill>
              </a:rPr>
              <a:t>Бельгия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245147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Здесь существует музей картофеля. </a:t>
            </a:r>
          </a:p>
          <a:p>
            <a:pPr>
              <a:buNone/>
            </a:pPr>
            <a:r>
              <a:rPr lang="ru-RU" dirty="0" smtClean="0"/>
              <a:t>       Среди его экспонатов - тысячи    предметов, рассказывающих об истории картофеля - от почтовых марок с его изображением до знаменитых картин на ту же тему «Едоки картофеля» Ван </a:t>
            </a:r>
            <a:r>
              <a:rPr lang="ru-RU" dirty="0" err="1" smtClean="0"/>
              <a:t>Гога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1" name="Picture 3" descr="C:\Documents and Settings\Admin\Мои документы\Мои рисунки\pap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772816"/>
            <a:ext cx="5666255" cy="384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C000"/>
                </a:solidFill>
              </a:rPr>
              <a:t>Ван Гог «Едоки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картофеля»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9698" name="Picture 2" descr="C:\Documents and Settings\Admin\Мои документы\Мои рисунки\02e74f10e0327ad868d138f2b4fdd6f0autor_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628800"/>
            <a:ext cx="636473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Музей  жареной   картошки  в  городе  Брюгге </a:t>
            </a:r>
            <a:b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C:\Documents and Settings\Admin\Мои документы\Мои рисунки\1317303351_974821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40768"/>
            <a:ext cx="7560840" cy="5077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C000"/>
                </a:solidFill>
              </a:rPr>
              <a:t>Картофель на почтовых марках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78850" name="Picture 2" descr="C:\Documents and Settings\Admin\Мои документы\Мои рисунки\708103_f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203848" y="1628800"/>
            <a:ext cx="3312368" cy="482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08912" cy="914400"/>
          </a:xfrm>
        </p:spPr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Картофель на почтовых марках СССР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/>
              <a:t>      </a:t>
            </a:r>
            <a:r>
              <a:rPr lang="ru-RU" sz="2000" dirty="0" smtClean="0"/>
              <a:t>Посадка картофеля - почтовая марка 1954г. </a:t>
            </a:r>
            <a:endParaRPr lang="ru-RU" sz="2000" dirty="0"/>
          </a:p>
        </p:txBody>
      </p:sp>
      <p:pic>
        <p:nvPicPr>
          <p:cNvPr id="76803" name="Picture 3" descr="C:\Documents and Settings\Admin\Мои документы\Мои рисунки\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7372" y="1916832"/>
            <a:ext cx="618681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846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Картофель на почтовых марках СССР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77826" name="Picture 2" descr="C:\Documents and Settings\Admin\Мои документы\Мои рисунки\y_daeb6a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2420888"/>
            <a:ext cx="2888391" cy="4067944"/>
          </a:xfrm>
          <a:prstGeom prst="rect">
            <a:avLst/>
          </a:prstGeom>
          <a:noFill/>
        </p:spPr>
      </p:pic>
      <p:pic>
        <p:nvPicPr>
          <p:cNvPr id="77828" name="Picture 4" descr="C:\Documents and Settings\Admin\Мои документы\Мои рисунки\Proizvodstvo-plodov-ovocshej-kartofelya--ic1983_5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84784"/>
            <a:ext cx="486339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Картофель-деньги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некоторых тропических островах картофель использовали как эквивалент денег.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Картофель «</a:t>
            </a:r>
            <a:r>
              <a:rPr lang="ru-RU" b="1" dirty="0" err="1" smtClean="0">
                <a:solidFill>
                  <a:srgbClr val="FFC000"/>
                </a:solidFill>
              </a:rPr>
              <a:t>La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Bonnotte</a:t>
            </a:r>
            <a:r>
              <a:rPr lang="ru-RU" b="1" dirty="0" smtClean="0">
                <a:solidFill>
                  <a:srgbClr val="FFC000"/>
                </a:solidFill>
              </a:rPr>
              <a:t>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Bonnotte</a:t>
            </a:r>
            <a:r>
              <a:rPr lang="ru-RU" dirty="0" smtClean="0"/>
              <a:t>» — самый дорогой в мире картофель. Предприимчивые крестьяне, которые живут на островке </a:t>
            </a:r>
            <a:r>
              <a:rPr lang="ru-RU" dirty="0" err="1" smtClean="0"/>
              <a:t>Нуармутье</a:t>
            </a:r>
            <a:r>
              <a:rPr lang="ru-RU" dirty="0" smtClean="0"/>
              <a:t>, собирают не более 100 тонн этого сорта в год. Так как божественный клубень (а по легенде, именно этот сорт вывел верховный бог инков) исключительно нежен, собирать его можно только вручную. Картофель «</a:t>
            </a:r>
            <a:r>
              <a:rPr lang="ru-RU" dirty="0" err="1" smtClean="0"/>
              <a:t>La</a:t>
            </a:r>
            <a:r>
              <a:rPr lang="ru-RU" dirty="0" smtClean="0"/>
              <a:t> </a:t>
            </a:r>
            <a:r>
              <a:rPr lang="ru-RU" dirty="0" err="1" smtClean="0"/>
              <a:t>Bonnotte</a:t>
            </a:r>
            <a:r>
              <a:rPr lang="ru-RU" dirty="0" smtClean="0"/>
              <a:t>» обойдется самым изысканным гурманам примерно в </a:t>
            </a:r>
            <a:r>
              <a:rPr lang="ru-RU" dirty="0" smtClean="0">
                <a:solidFill>
                  <a:srgbClr val="FFC000"/>
                </a:solidFill>
              </a:rPr>
              <a:t>500 евро за килограмм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12064"/>
            <a:ext cx="4104456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Синий картофель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Documents and Settings\Admin\Мои документы\Мои рисунки\220px-Potatoes_Vitelot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76872"/>
            <a:ext cx="3738563" cy="280392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55344" y="332656"/>
            <a:ext cx="4038600" cy="59638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Существует два редких сорта, у которых цвет кожуры и мякоти остается синим и после варки: </a:t>
            </a:r>
            <a:r>
              <a:rPr lang="ru-RU" dirty="0" err="1" smtClean="0"/>
              <a:t>Linzer</a:t>
            </a:r>
            <a:r>
              <a:rPr lang="ru-RU" dirty="0" smtClean="0"/>
              <a:t> </a:t>
            </a:r>
            <a:r>
              <a:rPr lang="ru-RU" dirty="0" err="1" smtClean="0"/>
              <a:t>Blaue</a:t>
            </a:r>
            <a:r>
              <a:rPr lang="ru-RU" dirty="0" smtClean="0"/>
              <a:t> и </a:t>
            </a:r>
            <a:r>
              <a:rPr lang="ru-RU" dirty="0" err="1" smtClean="0"/>
              <a:t>Französische</a:t>
            </a:r>
            <a:r>
              <a:rPr lang="ru-RU" dirty="0" smtClean="0"/>
              <a:t> </a:t>
            </a:r>
            <a:r>
              <a:rPr lang="ru-RU" dirty="0" err="1" smtClean="0"/>
              <a:t>Trüffel-Kartoffe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«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Краткое изложение завоевания 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                  Нового Королевства Гранада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Хименес де </a:t>
            </a:r>
            <a:r>
              <a:rPr lang="ru-RU" dirty="0" err="1" smtClean="0"/>
              <a:t>Кесада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Хименес де </a:t>
            </a:r>
            <a:r>
              <a:rPr lang="ru-RU" dirty="0" err="1" smtClean="0"/>
              <a:t>Кесада</a:t>
            </a:r>
            <a:r>
              <a:rPr lang="ru-RU" dirty="0" smtClean="0"/>
              <a:t> в своём докладе «</a:t>
            </a:r>
            <a:r>
              <a:rPr lang="ru-RU" i="1" dirty="0" smtClean="0"/>
              <a:t>Краткое изложение завоевания Нового Королевства Гранада</a:t>
            </a:r>
            <a:r>
              <a:rPr lang="ru-RU" dirty="0" smtClean="0"/>
              <a:t>», говоря о жителях завоёванной им территории, сообщил о наиболее важных растениях, используемых ими в пищу:</a:t>
            </a:r>
          </a:p>
          <a:p>
            <a:pPr>
              <a:buNone/>
            </a:pPr>
            <a:r>
              <a:rPr lang="ru-RU" dirty="0" smtClean="0"/>
              <a:t>         «Едой этих людей служит то же, что и в других частях Индий, потому что их главным пропитанием является </a:t>
            </a:r>
            <a:r>
              <a:rPr lang="ru-RU" dirty="0" smtClean="0">
                <a:hlinkClick r:id="rId2" tooltip="Кукуруза"/>
              </a:rPr>
              <a:t>маис</a:t>
            </a:r>
            <a:r>
              <a:rPr lang="ru-RU" dirty="0" smtClean="0"/>
              <a:t> [</a:t>
            </a:r>
            <a:r>
              <a:rPr lang="ru-RU" dirty="0" err="1" smtClean="0"/>
              <a:t>maíz</a:t>
            </a:r>
            <a:r>
              <a:rPr lang="ru-RU" dirty="0" smtClean="0"/>
              <a:t>] и </a:t>
            </a:r>
            <a:r>
              <a:rPr lang="ru-RU" dirty="0" smtClean="0">
                <a:hlinkClick r:id="rId3" tooltip="Юкка"/>
              </a:rPr>
              <a:t>юкка</a:t>
            </a:r>
            <a:r>
              <a:rPr lang="ru-RU" dirty="0" smtClean="0"/>
              <a:t> [</a:t>
            </a:r>
            <a:r>
              <a:rPr lang="ru-RU" dirty="0" err="1" smtClean="0"/>
              <a:t>yuca</a:t>
            </a:r>
            <a:r>
              <a:rPr lang="ru-RU" dirty="0" smtClean="0"/>
              <a:t>]. Кроме этого у них есть 2 или 3 разновидности растений, из которых они извлекают большую пользу для своего пропитания, коими есть одни, похожие на трюфеля, называемые </a:t>
            </a:r>
            <a:r>
              <a:rPr lang="ru-RU" i="1" dirty="0" err="1" smtClean="0"/>
              <a:t>ионас</a:t>
            </a:r>
            <a:r>
              <a:rPr lang="ru-RU" dirty="0" smtClean="0"/>
              <a:t> [</a:t>
            </a:r>
            <a:r>
              <a:rPr lang="ru-RU" dirty="0" err="1" smtClean="0"/>
              <a:t>ionas</a:t>
            </a:r>
            <a:r>
              <a:rPr lang="ru-RU" dirty="0" smtClean="0"/>
              <a:t>]</a:t>
            </a:r>
            <a:r>
              <a:rPr lang="ru-RU" baseline="30000" dirty="0" smtClean="0"/>
              <a:t> </a:t>
            </a:r>
            <a:r>
              <a:rPr lang="ru-RU" dirty="0" smtClean="0"/>
              <a:t>, другие — похожи на репу, называемую </a:t>
            </a:r>
            <a:r>
              <a:rPr lang="ru-RU" i="1" dirty="0" err="1" smtClean="0">
                <a:hlinkClick r:id="rId4" tooltip="Настурция клубненосная"/>
              </a:rPr>
              <a:t>кубиас</a:t>
            </a:r>
            <a:r>
              <a:rPr lang="ru-RU" dirty="0" smtClean="0"/>
              <a:t> [</a:t>
            </a:r>
            <a:r>
              <a:rPr lang="ru-RU" dirty="0" err="1" smtClean="0"/>
              <a:t>cubias</a:t>
            </a:r>
            <a:r>
              <a:rPr lang="ru-RU" dirty="0" smtClean="0"/>
              <a:t>], которые они бросают в свою стряпню, им оно служит важным продуктом».</a:t>
            </a:r>
          </a:p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Мои документы\Мои рисунки\200px-Jimenezdequesad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2276872"/>
            <a:ext cx="3096344" cy="413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b="1" dirty="0" smtClean="0">
                <a:solidFill>
                  <a:srgbClr val="FFC000"/>
                </a:solidFill>
              </a:rPr>
              <a:t>«Синеглазка»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Один из самых распространённых сортов с синеватой кожурой, выращиваемых на российских огородах - «синеглазка». Однако мало кто знает, что по-научному она называется «Ганнибал», в честь прадеда Александра Пушкина Абрама Ганнибала.</a:t>
            </a:r>
          </a:p>
          <a:p>
            <a:endParaRPr lang="ru-RU" dirty="0"/>
          </a:p>
        </p:txBody>
      </p:sp>
      <p:pic>
        <p:nvPicPr>
          <p:cNvPr id="27650" name="Picture 2" descr="C:\Documents and Settings\Admin\Мои документы\Мои рисунки\0_69201_ede4b8d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806" y="1770063"/>
            <a:ext cx="372726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FFC000"/>
                </a:solidFill>
              </a:rPr>
              <a:t>Абрам Ганнибал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Первым провёл опыты по селекции и хранению картофеля в России.</a:t>
            </a:r>
            <a:endParaRPr lang="ru-RU" dirty="0"/>
          </a:p>
        </p:txBody>
      </p:sp>
      <p:pic>
        <p:nvPicPr>
          <p:cNvPr id="28674" name="Picture 2" descr="C:\Documents and Settings\Admin\Мои документы\Мои рисунки\post-3-13389318076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4014394" cy="4939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FFC000"/>
                </a:solidFill>
              </a:rPr>
              <a:t>Разновидности картофеля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Documents and Settings\Admin\Мои документы\Мои рисунки\444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556792"/>
            <a:ext cx="3024336" cy="2016224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Мои документы\Мои рисунки\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293096"/>
            <a:ext cx="1488165" cy="2232248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Мои документы\Мои рисунки\i7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4581128"/>
            <a:ext cx="1447401" cy="1644774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\Мои документы\Мои рисунки\88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1628800"/>
            <a:ext cx="1368152" cy="2052228"/>
          </a:xfrm>
          <a:prstGeom prst="rect">
            <a:avLst/>
          </a:prstGeom>
          <a:noFill/>
        </p:spPr>
      </p:pic>
      <p:pic>
        <p:nvPicPr>
          <p:cNvPr id="13318" name="Picture 6" descr="C:\Documents and Settings\Admin\Мои документы\Мои рисунки\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1556792"/>
            <a:ext cx="1872208" cy="1872208"/>
          </a:xfrm>
          <a:prstGeom prst="rect">
            <a:avLst/>
          </a:prstGeom>
          <a:noFill/>
        </p:spPr>
      </p:pic>
      <p:pic>
        <p:nvPicPr>
          <p:cNvPr id="13319" name="Picture 7" descr="C:\Documents and Settings\Admin\Мои документы\Мои рисунки\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9792" y="4005064"/>
            <a:ext cx="1728192" cy="1963855"/>
          </a:xfrm>
          <a:prstGeom prst="rect">
            <a:avLst/>
          </a:prstGeom>
          <a:noFill/>
        </p:spPr>
      </p:pic>
      <p:pic>
        <p:nvPicPr>
          <p:cNvPr id="13320" name="Picture 8" descr="C:\Documents and Settings\Admin\Мои документы\Мои рисунки\i1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040" y="4005064"/>
            <a:ext cx="173683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Картофельные блины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770501"/>
            <a:ext cx="3329856" cy="4525963"/>
          </a:xfrm>
        </p:spPr>
        <p:txBody>
          <a:bodyPr/>
          <a:lstStyle/>
          <a:p>
            <a:r>
              <a:rPr lang="ru-RU" dirty="0" smtClean="0"/>
              <a:t>Один из рецептов приготовления традиционного русского блюда - блинов - подразумевал использование картофеля вместо муки.</a:t>
            </a:r>
          </a:p>
          <a:p>
            <a:endParaRPr lang="ru-RU" dirty="0"/>
          </a:p>
        </p:txBody>
      </p:sp>
      <p:pic>
        <p:nvPicPr>
          <p:cNvPr id="30722" name="Picture 2" descr="C:\Documents and Settings\Admin\Мои документы\Мои рисунки\en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5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Иоганн Себастьян Бах и картофель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Картофелю посвящали стихи и баллады.</a:t>
            </a:r>
          </a:p>
          <a:p>
            <a:r>
              <a:rPr lang="ru-RU" dirty="0" smtClean="0"/>
              <a:t> Великий немецкий музыкант когда-то тоже прославлял картофель в своей музыке.  </a:t>
            </a:r>
            <a:endParaRPr lang="ru-RU" dirty="0"/>
          </a:p>
        </p:txBody>
      </p:sp>
      <p:pic>
        <p:nvPicPr>
          <p:cNvPr id="31746" name="Picture 2" descr="C:\Documents and Settings\Admin\Мои документы\Мои рисунки\Bah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15616" y="1556792"/>
            <a:ext cx="2592288" cy="491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540672"/>
          </a:xfrm>
        </p:spPr>
        <p:txBody>
          <a:bodyPr/>
          <a:lstStyle/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C000"/>
                </a:solidFill>
              </a:rPr>
              <a:t>Памятник картошке в Мариинске Иркутской области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268761"/>
            <a:ext cx="4038600" cy="50277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/>
              <a:t>Довольно симпатичный </a:t>
            </a:r>
            <a:r>
              <a:rPr lang="ru-RU" b="1" dirty="0" smtClean="0"/>
              <a:t>п</a:t>
            </a:r>
            <a:r>
              <a:rPr lang="ru-RU" dirty="0" smtClean="0"/>
              <a:t>амятник, посвященный картошке появился на западе Иркутской области.  </a:t>
            </a:r>
          </a:p>
          <a:p>
            <a:pPr>
              <a:buNone/>
            </a:pPr>
            <a:r>
              <a:rPr lang="ru-RU" dirty="0" smtClean="0"/>
              <a:t>      Его установили на федеральной трассе М-53.</a:t>
            </a:r>
          </a:p>
          <a:p>
            <a:pPr>
              <a:buNone/>
            </a:pPr>
            <a:r>
              <a:rPr lang="ru-RU" dirty="0" smtClean="0"/>
              <a:t>       Любимый многими овощ, автор  - Александр </a:t>
            </a:r>
            <a:r>
              <a:rPr lang="ru-RU" dirty="0" err="1" smtClean="0"/>
              <a:t>Коккей</a:t>
            </a:r>
            <a:r>
              <a:rPr lang="ru-RU" dirty="0" smtClean="0"/>
              <a:t> из села </a:t>
            </a:r>
            <a:r>
              <a:rPr lang="ru-RU" dirty="0" err="1" smtClean="0"/>
              <a:t>Тулюшка</a:t>
            </a:r>
            <a:r>
              <a:rPr lang="ru-RU" dirty="0" smtClean="0"/>
              <a:t> украсил усами, ведром и лопатой. Материалом для изготовления памятника стало дерево.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8434" name="Picture 2" descr="C:\Documents and Settings\Admin\Мои документы\Мои рисунки\pamyatnik kartowke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3960702" cy="527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Новые традиции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5778" name="Picture 2" descr="C:\Documents and Settings\Admin\Мои документы\Мои рисунки\DSCN1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9552" y="1916832"/>
            <a:ext cx="4037046" cy="33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Памятник был открыт в 2008 году.</a:t>
            </a:r>
          </a:p>
          <a:p>
            <a:r>
              <a:rPr lang="ru-RU" dirty="0" smtClean="0"/>
              <a:t>В народе уже сложилось поверье, что каждый, погладивший картошке брюшко, станет значительно богаче и будет жить в достатке.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Памятник картофелю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в Упоровском районе Тюменской области  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C:\Documents and Settings\Admin\Мои документы\Мои рисунки\Упорово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72816"/>
            <a:ext cx="671352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Памятник картошке в столице Белоруссии - Минске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0658" name="Picture 2" descr="C:\Documents and Settings\Admin\Мои документы\Мои рисунки\Mins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175000" y="2876550"/>
            <a:ext cx="3251200" cy="238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Памятник  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драникам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в украинском городе Коростень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C:\Documents and Settings\Admin\Мои документы\Мои рисунки\p-dranik4-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844824"/>
            <a:ext cx="2472755" cy="371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tooltip="Сьеса де Леон, Педро"/>
              </a:rPr>
              <a:t>Педро </a:t>
            </a:r>
            <a:r>
              <a:rPr lang="ru-RU" dirty="0" err="1" smtClean="0">
                <a:hlinkClick r:id="rId2" tooltip="Сьеса де Леон, Педро"/>
              </a:rPr>
              <a:t>Сьеса</a:t>
            </a:r>
            <a:r>
              <a:rPr lang="ru-RU" dirty="0" smtClean="0">
                <a:hlinkClick r:id="rId2" tooltip="Сьеса де Леон, Педро"/>
              </a:rPr>
              <a:t> де Леону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Благодаря историку и конкистадору </a:t>
            </a:r>
            <a:r>
              <a:rPr lang="ru-RU" dirty="0" smtClean="0">
                <a:hlinkClick r:id="rId2" tooltip="Сьеса де Леон, Педро"/>
              </a:rPr>
              <a:t>Педро </a:t>
            </a:r>
            <a:r>
              <a:rPr lang="ru-RU" dirty="0" err="1" smtClean="0">
                <a:hlinkClick r:id="rId2" tooltip="Сьеса де Леон, Педро"/>
              </a:rPr>
              <a:t>Сьеса</a:t>
            </a:r>
            <a:r>
              <a:rPr lang="ru-RU" dirty="0" smtClean="0">
                <a:hlinkClick r:id="rId2" tooltip="Сьеса де Леон, Педро"/>
              </a:rPr>
              <a:t> де Леону</a:t>
            </a:r>
            <a:r>
              <a:rPr lang="ru-RU" dirty="0" smtClean="0"/>
              <a:t> в Европе подробно узнали о такой культуре, как картофель, из его произведения «</a:t>
            </a:r>
            <a:r>
              <a:rPr lang="ru-RU" dirty="0" smtClean="0">
                <a:hlinkClick r:id="rId3" tooltip="Хроника Перу"/>
              </a:rPr>
              <a:t>Хроника Перу</a:t>
            </a:r>
            <a:r>
              <a:rPr lang="ru-RU" dirty="0" smtClean="0"/>
              <a:t>», опубликованного в </a:t>
            </a:r>
            <a:r>
              <a:rPr lang="ru-RU" dirty="0" smtClean="0">
                <a:hlinkClick r:id="rId4" tooltip="1553 год"/>
              </a:rPr>
              <a:t>1553 году</a:t>
            </a:r>
            <a:r>
              <a:rPr lang="ru-RU" dirty="0" smtClean="0"/>
              <a:t> в городе </a:t>
            </a:r>
            <a:r>
              <a:rPr lang="ru-RU" dirty="0" smtClean="0">
                <a:hlinkClick r:id="rId5" tooltip="Севилья"/>
              </a:rPr>
              <a:t>Севилья</a:t>
            </a:r>
            <a:r>
              <a:rPr lang="ru-RU" dirty="0" smtClean="0"/>
              <a:t>, где он также сообщает, что встречал картофель в </a:t>
            </a:r>
            <a:r>
              <a:rPr lang="ru-RU" dirty="0" smtClean="0">
                <a:hlinkClick r:id="rId6" tooltip="Кито"/>
              </a:rPr>
              <a:t>Кито</a:t>
            </a:r>
            <a:r>
              <a:rPr lang="ru-RU" dirty="0" smtClean="0"/>
              <a:t> (</a:t>
            </a:r>
            <a:r>
              <a:rPr lang="ru-RU" dirty="0" smtClean="0">
                <a:hlinkClick r:id="rId7" tooltip="Эквадор"/>
              </a:rPr>
              <a:t>Эквадор</a:t>
            </a:r>
            <a:r>
              <a:rPr lang="ru-RU" dirty="0" smtClean="0"/>
              <a:t>), </a:t>
            </a:r>
            <a:r>
              <a:rPr lang="ru-RU" dirty="0" smtClean="0">
                <a:hlinkClick r:id="rId8" tooltip="Попаян"/>
              </a:rPr>
              <a:t>Попаян</a:t>
            </a:r>
            <a:r>
              <a:rPr lang="ru-RU" dirty="0" smtClean="0"/>
              <a:t> и </a:t>
            </a:r>
            <a:r>
              <a:rPr lang="ru-RU" dirty="0" err="1" smtClean="0">
                <a:hlinkClick r:id="rId9" tooltip="Пасто (Колумбия)"/>
              </a:rPr>
              <a:t>Пасто</a:t>
            </a:r>
            <a:r>
              <a:rPr lang="ru-RU" dirty="0" smtClean="0"/>
              <a:t> (</a:t>
            </a:r>
            <a:r>
              <a:rPr lang="ru-RU" dirty="0" smtClean="0">
                <a:hlinkClick r:id="rId10" tooltip="Колумбия"/>
              </a:rPr>
              <a:t>Колумбия</a:t>
            </a:r>
            <a:r>
              <a:rPr lang="ru-RU" dirty="0" smtClean="0"/>
              <a:t>). Он же, опираясь как на собственные наблюдения, так и на сведения конкистадоров-предшественников, собранные благодаря своей должности в аппарате вице-короля </a:t>
            </a:r>
            <a:r>
              <a:rPr lang="ru-RU" dirty="0" smtClean="0">
                <a:hlinkClick r:id="rId11" tooltip="Гаска, Педро де ла"/>
              </a:rPr>
              <a:t>Педро де </a:t>
            </a:r>
            <a:r>
              <a:rPr lang="ru-RU" dirty="0" err="1" smtClean="0">
                <a:hlinkClick r:id="rId11" tooltip="Гаска, Педро де ла"/>
              </a:rPr>
              <a:t>Ла</a:t>
            </a:r>
            <a:r>
              <a:rPr lang="ru-RU" dirty="0" smtClean="0">
                <a:hlinkClick r:id="rId11" tooltip="Гаска, Педро де ла"/>
              </a:rPr>
              <a:t> </a:t>
            </a:r>
            <a:r>
              <a:rPr lang="ru-RU" dirty="0" err="1" smtClean="0">
                <a:hlinkClick r:id="rId11" tooltip="Гаска, Педро де ла"/>
              </a:rPr>
              <a:t>Гаски</a:t>
            </a:r>
            <a:r>
              <a:rPr lang="ru-RU" dirty="0" smtClean="0"/>
              <a:t>, дал его </a:t>
            </a:r>
            <a:r>
              <a:rPr lang="ru-RU" b="1" dirty="0" smtClean="0"/>
              <a:t>первое описание, правильный способ приготовления и хранения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«Из местных продуктов, за исключением маиса, есть ещё два, считающихся у индейцев основными продовольственными продуктами. Один они называют </a:t>
            </a:r>
            <a:r>
              <a:rPr lang="ru-RU" b="1" dirty="0" err="1" smtClean="0"/>
              <a:t>Папас</a:t>
            </a:r>
            <a:r>
              <a:rPr lang="ru-RU" dirty="0" smtClean="0"/>
              <a:t> [клубни картофеля], наподобие трюфелей, после варки становящихся такими же мягкими внутри, как и вареные каштаны; у него нет ни скорлупы, ни косточки, только то, что есть и у трюфелей, потому что он образуется под землей, как и они. Производит этот плод трава, точь-в-точь [на вид], как [наш] полевой мак», «…и его они сушат на солнце, и хранят от одной уборки урожая до другой. После высушивания они называют этот картофель „</a:t>
            </a:r>
            <a:r>
              <a:rPr lang="ru-RU" i="1" dirty="0" err="1" smtClean="0"/>
              <a:t>chuño</a:t>
            </a:r>
            <a:r>
              <a:rPr lang="ru-RU" dirty="0" smtClean="0"/>
              <a:t>“ и он очень ими ценится и много стоит, потому что у них нет оросительных каналов, как во многих других местах этого королевства, для поливки своих полей, им даже не хватает природной воды для посевов, они испытывают нужду и лишения, если у них нет этого высушенного картофеля.»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Памятник  картофелю в польском городе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Бесекеж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3" name="Picture 1" descr="C:\Documents and Settings\Admin\Мои документы\Мои рисунки\9609961e9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484784"/>
            <a:ext cx="3014789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Картофель с человеческим лицом</a:t>
            </a:r>
            <a:endParaRPr lang="ru-RU" sz="3600" dirty="0"/>
          </a:p>
        </p:txBody>
      </p:sp>
      <p:pic>
        <p:nvPicPr>
          <p:cNvPr id="68610" name="Picture 2" descr="C:\Documents and Settings\Admin\Мои документы\Мои рисунки\new_127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772400" cy="430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pfanni-kartoffel-pur-pfanni-gandhi-original-38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16832"/>
            <a:ext cx="3398520" cy="4572000"/>
          </a:xfrm>
          <a:prstGeom prst="rect">
            <a:avLst/>
          </a:prstGeom>
          <a:noFill/>
        </p:spPr>
      </p:pic>
      <p:pic>
        <p:nvPicPr>
          <p:cNvPr id="80898" name="Picture 2" descr="C:\Documents and Settings\Admin\Мои документы\Мои рисунки\82229030_large_s640x4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04664"/>
            <a:ext cx="4758260" cy="5064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Забавные сходства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1682" name="Picture 2" descr="C:\Documents and Settings\Admin\Мои документы\Мои рисунки\look_like_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12776"/>
            <a:ext cx="7250575" cy="494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Возможности фотошопа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3730" name="Picture 2" descr="C:\Documents and Settings\Admin\Мои документы\Мои рисунки\a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348880"/>
            <a:ext cx="4320480" cy="327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79208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C000"/>
                </a:solidFill>
              </a:rPr>
              <a:t>Картошка-медвежонок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9875" name="Picture 3" descr="C:\Documents and Settings\Admin\Мои документы\Мои рисунки\scoo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556792"/>
            <a:ext cx="3563888" cy="4903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C000"/>
                </a:solidFill>
              </a:rPr>
              <a:t>Герои мультфильмов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22" name="Picture 2" descr="C:\Documents and Settings\Admin\Мои документы\Мои рисунки\1294750174_coolest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484784"/>
            <a:ext cx="6096000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Admin\Мои документы\Мои рисунки\150Patat54529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8640"/>
            <a:ext cx="2736304" cy="2766484"/>
          </a:xfrm>
          <a:prstGeom prst="rect">
            <a:avLst/>
          </a:prstGeom>
          <a:noFill/>
        </p:spPr>
      </p:pic>
      <p:pic>
        <p:nvPicPr>
          <p:cNvPr id="82947" name="Picture 3" descr="C:\Documents and Settings\Admin\Мои документы\Мои рисунки\1294750134_coolest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140968"/>
            <a:ext cx="3126282" cy="3256544"/>
          </a:xfrm>
          <a:prstGeom prst="rect">
            <a:avLst/>
          </a:prstGeom>
          <a:noFill/>
        </p:spPr>
      </p:pic>
      <p:pic>
        <p:nvPicPr>
          <p:cNvPr id="82948" name="Picture 4" descr="C:\Documents and Settings\Admin\Мои документы\Мои рисунки\1294750105_coolest_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404664"/>
            <a:ext cx="2976891" cy="3068960"/>
          </a:xfrm>
          <a:prstGeom prst="rect">
            <a:avLst/>
          </a:prstGeom>
          <a:noFill/>
        </p:spPr>
      </p:pic>
      <p:pic>
        <p:nvPicPr>
          <p:cNvPr id="82949" name="Picture 5" descr="C:\Documents and Settings\Admin\Мои документы\Мои рисунки\potatoheadhellbo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3501008"/>
            <a:ext cx="3405433" cy="311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</a:rPr>
              <a:t>Растет и в космосе!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8144" y="1770501"/>
            <a:ext cx="2825800" cy="4525963"/>
          </a:xfrm>
        </p:spPr>
        <p:txBody>
          <a:bodyPr/>
          <a:lstStyle/>
          <a:p>
            <a:r>
              <a:rPr lang="ru-RU" dirty="0" smtClean="0"/>
              <a:t>В 1995 году картофель стал первым овощем, выращенным в космосе.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C:\Documents and Settings\Admin\Мои документы\Мои рисунки\012566ba7255015c2c96c31b22597db21.jpg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537122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FFC000"/>
                </a:solidFill>
              </a:rPr>
              <a:t>Картофель в Европе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Европу ( в Испанию) картофель впервые был завезён, вероятно, тем же </a:t>
            </a:r>
            <a:r>
              <a:rPr lang="ru-RU" dirty="0" err="1" smtClean="0"/>
              <a:t>Сьеса</a:t>
            </a:r>
            <a:r>
              <a:rPr lang="ru-RU" dirty="0" smtClean="0"/>
              <a:t> де Леоном в 1551 году, при его возвращении из Перу. </a:t>
            </a:r>
          </a:p>
          <a:p>
            <a:r>
              <a:rPr lang="ru-RU" dirty="0" smtClean="0"/>
              <a:t>В дальнейшем культура распространилась в Италии, Бельгии, Германии, Нидерландах, Франции, Великобритании и других европейских странах.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rgbClr val="FFC000"/>
                </a:solidFill>
              </a:rPr>
              <a:t>Картофель в Европе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Европе картошку полюбили не сразу. Корнеплод даже отказывались выращивать. </a:t>
            </a:r>
          </a:p>
          <a:p>
            <a:r>
              <a:rPr lang="ru-RU" dirty="0" smtClean="0"/>
              <a:t>Сначала картофель был принят в Европе за декоративное растение. </a:t>
            </a:r>
          </a:p>
          <a:p>
            <a:r>
              <a:rPr lang="ru-RU" dirty="0" smtClean="0"/>
              <a:t>Агрономом, обнаружившим, что картофель обладает высокими вкусовыми и питательными качествами, а вовсе не ядовит, как считалось ранее, является </a:t>
            </a:r>
            <a:r>
              <a:rPr lang="ru-RU" dirty="0" err="1" smtClean="0"/>
              <a:t>Антуан-Огюст</a:t>
            </a:r>
            <a:r>
              <a:rPr lang="ru-RU" dirty="0" smtClean="0"/>
              <a:t> </a:t>
            </a:r>
            <a:r>
              <a:rPr lang="ru-RU" dirty="0" err="1" smtClean="0"/>
              <a:t>Пармантье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</a:t>
            </a:r>
            <a:r>
              <a:rPr lang="ru-RU" b="1" dirty="0" smtClean="0">
                <a:solidFill>
                  <a:srgbClr val="FFC000"/>
                </a:solidFill>
              </a:rPr>
              <a:t>Пруссия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4032448" cy="4525963"/>
          </a:xfrm>
        </p:spPr>
        <p:txBody>
          <a:bodyPr/>
          <a:lstStyle/>
          <a:p>
            <a:r>
              <a:rPr lang="ru-RU" dirty="0" smtClean="0"/>
              <a:t>В XVIII веке прусский король Фридрих Великий приказал тем, кто сопротивляется сажать заморский продукт, отрезать носы и уши.</a:t>
            </a:r>
          </a:p>
          <a:p>
            <a:endParaRPr lang="ru-RU" dirty="0"/>
          </a:p>
        </p:txBody>
      </p:sp>
      <p:pic>
        <p:nvPicPr>
          <p:cNvPr id="20482" name="Picture 2" descr="C:\Documents and Settings\Admin\Мои документы\Мои рисунки\image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628800"/>
            <a:ext cx="376205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438</TotalTime>
  <Words>1985</Words>
  <Application>Microsoft Office PowerPoint</Application>
  <PresentationFormat>Экран (4:3)</PresentationFormat>
  <Paragraphs>195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Метро</vt:lpstr>
      <vt:lpstr>    Всё  о  Картофеле       </vt:lpstr>
      <vt:lpstr>Слайд 2</vt:lpstr>
      <vt:lpstr>      Родина картофеля</vt:lpstr>
      <vt:lpstr> Первые упоминания о картофеле</vt:lpstr>
      <vt:lpstr>  «Краткое изложение завоевания                       Нового Королевства Гранада»</vt:lpstr>
      <vt:lpstr>Педро Сьеса де Леону</vt:lpstr>
      <vt:lpstr>    Картофель в Европе</vt:lpstr>
      <vt:lpstr>    Картофель в Европе</vt:lpstr>
      <vt:lpstr>           Пруссия</vt:lpstr>
      <vt:lpstr>           Франция</vt:lpstr>
      <vt:lpstr>           Цветок картофеля</vt:lpstr>
      <vt:lpstr>   Причёски с цветами картофеля</vt:lpstr>
      <vt:lpstr>            Франция</vt:lpstr>
      <vt:lpstr>          Россия</vt:lpstr>
      <vt:lpstr>Слайд 15</vt:lpstr>
      <vt:lpstr>Слайд 16</vt:lpstr>
      <vt:lpstr>     Картофельные бунты</vt:lpstr>
      <vt:lpstr>   Плоды картофеля ядовиты!</vt:lpstr>
      <vt:lpstr>        Цветы картофеля</vt:lpstr>
      <vt:lpstr> Картофель в России. 19 век</vt:lpstr>
      <vt:lpstr>  Монахи, сажающие картофель. Фото 1910 г.</vt:lpstr>
      <vt:lpstr>      Повсюду на Земле</vt:lpstr>
      <vt:lpstr>   Производство картофеля</vt:lpstr>
      <vt:lpstr>      Картофельный хлеб</vt:lpstr>
      <vt:lpstr>    Обработка картофельной нивы </vt:lpstr>
      <vt:lpstr>Производство картофеля по странам мира. Данные 2005 года</vt:lpstr>
      <vt:lpstr> Картофель спасает от цинги</vt:lpstr>
      <vt:lpstr>       Рацион питания</vt:lpstr>
      <vt:lpstr>   Ценный источник энергии</vt:lpstr>
      <vt:lpstr>       Важно знать!</vt:lpstr>
      <vt:lpstr>   Приготовление картофеля</vt:lpstr>
      <vt:lpstr> Зеленый картофель не едят – яд!</vt:lpstr>
      <vt:lpstr>     Лечебные свойства</vt:lpstr>
      <vt:lpstr>   Косметические свойства</vt:lpstr>
      <vt:lpstr>     Клубни для посадки</vt:lpstr>
      <vt:lpstr>       Сорта картофеля</vt:lpstr>
      <vt:lpstr>  Популярные сорта картофеля</vt:lpstr>
      <vt:lpstr>       Интересные       факты </vt:lpstr>
      <vt:lpstr>     Родина картофеля    </vt:lpstr>
      <vt:lpstr>      Календарь инков</vt:lpstr>
      <vt:lpstr>           Бельгия</vt:lpstr>
      <vt:lpstr>  Ван Гог «Едоки картофеля» </vt:lpstr>
      <vt:lpstr>             Музей  жареной   картошки  в  городе  Брюгге  </vt:lpstr>
      <vt:lpstr> Картофель на почтовых марках</vt:lpstr>
      <vt:lpstr>Картофель на почтовых марках СССР       Посадка картофеля - почтовая марка 1954г. </vt:lpstr>
      <vt:lpstr> Картофель на почтовых марках СССР</vt:lpstr>
      <vt:lpstr>     Картофель-деньги</vt:lpstr>
      <vt:lpstr>   Картофель «La Bonnotte»</vt:lpstr>
      <vt:lpstr>Синий картофель</vt:lpstr>
      <vt:lpstr>         «Синеглазка»</vt:lpstr>
      <vt:lpstr>        Абрам Ганнибал</vt:lpstr>
      <vt:lpstr>    Разновидности картофеля</vt:lpstr>
      <vt:lpstr>      Картофельные блины</vt:lpstr>
      <vt:lpstr>Иоганн Себастьян Бах и картофель</vt:lpstr>
      <vt:lpstr>  Памятник картошке в Мариинске Иркутской области </vt:lpstr>
      <vt:lpstr>       Новые традиции</vt:lpstr>
      <vt:lpstr>                         Памятник картофелю             в Упоровском районе Тюменской области  </vt:lpstr>
      <vt:lpstr>   Памятник картошке в столице Белоруссии - Минске</vt:lpstr>
      <vt:lpstr>  Памятник  драникам  в украинском городе Коростень </vt:lpstr>
      <vt:lpstr>  Памятник  картофелю в польском городе Бесекеж   </vt:lpstr>
      <vt:lpstr>Картофель с человеческим лицом</vt:lpstr>
      <vt:lpstr>Слайд 62</vt:lpstr>
      <vt:lpstr>     Забавные сходства</vt:lpstr>
      <vt:lpstr>     Возможности фотошопа</vt:lpstr>
      <vt:lpstr>    Картошка-медвежонок</vt:lpstr>
      <vt:lpstr>     Герои мультфильмов</vt:lpstr>
      <vt:lpstr>Слайд 67</vt:lpstr>
      <vt:lpstr>      Растет и в космосе!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Картофель–      второй хлеб</dc:title>
  <dc:creator>Admin</dc:creator>
  <cp:lastModifiedBy>ДОМ</cp:lastModifiedBy>
  <cp:revision>48</cp:revision>
  <dcterms:created xsi:type="dcterms:W3CDTF">2012-07-23T08:23:12Z</dcterms:created>
  <dcterms:modified xsi:type="dcterms:W3CDTF">2012-11-01T14:18:30Z</dcterms:modified>
</cp:coreProperties>
</file>