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60" r:id="rId4"/>
    <p:sldId id="257" r:id="rId5"/>
    <p:sldId id="261" r:id="rId6"/>
    <p:sldId id="271" r:id="rId7"/>
    <p:sldId id="276" r:id="rId8"/>
    <p:sldId id="262" r:id="rId9"/>
    <p:sldId id="277" r:id="rId10"/>
    <p:sldId id="263" r:id="rId11"/>
    <p:sldId id="279" r:id="rId12"/>
    <p:sldId id="278" r:id="rId13"/>
    <p:sldId id="280" r:id="rId14"/>
    <p:sldId id="264" r:id="rId15"/>
    <p:sldId id="274" r:id="rId16"/>
    <p:sldId id="275" r:id="rId17"/>
    <p:sldId id="281" r:id="rId18"/>
    <p:sldId id="265" r:id="rId19"/>
    <p:sldId id="266" r:id="rId20"/>
    <p:sldId id="272" r:id="rId21"/>
    <p:sldId id="270" r:id="rId22"/>
    <p:sldId id="273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9B16C-2943-4660-9E08-D5FD88277CF3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17C21-4C7F-430E-85CE-C1FD93A25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17C21-4C7F-430E-85CE-C1FD93A25C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779E0AE-B631-430C-A375-2A4BDBAC6D2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242756-3442-454C-A5CC-45A1F96CA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ymbolsbook.ru/Article.aspx?id=212" TargetMode="External"/><Relationship Id="rId3" Type="http://schemas.openxmlformats.org/officeDocument/2006/relationships/hyperlink" Target="http://sadovody.com/biologiya-plodovyx-rastenij/13-stroenie-kornevoj-sistemy.html" TargetMode="External"/><Relationship Id="rId7" Type="http://schemas.openxmlformats.org/officeDocument/2006/relationships/hyperlink" Target="http://biolicey2vrn.ucoz.ru/index/vidoizmenenija_kornej/0-34" TargetMode="External"/><Relationship Id="rId2" Type="http://schemas.openxmlformats.org/officeDocument/2006/relationships/hyperlink" Target="http://www.ksist.ru/index.php?newsid=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rzim.ru/nauka/biologiya/8978-koren.html" TargetMode="External"/><Relationship Id="rId5" Type="http://schemas.openxmlformats.org/officeDocument/2006/relationships/hyperlink" Target="http://wallpaper.zoda.ru/computer/wpkggrk.html" TargetMode="External"/><Relationship Id="rId10" Type="http://schemas.openxmlformats.org/officeDocument/2006/relationships/hyperlink" Target="http://www.shishlena.ru/index.php/biblioteka-faylov/multimediynie-posobiya-k-urokam/umk-i-planirovanie/filmi-dlya-urokov/5-klass-prirodoveden" TargetMode="External"/><Relationship Id="rId4" Type="http://schemas.openxmlformats.org/officeDocument/2006/relationships/hyperlink" Target="http://www.skitalets.ru/books/dikorast_rast/" TargetMode="External"/><Relationship Id="rId9" Type="http://schemas.openxmlformats.org/officeDocument/2006/relationships/hyperlink" Target="http://okrmir.ru/gallery/cat300/sub1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Только ли лист кормит растение?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корень верблюжьей колючки, растущей в пустынях Средней Азии, уходит на глубину до 15 м, достигая грунтовых вод. А ре­корд проникновения в глубь земли при­надлежит корням инжира (120 м) и вяза (110 м). </a:t>
            </a:r>
            <a:endParaRPr lang="ru-RU" dirty="0"/>
          </a:p>
        </p:txBody>
      </p:sp>
      <p:pic>
        <p:nvPicPr>
          <p:cNvPr id="31748" name="Picture 4" descr="http://murzim.ru/uploads/posts/2010-11/1290031275_image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13068" cy="4572032"/>
          </a:xfrm>
          <a:prstGeom prst="rect">
            <a:avLst/>
          </a:prstGeom>
          <a:noFill/>
        </p:spPr>
      </p:pic>
      <p:pic>
        <p:nvPicPr>
          <p:cNvPr id="31750" name="Picture 6" descr="http://murzim.ru/uploads/posts/2010-11/1290031261_image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1" y="0"/>
            <a:ext cx="247150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214710" cy="4525963"/>
          </a:xfrm>
        </p:spPr>
        <p:txBody>
          <a:bodyPr/>
          <a:lstStyle/>
          <a:p>
            <a:r>
              <a:rPr lang="ru-RU" b="1" dirty="0" smtClean="0"/>
              <a:t>корень служит хранилищем </a:t>
            </a:r>
            <a:r>
              <a:rPr lang="ru-RU" b="1" dirty="0" smtClean="0"/>
              <a:t>запасов </a:t>
            </a:r>
            <a:r>
              <a:rPr lang="ru-RU" sz="2400" b="1" dirty="0" smtClean="0"/>
              <a:t>ПИТАТЕЛЬНЫХ ВЕЩЕСТВ</a:t>
            </a:r>
            <a:endParaRPr lang="ru-RU" sz="2400" dirty="0"/>
          </a:p>
        </p:txBody>
      </p:sp>
      <p:pic>
        <p:nvPicPr>
          <p:cNvPr id="38914" name="Picture 2" descr="Хранилище запасов в кор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04"/>
            <a:ext cx="5570712" cy="579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3571900" cy="61436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корни дают приют микроорганизмам, которые делятся с растением-хозяином ценными минеральными веществами</a:t>
            </a:r>
            <a:r>
              <a:rPr lang="ru-RU" sz="2400" dirty="0" smtClean="0"/>
              <a:t>. У клевера, гороха и их родственников в корневых клубеньках обитают почвенные бактерии, вырабатывающие необходимые растению соединения азота.</a:t>
            </a:r>
            <a:endParaRPr lang="ru-RU" sz="2400" dirty="0"/>
          </a:p>
        </p:txBody>
      </p:sp>
      <p:pic>
        <p:nvPicPr>
          <p:cNvPr id="37890" name="Picture 2" descr="Клубеньковые бакте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14422"/>
            <a:ext cx="500902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Вегетативное размно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1121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0"/>
            <a:ext cx="52149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корень может служить для размножения</a:t>
            </a:r>
            <a:r>
              <a:rPr lang="ru-RU" sz="2400" dirty="0" smtClean="0"/>
              <a:t>. У некоторых растений, например у тополей,  серой ольхи от корней могут отрастать  побеги. </a:t>
            </a:r>
          </a:p>
          <a:p>
            <a:r>
              <a:rPr lang="ru-RU" sz="2400" dirty="0" smtClean="0"/>
              <a:t>Такой способ размножения помогает им быстро захватывать территорию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biolicey2vrn.ucoz.ru/Stroen_rasten/Korni-pri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96" y="285728"/>
            <a:ext cx="9155296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shishlena.ru/images/myimage/biology/korni-banyan.jpg"/>
          <p:cNvPicPr>
            <a:picLocks noChangeAspect="1" noChangeArrowheads="1"/>
          </p:cNvPicPr>
          <p:nvPr/>
        </p:nvPicPr>
        <p:blipFill>
          <a:blip r:embed="rId2"/>
          <a:srcRect l="32609" r="10869"/>
          <a:stretch>
            <a:fillRect/>
          </a:stretch>
        </p:blipFill>
        <p:spPr bwMode="auto">
          <a:xfrm>
            <a:off x="4786314" y="3169374"/>
            <a:ext cx="4357686" cy="32123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корни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900igr.net/datai/biologija/Koren-rastenija/0012-014-Opornye-kor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929222" cy="46196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6286520"/>
            <a:ext cx="303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Корни-подпорки у бадьяна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Воздушные корни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iolicey2vrn.ucoz.ru/Stroen_rasten/Vozd_korni.jpg"/>
          <p:cNvPicPr>
            <a:picLocks noChangeAspect="1" noChangeArrowheads="1"/>
          </p:cNvPicPr>
          <p:nvPr/>
        </p:nvPicPr>
        <p:blipFill>
          <a:blip r:embed="rId2"/>
          <a:srcRect l="6000" t="8199" r="4000" b="42603"/>
          <a:stretch>
            <a:fillRect/>
          </a:stretch>
        </p:blipFill>
        <p:spPr bwMode="auto">
          <a:xfrm>
            <a:off x="285720" y="1571612"/>
            <a:ext cx="4071966" cy="4343430"/>
          </a:xfrm>
          <a:prstGeom prst="rect">
            <a:avLst/>
          </a:prstGeom>
          <a:noFill/>
        </p:spPr>
      </p:pic>
      <p:pic>
        <p:nvPicPr>
          <p:cNvPr id="35842" name="Picture 2" descr="http://myfl.ru/files/u1071/Izobrazhenie_1697.jpg"/>
          <p:cNvPicPr>
            <a:picLocks noChangeAspect="1" noChangeArrowheads="1"/>
          </p:cNvPicPr>
          <p:nvPr/>
        </p:nvPicPr>
        <p:blipFill>
          <a:blip r:embed="rId3"/>
          <a:srcRect b="13749"/>
          <a:stretch>
            <a:fillRect/>
          </a:stretch>
        </p:blipFill>
        <p:spPr bwMode="auto">
          <a:xfrm>
            <a:off x="4643438" y="1214422"/>
            <a:ext cx="428625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Дыхательные корни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11741"/>
          </a:xfrm>
        </p:spPr>
        <p:txBody>
          <a:bodyPr/>
          <a:lstStyle/>
          <a:p>
            <a:r>
              <a:rPr lang="ru-RU" sz="2400" dirty="0" smtClean="0"/>
              <a:t>поднимаются над поверхностью почвы. </a:t>
            </a:r>
            <a:r>
              <a:rPr lang="ru-RU" sz="2400" b="1" dirty="0" smtClean="0"/>
              <a:t>Их задача — проведение воздуха к глубже лежащим корням.</a:t>
            </a:r>
            <a:endParaRPr lang="ru-RU" sz="2400" dirty="0"/>
          </a:p>
        </p:txBody>
      </p:sp>
      <p:pic>
        <p:nvPicPr>
          <p:cNvPr id="40962" name="Picture 2" descr="Болотный кипарис. Дыхательные кор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7743825" cy="4343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143380"/>
            <a:ext cx="4475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аксодиум</a:t>
            </a:r>
            <a:r>
              <a:rPr lang="ru-RU" sz="2000" b="1" dirty="0" smtClean="0"/>
              <a:t> или болотный кипарис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biolicey2vrn.ucoz.ru/Stroen_rasten/Vozd_kor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3571900" cy="6969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Корень – специализированный орган, приспособленный для поглощения питательных веществ из почвы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ksist.ru/uploads/posts/2009-06/1243945707_sterzhnevaja-kornevaja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533075" cy="5357850"/>
          </a:xfrm>
          <a:prstGeom prst="rect">
            <a:avLst/>
          </a:prstGeom>
          <a:noFill/>
        </p:spPr>
      </p:pic>
      <p:pic>
        <p:nvPicPr>
          <p:cNvPr id="27652" name="Picture 4" descr="http://sadovody.com/uploads/posts/thumbs/1284489202_ris5.png"/>
          <p:cNvPicPr>
            <a:picLocks noChangeAspect="1" noChangeArrowheads="1"/>
          </p:cNvPicPr>
          <p:nvPr/>
        </p:nvPicPr>
        <p:blipFill>
          <a:blip r:embed="rId3"/>
          <a:srcRect l="49755" r="4176"/>
          <a:stretch>
            <a:fillRect/>
          </a:stretch>
        </p:blipFill>
        <p:spPr bwMode="auto">
          <a:xfrm>
            <a:off x="3857620" y="1071546"/>
            <a:ext cx="1785950" cy="4286250"/>
          </a:xfrm>
          <a:prstGeom prst="rect">
            <a:avLst/>
          </a:prstGeom>
          <a:noFill/>
        </p:spPr>
      </p:pic>
      <p:pic>
        <p:nvPicPr>
          <p:cNvPr id="27654" name="Picture 6" descr="http://www.skitalets.ru/books/dikorast_rast/Podorozhnik.jpg"/>
          <p:cNvPicPr>
            <a:picLocks noChangeAspect="1" noChangeArrowheads="1"/>
          </p:cNvPicPr>
          <p:nvPr/>
        </p:nvPicPr>
        <p:blipFill>
          <a:blip r:embed="rId4"/>
          <a:srcRect l="2267" t="3750" r="8498" b="6249"/>
          <a:stretch>
            <a:fillRect/>
          </a:stretch>
        </p:blipFill>
        <p:spPr bwMode="auto">
          <a:xfrm>
            <a:off x="5857884" y="642918"/>
            <a:ext cx="3000396" cy="5143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71501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Сравните </a:t>
            </a:r>
            <a:r>
              <a:rPr lang="ru-RU" sz="2400" dirty="0"/>
              <a:t>строение трав и кустарников со строением деревьев. В чём отличие в строении деревьев?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>
                  <a:solidFill>
                    <a:srgbClr val="66FF33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Росянка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768865"/>
          </a:xfrm>
        </p:spPr>
        <p:txBody>
          <a:bodyPr/>
          <a:lstStyle/>
          <a:p>
            <a:r>
              <a:rPr lang="ru-RU" sz="2400" dirty="0" smtClean="0"/>
              <a:t>на кончиках видоизмененного цветка блестят капельки. На первый взгляд кажется, что на цветке блестят капельки росы. От этого и пошло название растения. На самом деле капли имеют в себе клейкий и едкий состав: как только насекомое садится на цветок, оно намертво </a:t>
            </a:r>
            <a:r>
              <a:rPr lang="ru-RU" sz="2400" dirty="0" err="1" smtClean="0"/>
              <a:t>прилепает</a:t>
            </a:r>
            <a:r>
              <a:rPr lang="ru-RU" sz="2400" dirty="0" smtClean="0"/>
              <a:t> к цветку. </a:t>
            </a:r>
            <a:endParaRPr lang="ru-RU" sz="2400" dirty="0"/>
          </a:p>
        </p:txBody>
      </p:sp>
      <p:pic>
        <p:nvPicPr>
          <p:cNvPr id="1026" name="Picture 2" descr="http://okrmir.ru/upload/gallery/95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3662508"/>
            <a:ext cx="4572000" cy="2900218"/>
          </a:xfrm>
          <a:prstGeom prst="rect">
            <a:avLst/>
          </a:prstGeom>
          <a:noFill/>
        </p:spPr>
      </p:pic>
      <p:pic>
        <p:nvPicPr>
          <p:cNvPr id="1028" name="Picture 4" descr="Внешний вид и строение рося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07824"/>
            <a:ext cx="4500562" cy="2854902"/>
          </a:xfrm>
          <a:prstGeom prst="rect">
            <a:avLst/>
          </a:prstGeom>
          <a:noFill/>
        </p:spPr>
      </p:pic>
      <p:pic>
        <p:nvPicPr>
          <p:cNvPr id="1030" name="Picture 6" descr="http://www.staff.uni-oldenburg.de/ulrich.kattmann/bilder/Sonnent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9144000" cy="589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5013325"/>
            <a:ext cx="8007350" cy="2535238"/>
          </a:xfrm>
        </p:spPr>
        <p:txBody>
          <a:bodyPr/>
          <a:lstStyle/>
          <a:p>
            <a:endParaRPr lang="ru-RU"/>
          </a:p>
          <a:p>
            <a:endParaRPr lang="ru-RU"/>
          </a:p>
        </p:txBody>
      </p:sp>
      <p:sp>
        <p:nvSpPr>
          <p:cNvPr id="30726" name="Rectangle 6"/>
          <p:cNvSpPr>
            <a:spLocks noRot="1" noChangeArrowheads="1"/>
          </p:cNvSpPr>
          <p:nvPr/>
        </p:nvSpPr>
        <p:spPr bwMode="auto">
          <a:xfrm>
            <a:off x="1187450" y="404813"/>
            <a:ext cx="5554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Функции корня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/>
          <a:srcRect t="2237" r="3816" b="4129"/>
          <a:stretch>
            <a:fillRect/>
          </a:stretch>
        </p:blipFill>
        <p:spPr bwMode="auto">
          <a:xfrm>
            <a:off x="6500826" y="0"/>
            <a:ext cx="2357454" cy="33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68313" y="1268413"/>
            <a:ext cx="3240087" cy="15525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Всасывание, проведение воды и минеральных веществ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140200" y="3068638"/>
            <a:ext cx="3240088" cy="822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Запас питательных веществ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4076700"/>
            <a:ext cx="3240087" cy="822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Вегетативное размножение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68313" y="2997200"/>
            <a:ext cx="3240087" cy="831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Закрепление растения в субстрате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143372" y="4143380"/>
            <a:ext cx="3240088" cy="2225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Взаимодействие с корнями других растений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, грибами, микроорганизмами, обитающими в почве (микориза, клубеньки бобовых).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68313" y="5157788"/>
            <a:ext cx="3240087" cy="1187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Синтез биологически-активных веществ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§37</a:t>
            </a:r>
          </a:p>
          <a:p>
            <a:r>
              <a:rPr lang="ru-RU" dirty="0" smtClean="0"/>
              <a:t>Ответить на вопрос: в связи с чем появились растения хищники?</a:t>
            </a:r>
          </a:p>
          <a:p>
            <a:r>
              <a:rPr lang="ru-RU" dirty="0" smtClean="0"/>
              <a:t>Написать сообщение о любом растении хищнике. (зарисовать его)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http://www.ksist.ru/index.php?newsid=32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http://sadovody.com/biologiya-plodovyx-rastenij/13-stroenie-kornevoj-sistemy.html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http://www.skitalets.ru/books/dikorast_rast/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http://wallpaper.zoda.ru/computer/wpkggrk.html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http://murzim.ru/nauka/biologiya/8978-koren.html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http://biolicey2vrn.ucoz.ru/index/vidoizmenenija_kornej/0-34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http://www.symbolsbook.ru/Article.aspx?id=212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http://okrmir.ru/gallery/cat300/sub18/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http://www.shishlena.ru/index.php/biblioteka-faylov/multimediynie-posobiya-k-urokam/umk-i-planirovanie/filmi-dlya-urokov/5-klass-prirodoveden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Все растения имеют одинаковое строение:</a:t>
            </a:r>
          </a:p>
          <a:p>
            <a:r>
              <a:rPr lang="ru-RU" dirty="0" smtClean="0"/>
              <a:t> корень;</a:t>
            </a:r>
          </a:p>
          <a:p>
            <a:r>
              <a:rPr lang="ru-RU" dirty="0" smtClean="0"/>
              <a:t>ствол;</a:t>
            </a:r>
          </a:p>
          <a:p>
            <a:r>
              <a:rPr lang="ru-RU" dirty="0" smtClean="0"/>
              <a:t>лист;</a:t>
            </a:r>
          </a:p>
          <a:p>
            <a:r>
              <a:rPr lang="ru-RU" dirty="0" smtClean="0"/>
              <a:t>цветок;</a:t>
            </a:r>
          </a:p>
          <a:p>
            <a:r>
              <a:rPr lang="ru-RU" dirty="0" smtClean="0"/>
              <a:t>плод.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ukyanova544.ucoz.ru/_si/0/43919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643734" cy="679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50043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dirty="0" smtClean="0"/>
              <a:t>Не спеша растут деревья,</a:t>
            </a:r>
          </a:p>
          <a:p>
            <a:pPr>
              <a:buNone/>
            </a:pPr>
            <a:r>
              <a:rPr lang="ru-RU" sz="1800" dirty="0" smtClean="0"/>
              <a:t>Целый век стоят на месте,</a:t>
            </a:r>
          </a:p>
          <a:p>
            <a:pPr>
              <a:buNone/>
            </a:pPr>
            <a:r>
              <a:rPr lang="ru-RU" sz="1800" dirty="0" smtClean="0"/>
              <a:t>Уходя корнями в землю,</a:t>
            </a:r>
          </a:p>
          <a:p>
            <a:pPr>
              <a:buNone/>
            </a:pPr>
            <a:r>
              <a:rPr lang="ru-RU" sz="1800" dirty="0" smtClean="0"/>
              <a:t>Простирая руки к солнцу.</a:t>
            </a:r>
          </a:p>
          <a:p>
            <a:pPr>
              <a:buNone/>
            </a:pPr>
            <a:r>
              <a:rPr lang="ru-RU" sz="1800" dirty="0" smtClean="0"/>
              <a:t>Ничего они не ищут,</a:t>
            </a:r>
          </a:p>
          <a:p>
            <a:pPr>
              <a:buNone/>
            </a:pPr>
            <a:r>
              <a:rPr lang="ru-RU" sz="1800" dirty="0" smtClean="0"/>
              <a:t>Ни о чем они не просят -</a:t>
            </a:r>
          </a:p>
          <a:p>
            <a:pPr>
              <a:buNone/>
            </a:pPr>
            <a:r>
              <a:rPr lang="ru-RU" sz="1800" dirty="0" smtClean="0"/>
              <a:t>Им ведь нужно так немного -</a:t>
            </a:r>
          </a:p>
          <a:p>
            <a:pPr>
              <a:buNone/>
            </a:pPr>
            <a:r>
              <a:rPr lang="ru-RU" sz="1800" dirty="0" smtClean="0"/>
              <a:t>Свет, Земля,</a:t>
            </a:r>
          </a:p>
          <a:p>
            <a:pPr>
              <a:buNone/>
            </a:pPr>
            <a:r>
              <a:rPr lang="ru-RU" sz="1800" dirty="0" smtClean="0"/>
              <a:t>Вода и ветер -</a:t>
            </a:r>
          </a:p>
          <a:p>
            <a:pPr>
              <a:buNone/>
            </a:pPr>
            <a:r>
              <a:rPr lang="ru-RU" sz="1800" dirty="0" smtClean="0"/>
              <a:t>То, чего искать не надо,</a:t>
            </a:r>
          </a:p>
          <a:p>
            <a:pPr>
              <a:buNone/>
            </a:pPr>
            <a:r>
              <a:rPr lang="ru-RU" sz="1800" dirty="0" smtClean="0"/>
              <a:t>То, что всем даётся даром.</a:t>
            </a:r>
          </a:p>
          <a:p>
            <a:pPr>
              <a:buNone/>
            </a:pPr>
            <a:r>
              <a:rPr lang="ru-RU" sz="1800" dirty="0" smtClean="0"/>
              <a:t>А ещё деревьям нужно,</a:t>
            </a:r>
          </a:p>
          <a:p>
            <a:pPr>
              <a:buNone/>
            </a:pPr>
            <a:r>
              <a:rPr lang="ru-RU" sz="1800" dirty="0" smtClean="0"/>
              <a:t>Чтоб земля была прекрасна,</a:t>
            </a:r>
          </a:p>
          <a:p>
            <a:pPr>
              <a:buNone/>
            </a:pPr>
            <a:r>
              <a:rPr lang="ru-RU" sz="1800" dirty="0" smtClean="0"/>
              <a:t>И живут они, деревья,</a:t>
            </a:r>
          </a:p>
          <a:p>
            <a:pPr>
              <a:buNone/>
            </a:pPr>
            <a:r>
              <a:rPr lang="ru-RU" sz="1800" dirty="0" smtClean="0"/>
              <a:t>Украшая нашу землю:</a:t>
            </a:r>
          </a:p>
          <a:p>
            <a:pPr>
              <a:buNone/>
            </a:pPr>
            <a:r>
              <a:rPr lang="ru-RU" sz="1800" dirty="0" smtClean="0"/>
              <a:t>Красотою тонких веток,</a:t>
            </a:r>
          </a:p>
          <a:p>
            <a:pPr>
              <a:buNone/>
            </a:pPr>
            <a:r>
              <a:rPr lang="ru-RU" sz="1800" dirty="0" smtClean="0"/>
              <a:t>Красотой стволов могучих,</a:t>
            </a:r>
          </a:p>
          <a:p>
            <a:pPr>
              <a:buNone/>
            </a:pPr>
            <a:r>
              <a:rPr lang="ru-RU" sz="1800" dirty="0" smtClean="0"/>
              <a:t>Несказанной красотою</a:t>
            </a:r>
          </a:p>
          <a:p>
            <a:pPr>
              <a:buNone/>
            </a:pPr>
            <a:r>
              <a:rPr lang="ru-RU" sz="1800" dirty="0" smtClean="0"/>
              <a:t>Доброты своей извечной.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9698" name="Picture 2" descr="http://wallpaper.zoda.ru/bd/2010/09/29/0687c989308a03db3269c61a97c24491.jpg"/>
          <p:cNvPicPr>
            <a:picLocks noChangeAspect="1" noChangeArrowheads="1"/>
          </p:cNvPicPr>
          <p:nvPr/>
        </p:nvPicPr>
        <p:blipFill>
          <a:blip r:embed="rId2"/>
          <a:srcRect l="8101" r="10890" b="29703"/>
          <a:stretch>
            <a:fillRect/>
          </a:stretch>
        </p:blipFill>
        <p:spPr bwMode="auto">
          <a:xfrm>
            <a:off x="3428992" y="1571612"/>
            <a:ext cx="5715008" cy="371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5786502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>
                <a:latin typeface="Times New Roman" pitchFamily="18" charset="0"/>
              </a:rPr>
              <a:t>И.Крылов. “Свинья под дубом”.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</a:rPr>
              <a:t>Свинья под Дубом вековым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Наелась желудей досыта, до отвала;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Наевшись, выспалась под ним;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Потом, глаза продравши, встала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И рылом подрывать у Дуба корни стала.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“Ведь это дереву вредит...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</a:rPr>
              <a:t>Чем же навредила свинья дереву? Будет ли, дуб расти и развиваться?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9938" name="Picture 2" descr="http://www.symbolsbook.ru/images/D/Aco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143380"/>
            <a:ext cx="38971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Удержание растения в поч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7102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53330" y="1643050"/>
            <a:ext cx="54906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удерживает растение в почве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dirty="0" smtClean="0"/>
              <a:t>Что нужно растению для жизни? </a:t>
            </a:r>
          </a:p>
          <a:p>
            <a:r>
              <a:rPr lang="ru-RU" dirty="0" smtClean="0"/>
              <a:t>Что дает свет и тепло? </a:t>
            </a:r>
          </a:p>
          <a:p>
            <a:r>
              <a:rPr lang="ru-RU" dirty="0" smtClean="0"/>
              <a:t>Зачем растению свет и тепло?</a:t>
            </a:r>
          </a:p>
          <a:p>
            <a:r>
              <a:rPr lang="ru-RU" dirty="0" smtClean="0"/>
              <a:t>Откуда растения берут воду?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Всасывание минеральных веществ корн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395293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92880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всасывание и передача в растение воды с растворенными минеральными веществами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274</TotalTime>
  <Words>403</Words>
  <Application>Microsoft Office PowerPoint</Application>
  <PresentationFormat>Экран (4:3)</PresentationFormat>
  <Paragraphs>72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экология</vt:lpstr>
      <vt:lpstr>Только ли лист кормит растение?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Опорные корни </vt:lpstr>
      <vt:lpstr>Воздушные корни </vt:lpstr>
      <vt:lpstr>Дыхательные корни </vt:lpstr>
      <vt:lpstr>Слайд 18</vt:lpstr>
      <vt:lpstr>Слайд 19</vt:lpstr>
      <vt:lpstr>Росянка </vt:lpstr>
      <vt:lpstr>Слайд 21</vt:lpstr>
      <vt:lpstr>Домашнее задание 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Только ли лист кормит растение?</dc:title>
  <dc:creator>светлана</dc:creator>
  <cp:lastModifiedBy>Sirius</cp:lastModifiedBy>
  <cp:revision>37</cp:revision>
  <dcterms:created xsi:type="dcterms:W3CDTF">2012-01-03T14:03:43Z</dcterms:created>
  <dcterms:modified xsi:type="dcterms:W3CDTF">2012-01-19T02:51:30Z</dcterms:modified>
</cp:coreProperties>
</file>