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85720" y="1857364"/>
            <a:ext cx="8572560" cy="2571768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Жестокое обращение </a:t>
            </a:r>
            <a:br>
              <a:rPr lang="ru-RU" sz="7200" b="1" dirty="0" smtClean="0"/>
            </a:br>
            <a:r>
              <a:rPr lang="ru-RU" sz="7200" b="1" dirty="0" smtClean="0"/>
              <a:t>с детьми в семье</a:t>
            </a:r>
            <a:endParaRPr lang="ru-RU" sz="72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643274" y="6072206"/>
            <a:ext cx="5500726" cy="5715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Педагог-психолог Белоусова Л.С.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4. ДИСЦИПЛИНАРНАЯ ОТВЕТСТВЕННОСТЬ.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Наступает</a:t>
            </a:r>
            <a:r>
              <a:rPr lang="ru-RU" dirty="0" smtClean="0"/>
              <a:t>, если должностные лица, в чьи обязанности входит обеспечение воспитания, содержания, обучения детей, допускают сокрытие или оставление без внимания фактов жестокого обращения с детьми.</a:t>
            </a:r>
          </a:p>
          <a:p>
            <a:pPr>
              <a:buNone/>
            </a:pPr>
            <a:r>
              <a:rPr lang="ru-RU" dirty="0" smtClean="0"/>
              <a:t> 	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327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Рекомендации </a:t>
            </a:r>
            <a:br>
              <a:rPr lang="ru-RU" b="1" dirty="0" smtClean="0"/>
            </a:br>
            <a:r>
              <a:rPr lang="ru-RU" b="1" dirty="0" smtClean="0"/>
              <a:t>(«Мудрость воспитания»)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70823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500" i="1" dirty="0" smtClean="0"/>
              <a:t>1. Прислушайтесь к своему ребёнку, старайтесь услышать и понять его. Вникните в проблему ребёнка. </a:t>
            </a:r>
          </a:p>
          <a:p>
            <a:pPr>
              <a:buNone/>
            </a:pPr>
            <a:r>
              <a:rPr lang="ru-RU" sz="4500" i="1" dirty="0" smtClean="0"/>
              <a:t>2. Принимайте решения совместно с ребёнком, а также дайте ему право принимать самостоятельные решения; ребёнок охотнее подчиняется тем правилам, которые установил сам. </a:t>
            </a:r>
          </a:p>
          <a:p>
            <a:pPr>
              <a:buNone/>
            </a:pPr>
            <a:r>
              <a:rPr lang="ru-RU" sz="4500" i="1" dirty="0" smtClean="0"/>
              <a:t>3. Постарайтесь предупредить ситуацию или изменить её так, чтобы ребёнку не нужно было бы вести себя неправильно. </a:t>
            </a:r>
          </a:p>
          <a:p>
            <a:pPr>
              <a:buNone/>
            </a:pPr>
            <a:r>
              <a:rPr lang="ru-RU" sz="4500" i="1" dirty="0" smtClean="0"/>
              <a:t>4. Требуя, что-то от ребёнка, давайте ему чёткие и ясные указания. Но не возмущайтесь, если ребёнок, может быть, что-то не понял или забыл. </a:t>
            </a:r>
          </a:p>
          <a:p>
            <a:pPr>
              <a:buNone/>
            </a:pPr>
            <a:r>
              <a:rPr lang="ru-RU" sz="4500" i="1" dirty="0" smtClean="0"/>
              <a:t>5. Не требуйте от ребёнка непосильных требований: нельзя от него ожидать выполнения того, что он не в силах сделать. </a:t>
            </a:r>
          </a:p>
          <a:p>
            <a:pPr>
              <a:buNone/>
            </a:pPr>
            <a:r>
              <a:rPr lang="ru-RU" sz="4500" i="1" dirty="0" smtClean="0"/>
              <a:t>6. Не действуйте сгоряча. Остановитесь и подумайте, почему ребёнок ведёт себя так, а не иначе.</a:t>
            </a:r>
            <a:endParaRPr lang="ru-RU" sz="45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Формы насилия над ребёнком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1. Физическое </a:t>
            </a:r>
            <a:r>
              <a:rPr lang="ru-RU" b="1" dirty="0" smtClean="0"/>
              <a:t>насилие </a:t>
            </a:r>
            <a:r>
              <a:rPr lang="ru-RU" dirty="0" smtClean="0"/>
              <a:t>- действия (бездействие) со стороны родителей ил</a:t>
            </a:r>
            <a:r>
              <a:rPr lang="ru-RU" i="1" dirty="0" smtClean="0"/>
              <a:t>и</a:t>
            </a:r>
            <a:r>
              <a:rPr lang="ru-RU" dirty="0" smtClean="0"/>
              <a:t> других взрослых, в результате которых физическое и умственное здоровье ребенка нарушается или находится под угрозой повреждения. Какое же влияние оказывает физическое воздействие на ребёнка?                                                             </a:t>
            </a:r>
          </a:p>
          <a:p>
            <a:pPr>
              <a:buNone/>
            </a:pPr>
            <a:r>
              <a:rPr lang="ru-RU" b="1" dirty="0" smtClean="0"/>
              <a:t>-     поведенческие и психологические индикаторы: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    задержка развития, малоподвижность; дети могут становиться агрессивными, тревожными;  могут быть необычайно  стеснительными,   нелюбопытными, избегать сверстников, бояться взрослых и играть только с маленькими детьми, а не с ровесниками; страх физического контакта, боязнь идти домой; тревога, когда плачут другие дети, тики, сосание пальцев, раскачивание.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8647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800" b="1" dirty="0" smtClean="0"/>
              <a:t>-     признаки физического насилия над ребенком:</a:t>
            </a:r>
            <a:endParaRPr lang="ru-RU" sz="6800" dirty="0" smtClean="0"/>
          </a:p>
          <a:p>
            <a:pPr>
              <a:buNone/>
            </a:pPr>
            <a:r>
              <a:rPr lang="ru-RU" sz="6800" dirty="0" smtClean="0"/>
              <a:t>◦ </a:t>
            </a:r>
            <a:r>
              <a:rPr lang="ru-RU" sz="6800" i="1" dirty="0" smtClean="0"/>
              <a:t>раны и синяки:</a:t>
            </a:r>
            <a:endParaRPr lang="ru-RU" sz="6800" dirty="0" smtClean="0"/>
          </a:p>
          <a:p>
            <a:pPr>
              <a:buNone/>
            </a:pPr>
            <a:r>
              <a:rPr lang="ru-RU" sz="6800" dirty="0" smtClean="0"/>
              <a:t>•        разные по времени возникновения;</a:t>
            </a:r>
          </a:p>
          <a:p>
            <a:pPr>
              <a:buNone/>
            </a:pPr>
            <a:r>
              <a:rPr lang="ru-RU" sz="6800" dirty="0" smtClean="0"/>
              <a:t>•        в разных частях тела (например, на спине и  груди одновременно);</a:t>
            </a:r>
          </a:p>
          <a:p>
            <a:pPr>
              <a:buNone/>
            </a:pPr>
            <a:r>
              <a:rPr lang="ru-RU" sz="6800" dirty="0" smtClean="0"/>
              <a:t>•        непонятного происхождения;</a:t>
            </a:r>
          </a:p>
          <a:p>
            <a:pPr>
              <a:buNone/>
            </a:pPr>
            <a:r>
              <a:rPr lang="ru-RU" sz="6800" dirty="0" smtClean="0"/>
              <a:t>•        имеют особую форму предмета (например, форму пряжки ремня, ладони, прута);</a:t>
            </a:r>
          </a:p>
          <a:p>
            <a:pPr>
              <a:buNone/>
            </a:pPr>
            <a:r>
              <a:rPr lang="ru-RU" sz="6800" dirty="0" smtClean="0"/>
              <a:t>◦ </a:t>
            </a:r>
            <a:r>
              <a:rPr lang="ru-RU" sz="6800" i="1" dirty="0" smtClean="0"/>
              <a:t>ожоги:</a:t>
            </a:r>
            <a:endParaRPr lang="ru-RU" sz="6800" dirty="0" smtClean="0"/>
          </a:p>
          <a:p>
            <a:pPr>
              <a:buNone/>
            </a:pPr>
            <a:r>
              <a:rPr lang="ru-RU" sz="6800" dirty="0" smtClean="0"/>
              <a:t>• топография ожогов различна, но чаще они расположены на стопах, кистях рук, груди, голове. Как правило, это контактные ожоги горячими металлическими предметами и сигаретами, ожоги от прижигания сигаретами имеют резко очерченные округлые контуры, после заживления остаются слабая пигментация и слегка втянутый центр;</a:t>
            </a:r>
          </a:p>
          <a:p>
            <a:pPr>
              <a:buNone/>
            </a:pPr>
            <a:r>
              <a:rPr lang="ru-RU" sz="6800" dirty="0" smtClean="0"/>
              <a:t>◦</a:t>
            </a:r>
            <a:r>
              <a:rPr lang="ru-RU" sz="6800" i="1" dirty="0" smtClean="0"/>
              <a:t>укусы:</a:t>
            </a:r>
            <a:endParaRPr lang="ru-RU" sz="6800" dirty="0" smtClean="0"/>
          </a:p>
          <a:p>
            <a:pPr>
              <a:buNone/>
            </a:pPr>
            <a:r>
              <a:rPr lang="ru-RU" sz="6800" dirty="0" smtClean="0"/>
              <a:t>•    следы от человеческого укуса характеризуются ранами, расположенными по контуру зубной арки, имеют </a:t>
            </a:r>
            <a:r>
              <a:rPr lang="ru-RU" sz="6800" dirty="0" err="1" smtClean="0"/>
              <a:t>элипсовидную</a:t>
            </a:r>
            <a:r>
              <a:rPr lang="ru-RU" sz="6800" dirty="0" smtClean="0"/>
              <a:t> форму; типично наличие кровоподтеков;</a:t>
            </a:r>
          </a:p>
          <a:p>
            <a:pPr>
              <a:buNone/>
            </a:pPr>
            <a:r>
              <a:rPr lang="ru-RU" sz="6800" dirty="0" smtClean="0"/>
              <a:t>◦</a:t>
            </a:r>
            <a:r>
              <a:rPr lang="ru-RU" sz="6800" b="1" dirty="0" smtClean="0"/>
              <a:t> </a:t>
            </a:r>
            <a:r>
              <a:rPr lang="ru-RU" sz="6800" i="1" dirty="0" smtClean="0"/>
              <a:t>«синдром тряски ребенка»:</a:t>
            </a:r>
            <a:endParaRPr lang="ru-RU" sz="6800" dirty="0" smtClean="0"/>
          </a:p>
          <a:p>
            <a:pPr>
              <a:buNone/>
            </a:pPr>
            <a:r>
              <a:rPr lang="ru-RU" sz="6800" dirty="0" smtClean="0"/>
              <a:t>•   возникает,  когда взрослый,  схватив ребенка за плечи,  сильно трясет его взад и вперед; при этом сила воздействия на кровеносные сосуды мозга такова, что могут произойти кровоизлияние в мозг или ушиб     </a:t>
            </a:r>
            <a:r>
              <a:rPr lang="ru-RU" sz="6800" i="1" dirty="0" smtClean="0"/>
              <a:t/>
            </a:r>
            <a:br>
              <a:rPr lang="ru-RU" sz="6800" i="1" dirty="0" smtClean="0"/>
            </a:br>
            <a:r>
              <a:rPr lang="ru-RU" sz="6800" dirty="0" smtClean="0"/>
              <a:t>мозга;</a:t>
            </a:r>
          </a:p>
          <a:p>
            <a:pPr>
              <a:buNone/>
            </a:pPr>
            <a:r>
              <a:rPr lang="ru-RU" sz="6800" dirty="0" smtClean="0"/>
              <a:t>•    у ребенка наблюдаются кровоизлияния в глаза, тошнота, рвота, потеря сознания; одновременно выявляются сопутствующие признаки физического насилия - синяки на плечах и груди, имеющие отпечатки пальцев.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2.</a:t>
            </a:r>
            <a:r>
              <a:rPr lang="ru-RU" dirty="0" smtClean="0"/>
              <a:t> </a:t>
            </a:r>
            <a:r>
              <a:rPr lang="ru-RU" b="1" dirty="0" smtClean="0"/>
              <a:t>Отсутствие заботы о детях </a:t>
            </a:r>
            <a:r>
              <a:rPr lang="ru-RU" dirty="0" smtClean="0"/>
              <a:t>(пренебрежение </a:t>
            </a:r>
            <a:r>
              <a:rPr lang="ru-RU" dirty="0" smtClean="0"/>
              <a:t>основными</a:t>
            </a:r>
            <a:r>
              <a:rPr lang="ru-RU" dirty="0" smtClean="0"/>
              <a:t>     потребностями ребенка) - невнимание к основным нуждам ребенка в пище, одежде, медицинском обслуживании, присмотре.</a:t>
            </a:r>
          </a:p>
          <a:p>
            <a:pPr>
              <a:buNone/>
            </a:pPr>
            <a:r>
              <a:rPr lang="ru-RU" b="1" dirty="0" smtClean="0"/>
              <a:t>Влияние </a:t>
            </a:r>
            <a:r>
              <a:rPr lang="ru-RU" b="1" dirty="0" smtClean="0"/>
              <a:t>на ребенка: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        не растет, не набирает подходящего веса или теряет вес;</a:t>
            </a:r>
          </a:p>
          <a:p>
            <a:pPr>
              <a:buNone/>
            </a:pPr>
            <a:r>
              <a:rPr lang="ru-RU" dirty="0" smtClean="0"/>
              <a:t>•        ребенок брошен, находится без присмотра, не имеет подходящей одежды, жилища;</a:t>
            </a:r>
          </a:p>
          <a:p>
            <a:pPr>
              <a:buNone/>
            </a:pPr>
            <a:r>
              <a:rPr lang="ru-RU" dirty="0" smtClean="0"/>
              <a:t>•        нет прививок, нуждается в услугах зубного врача, плохая гигиена кожи, запущенное состояние (педикулез, дистрофия);</a:t>
            </a:r>
          </a:p>
          <a:p>
            <a:pPr>
              <a:buNone/>
            </a:pPr>
            <a:r>
              <a:rPr lang="ru-RU" dirty="0" smtClean="0"/>
              <a:t>•        не ходит в школу, прогуливает школу, приходит на занятия слишком рано и уходит из школы слишком поздно;</a:t>
            </a:r>
          </a:p>
          <a:p>
            <a:pPr>
              <a:buNone/>
            </a:pPr>
            <a:r>
              <a:rPr lang="ru-RU" dirty="0" smtClean="0"/>
              <a:t>•        устает, апатичен, имеет отклонения в поведении.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501122" cy="592933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 smtClean="0"/>
              <a:t>3.Психическое насилие </a:t>
            </a:r>
            <a:r>
              <a:rPr lang="ru-RU" sz="3800" dirty="0" smtClean="0"/>
              <a:t>(эмоционально дурное обращение с детьми):</a:t>
            </a:r>
          </a:p>
          <a:p>
            <a:pPr>
              <a:buNone/>
            </a:pPr>
            <a:r>
              <a:rPr lang="ru-RU" sz="3800" dirty="0" smtClean="0"/>
              <a:t>•        обвинения в адрес ребенка (брань, крики);</a:t>
            </a:r>
          </a:p>
          <a:p>
            <a:pPr>
              <a:buNone/>
            </a:pPr>
            <a:r>
              <a:rPr lang="ru-RU" sz="3800" dirty="0" smtClean="0"/>
              <a:t>•        принижение его успехов, унижение его достоинства;</a:t>
            </a:r>
          </a:p>
          <a:p>
            <a:pPr>
              <a:buNone/>
            </a:pPr>
            <a:r>
              <a:rPr lang="ru-RU" sz="3800" dirty="0" smtClean="0"/>
              <a:t>•        отвержение ребенка;</a:t>
            </a:r>
          </a:p>
          <a:p>
            <a:pPr>
              <a:buNone/>
            </a:pPr>
            <a:r>
              <a:rPr lang="ru-RU" sz="3800" dirty="0" smtClean="0"/>
              <a:t>•        длительное лишение ребенка любви, нежности, заботы со стороны родителей;</a:t>
            </a:r>
          </a:p>
          <a:p>
            <a:pPr>
              <a:buNone/>
            </a:pPr>
            <a:r>
              <a:rPr lang="ru-RU" sz="3800" dirty="0" smtClean="0"/>
              <a:t>•        принуждение к одиночеству;</a:t>
            </a:r>
          </a:p>
          <a:p>
            <a:pPr>
              <a:buNone/>
            </a:pPr>
            <a:r>
              <a:rPr lang="ru-RU" sz="3800" dirty="0" smtClean="0"/>
              <a:t>•        совершение в присутствии ребенка насилия по отношению к супругу или другим детям;</a:t>
            </a:r>
          </a:p>
          <a:p>
            <a:pPr>
              <a:buNone/>
            </a:pPr>
            <a:r>
              <a:rPr lang="ru-RU" sz="3800" dirty="0" smtClean="0"/>
              <a:t>•    причинение боли домашним животным с целью запугать </a:t>
            </a:r>
            <a:r>
              <a:rPr lang="ru-RU" sz="3800" dirty="0" smtClean="0"/>
              <a:t>ребенка.</a:t>
            </a:r>
          </a:p>
          <a:p>
            <a:pPr>
              <a:buNone/>
            </a:pPr>
            <a:r>
              <a:rPr lang="ru-RU" sz="3800" b="1" dirty="0" smtClean="0"/>
              <a:t>Влияние </a:t>
            </a:r>
            <a:r>
              <a:rPr lang="ru-RU" sz="3800" b="1" dirty="0" smtClean="0"/>
              <a:t>на ребенка: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•        задержка в физическом, речевом развитии, задержка роста ;</a:t>
            </a:r>
          </a:p>
          <a:p>
            <a:pPr>
              <a:buNone/>
            </a:pPr>
            <a:r>
              <a:rPr lang="ru-RU" sz="3800" dirty="0" smtClean="0"/>
              <a:t>•        импульсивность, взрывчатость, вредные привычки (сосание пальцев, вырывание волос), злость;</a:t>
            </a:r>
          </a:p>
          <a:p>
            <a:pPr>
              <a:buNone/>
            </a:pPr>
            <a:r>
              <a:rPr lang="ru-RU" sz="3800" dirty="0" smtClean="0"/>
              <a:t>•        попытки совершения самоубийства, потеря смысла жизни, цели в жизни;</a:t>
            </a:r>
          </a:p>
          <a:p>
            <a:pPr>
              <a:buNone/>
            </a:pPr>
            <a:r>
              <a:rPr lang="ru-RU" sz="3800" dirty="0" smtClean="0"/>
              <a:t>•        уступчивость, податливость;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•</a:t>
            </a:r>
            <a:r>
              <a:rPr lang="ru-RU" sz="3800" dirty="0" smtClean="0"/>
              <a:t>        ночные кошмары, нарушение сна, страхи темноты, боязнь людей, их гнева;</a:t>
            </a:r>
          </a:p>
          <a:p>
            <a:pPr>
              <a:buNone/>
            </a:pPr>
            <a:r>
              <a:rPr lang="ru-RU" sz="3800" dirty="0" smtClean="0"/>
              <a:t>•        депрессии, печаль, беспомощность, безнадежность, заторможенность.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000" b="1" dirty="0" smtClean="0"/>
              <a:t>4.Сексуальное насилие над детьми</a:t>
            </a:r>
            <a:r>
              <a:rPr lang="ru-RU" sz="3000" dirty="0" smtClean="0"/>
              <a:t> - любой контакт или взаимодействие, в котором ребенок сексуально стимулируется или используется для сексуальной стимуляции.</a:t>
            </a:r>
          </a:p>
          <a:p>
            <a:pPr>
              <a:buNone/>
            </a:pPr>
            <a:r>
              <a:rPr lang="ru-RU" sz="3000" b="1" dirty="0" smtClean="0"/>
              <a:t>Влияние на ребенка: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•    обнаруживает странные (причудливые), слишком сложные </a:t>
            </a:r>
            <a:r>
              <a:rPr lang="ru-RU" sz="3000" dirty="0" smtClean="0"/>
              <a:t>или необычные </a:t>
            </a:r>
            <a:r>
              <a:rPr lang="ru-RU" sz="3000" dirty="0" smtClean="0"/>
              <a:t>сексуальные познания или действия;</a:t>
            </a:r>
          </a:p>
          <a:p>
            <a:pPr>
              <a:buNone/>
            </a:pPr>
            <a:r>
              <a:rPr lang="ru-RU" sz="3000" dirty="0" smtClean="0"/>
              <a:t>•    может сексуально приставать к детям, подросткам, взрослым;</a:t>
            </a:r>
          </a:p>
          <a:p>
            <a:pPr>
              <a:buNone/>
            </a:pPr>
            <a:r>
              <a:rPr lang="ru-RU" sz="3000" dirty="0" smtClean="0"/>
              <a:t>•    может жаловаться на зуд, воспаление, боль в области гениталий;</a:t>
            </a:r>
          </a:p>
          <a:p>
            <a:pPr>
              <a:buNone/>
            </a:pPr>
            <a:r>
              <a:rPr lang="ru-RU" sz="3000" dirty="0" smtClean="0"/>
              <a:t>•    может жаловаться на физическое нездоровье;</a:t>
            </a:r>
          </a:p>
          <a:p>
            <a:pPr>
              <a:buNone/>
            </a:pPr>
            <a:r>
              <a:rPr lang="ru-RU" sz="3000" dirty="0" smtClean="0"/>
              <a:t>•    девочка может забеременеть;</a:t>
            </a:r>
          </a:p>
          <a:p>
            <a:pPr>
              <a:buNone/>
            </a:pPr>
            <a:r>
              <a:rPr lang="ru-RU" sz="3000" dirty="0" smtClean="0"/>
              <a:t>•    ребенок может заболеть болезнями, передающимися половым путем;    </a:t>
            </a:r>
          </a:p>
          <a:p>
            <a:pPr>
              <a:buNone/>
            </a:pPr>
            <a:r>
              <a:rPr lang="ru-RU" sz="3000" dirty="0" smtClean="0"/>
              <a:t>•    скрывает свой секрет (сексуальные отношения со взрослым или со сверстником) из-за беспомощности и привыкания, а также угроз со стороны обидчика.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Ответственность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1.АДМИНИСТРАТИВНАЯ ОТВЕТСТВЕННОСТЬ.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Лица, допустившие пренебрежение основными потребностями ребенка, не исполняющие обязанностей по содержанию и воспитанию несовершеннолетних, подлежат административной ответственности в соответствии с Кодексом Российской Федерации «Об административных правонарушениях» </a:t>
            </a:r>
            <a:r>
              <a:rPr lang="ru-RU" dirty="0" smtClean="0"/>
              <a:t>(</a:t>
            </a:r>
            <a:r>
              <a:rPr lang="ru-RU" dirty="0" smtClean="0"/>
              <a:t>ст. 5.35). Рассмотрение дел по указанной статье относится к компетенции комиссий по делам несовершеннолетних и защите их прав.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429684" cy="460343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2.</a:t>
            </a:r>
            <a:r>
              <a:rPr lang="ru-RU" dirty="0" smtClean="0"/>
              <a:t> </a:t>
            </a:r>
            <a:r>
              <a:rPr lang="ru-RU" b="1" dirty="0" smtClean="0"/>
              <a:t>УГОЛОВНАЯ ОТВЕТСТВЕННОСТЬ.        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Российское уголовное законодательство предусматривает ответственность лиц за все виды физического и сексуального насилия над детьми, а также по ряду статей за психическое насилие и за пренебрежение основными потребностями детей, отсутствие заботы о них.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429684" cy="48177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3. ГРАЖДАНСКО-ПРАВОВАЯ ОТВЕТСТВЕННОСТЬ.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Жестокое обращение с ребенком может послужить основанием для привлечения родителей (лиц, их заменяющих) к ответственности в соот­ветствии с семейным законодательством: лишению родительских прав (ст. 69 Семейного кодекса Российской Федерации), ограничение родительских прав (ст. 73</a:t>
            </a:r>
            <a:br>
              <a:rPr lang="ru-RU" dirty="0" smtClean="0"/>
            </a:br>
            <a:r>
              <a:rPr lang="ru-RU" dirty="0" smtClean="0"/>
              <a:t>Семейного кодекса Российской Федерации), отобрание ребенка при посредственной   угрозе   жизни   ребенка  или   его   здоровью   (ст.   77 Семейного кодекса Российской Федерации).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193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Жестокое обращение  с детьми в семье</vt:lpstr>
      <vt:lpstr>Формы насилия над ребёнком</vt:lpstr>
      <vt:lpstr>Слайд 3</vt:lpstr>
      <vt:lpstr>Слайд 4</vt:lpstr>
      <vt:lpstr>Слайд 5</vt:lpstr>
      <vt:lpstr>Слайд 6</vt:lpstr>
      <vt:lpstr>Ответственность</vt:lpstr>
      <vt:lpstr>Слайд 8</vt:lpstr>
      <vt:lpstr>Слайд 9</vt:lpstr>
      <vt:lpstr>Слайд 10</vt:lpstr>
      <vt:lpstr>Рекомендации  («Мудрость воспитания»)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Жестокое обращение  с детьми в семье</dc:title>
  <cp:lastModifiedBy>Admin</cp:lastModifiedBy>
  <cp:revision>2</cp:revision>
  <dcterms:modified xsi:type="dcterms:W3CDTF">2012-05-26T12:35:54Z</dcterms:modified>
</cp:coreProperties>
</file>