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51EB5-10C3-4A54-95F5-5FA71CC6D565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4D98C-3EA1-4988-AD65-72D014AB539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51EB5-10C3-4A54-95F5-5FA71CC6D565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4D98C-3EA1-4988-AD65-72D014AB53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51EB5-10C3-4A54-95F5-5FA71CC6D565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4D98C-3EA1-4988-AD65-72D014AB53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51EB5-10C3-4A54-95F5-5FA71CC6D565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4D98C-3EA1-4988-AD65-72D014AB53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51EB5-10C3-4A54-95F5-5FA71CC6D565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814D98C-3EA1-4988-AD65-72D014AB53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51EB5-10C3-4A54-95F5-5FA71CC6D565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4D98C-3EA1-4988-AD65-72D014AB53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51EB5-10C3-4A54-95F5-5FA71CC6D565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4D98C-3EA1-4988-AD65-72D014AB53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51EB5-10C3-4A54-95F5-5FA71CC6D565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4D98C-3EA1-4988-AD65-72D014AB53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51EB5-10C3-4A54-95F5-5FA71CC6D565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4D98C-3EA1-4988-AD65-72D014AB53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51EB5-10C3-4A54-95F5-5FA71CC6D565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4D98C-3EA1-4988-AD65-72D014AB53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51EB5-10C3-4A54-95F5-5FA71CC6D565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4D98C-3EA1-4988-AD65-72D014AB53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0E51EB5-10C3-4A54-95F5-5FA71CC6D565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814D98C-3EA1-4988-AD65-72D014AB539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838200"/>
            <a:ext cx="8229600" cy="1752600"/>
          </a:xfrm>
        </p:spPr>
        <p:txBody>
          <a:bodyPr/>
          <a:lstStyle/>
          <a:p>
            <a:r>
              <a:rPr lang="ru-RU" dirty="0" smtClean="0"/>
              <a:t>Правда  и ложь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https://encrypted-tbn3.gstatic.com/images?q=tbn:ANd9GcRAJeFh7vAQLtwQfY69A51z2vz1vlOe51ZxKLwdo1m1jLPYyiY4x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2819400"/>
            <a:ext cx="50292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Текст 9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" name="Содержимое 11" descr="Проявление: ложь Знаковый жест: во время разговора человек неоднократно сводит запястья (ладони) вместе"/>
          <p:cNvPicPr>
            <a:picLocks noGrp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76400"/>
            <a:ext cx="4419600" cy="4648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Содержимое 12" descr="Проявление: желание что-то скрыть Соответствующие микровыражения: самоуспокаивающий жест – пальцы, приставленные к губам"/>
          <p:cNvPicPr>
            <a:picLocks noGrp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1600200"/>
            <a:ext cx="4191000" cy="4648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Домашний  вопрос: « Что сильнее ложь или правда?»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Правда -100%</a:t>
            </a:r>
          </a:p>
          <a:p>
            <a:endParaRPr lang="ru-RU" sz="4000" dirty="0"/>
          </a:p>
        </p:txBody>
      </p:sp>
      <p:pic>
        <p:nvPicPr>
          <p:cNvPr id="4" name="Рисунок 3" descr="https://encrypted-tbn3.gstatic.com/images?q=tbn:ANd9GcTNTH4S9Z6iaiJirzv4KVsfTMhVSGk0r43nkCu54gJ7er7v-_wptw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1" y="2286000"/>
            <a:ext cx="4953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Коллаж « Правда  и ложь»</a:t>
            </a:r>
            <a:br>
              <a:rPr lang="ru-RU" dirty="0" smtClean="0"/>
            </a:br>
            <a:r>
              <a:rPr lang="ru-RU" dirty="0" smtClean="0"/>
              <a:t>«Мысли вслух»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295400" y="1371600"/>
          <a:ext cx="7315200" cy="5176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/>
                <a:gridCol w="3657600"/>
              </a:tblGrid>
              <a:tr h="5309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  <a:t>Правда-это</a:t>
                      </a:r>
                      <a:r>
                        <a:rPr lang="ru-RU" sz="2000" baseline="0" dirty="0" smtClean="0">
                          <a:latin typeface="Calibri"/>
                          <a:ea typeface="Calibri"/>
                          <a:cs typeface="Times New Roman"/>
                        </a:rPr>
                        <a:t> добро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  <a:t>Ложь-это</a:t>
                      </a:r>
                      <a:r>
                        <a:rPr lang="ru-RU" sz="2000" baseline="0" dirty="0" smtClean="0">
                          <a:latin typeface="Calibri"/>
                          <a:ea typeface="Calibri"/>
                          <a:cs typeface="Times New Roman"/>
                        </a:rPr>
                        <a:t> зло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69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Правда  всегда оправдана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Ложь-недоверие</a:t>
                      </a:r>
                    </a:p>
                  </a:txBody>
                  <a:tcPr marL="68580" marR="68580" marT="0" marB="0"/>
                </a:tc>
              </a:tr>
              <a:tr h="6575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Calibri"/>
                          <a:ea typeface="Calibri"/>
                          <a:cs typeface="Times New Roman"/>
                        </a:rPr>
                        <a:t>Правда-справедливость и она торжествует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Ложь- это  страх</a:t>
                      </a:r>
                    </a:p>
                  </a:txBody>
                  <a:tcPr marL="68580" marR="68580" marT="0" marB="0"/>
                </a:tc>
              </a:tr>
              <a:tr h="4969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Calibri"/>
                          <a:ea typeface="Calibri"/>
                          <a:cs typeface="Times New Roman"/>
                        </a:rPr>
                        <a:t>Правда-это  свобода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Ложь-это  привычка</a:t>
                      </a:r>
                    </a:p>
                  </a:txBody>
                  <a:tcPr marL="68580" marR="68580" marT="0" marB="0"/>
                </a:tc>
              </a:tr>
              <a:tr h="6575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Calibri"/>
                          <a:ea typeface="Calibri"/>
                          <a:cs typeface="Times New Roman"/>
                        </a:rPr>
                        <a:t>. Правда всегда  будет  на высоте   она  сильнее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Ложь- это  цепь ,состоящая из  звеньев.</a:t>
                      </a:r>
                    </a:p>
                  </a:txBody>
                  <a:tcPr marL="68580" marR="68580" marT="0" marB="0"/>
                </a:tc>
              </a:tr>
              <a:tr h="5015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  <a:t>Правда-это свет, он проникает  сквозь  тьму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Ложь-это  привычка</a:t>
                      </a:r>
                    </a:p>
                  </a:txBody>
                  <a:tcPr marL="68580" marR="68580" marT="0" marB="0"/>
                </a:tc>
              </a:tr>
              <a:tr h="6575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Ложь-  слабость ,  она  ласкова ,  но  она медленно  убивает</a:t>
                      </a:r>
                    </a:p>
                  </a:txBody>
                  <a:tcPr marL="68580" marR="68580" marT="0" marB="0"/>
                </a:tc>
              </a:tr>
              <a:tr h="49690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endParaRPr lang="ru-RU" dirty="0"/>
          </a:p>
        </p:txBody>
      </p:sp>
      <p:sp>
        <p:nvSpPr>
          <p:cNvPr id="5" name="Стрелка вверх 4"/>
          <p:cNvSpPr/>
          <p:nvPr/>
        </p:nvSpPr>
        <p:spPr>
          <a:xfrm flipH="1">
            <a:off x="2667000" y="2590800"/>
            <a:ext cx="4114800" cy="4267200"/>
          </a:xfrm>
          <a:prstGeom prst="upArrow">
            <a:avLst>
              <a:gd name="adj1" fmla="val 70513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3733800" y="32766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</a:rPr>
              <a:t>познание</a:t>
            </a:r>
            <a:endParaRPr lang="ru-RU" sz="3600" dirty="0">
              <a:solidFill>
                <a:srgbClr val="C00000"/>
              </a:solidFill>
            </a:endParaRPr>
          </a:p>
        </p:txBody>
      </p:sp>
      <p:pic>
        <p:nvPicPr>
          <p:cNvPr id="1026" name="Picture 2" descr="C:\Documents and Settings\My Documents\Рисунки  Травовой\Мои рисунки\космос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0"/>
            <a:ext cx="8458200" cy="2320455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2133600" y="457200"/>
            <a:ext cx="487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/>
              <a:t>неизведанное</a:t>
            </a:r>
            <a:endParaRPr lang="ru-RU" sz="4000" dirty="0"/>
          </a:p>
        </p:txBody>
      </p:sp>
      <p:sp>
        <p:nvSpPr>
          <p:cNvPr id="16" name="TextBox 15"/>
          <p:cNvSpPr txBox="1"/>
          <p:nvPr/>
        </p:nvSpPr>
        <p:spPr>
          <a:xfrm rot="19945624">
            <a:off x="383707" y="3257995"/>
            <a:ext cx="24360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Дерзайте!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dirty="0">
                <a:solidFill>
                  <a:srgbClr val="C00000"/>
                </a:solidFill>
              </a:rPr>
              <a:t>Спасибо  за  работу !</a:t>
            </a:r>
            <a:r>
              <a:rPr lang="ru-RU" sz="4400" dirty="0"/>
              <a:t>  </a:t>
            </a:r>
            <a:br>
              <a:rPr lang="ru-RU" sz="4400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>
              <a:buNone/>
            </a:pPr>
            <a:r>
              <a:rPr lang="ru-RU" sz="6000" dirty="0" smtClean="0">
                <a:solidFill>
                  <a:srgbClr val="C00000"/>
                </a:solidFill>
              </a:rPr>
              <a:t>Удачи </a:t>
            </a:r>
            <a:r>
              <a:rPr lang="ru-RU" sz="6000" dirty="0" smtClean="0">
                <a:solidFill>
                  <a:srgbClr val="C00000"/>
                </a:solidFill>
              </a:rPr>
              <a:t>вам!</a:t>
            </a:r>
            <a:endParaRPr lang="ru-RU" sz="6000" dirty="0">
              <a:solidFill>
                <a:srgbClr val="C00000"/>
              </a:solidFill>
            </a:endParaRPr>
          </a:p>
        </p:txBody>
      </p:sp>
      <p:pic>
        <p:nvPicPr>
          <p:cNvPr id="2053" name="Picture 5" descr="C:\Documents and Settings\My Documents\Рисунки  Травовой\Мои рисунки\15[2]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2514600"/>
            <a:ext cx="6324600" cy="41850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Какие мысли , вопросы  возникают у вас?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2902414"/>
          </a:xfrm>
        </p:spPr>
        <p:txBody>
          <a:bodyPr>
            <a:noAutofit/>
          </a:bodyPr>
          <a:lstStyle/>
          <a:p>
            <a:r>
              <a:rPr lang="ru-RU" sz="3200" dirty="0" smtClean="0"/>
              <a:t>Почему живет ложь на земле ? </a:t>
            </a:r>
          </a:p>
          <a:p>
            <a:r>
              <a:rPr lang="ru-RU" sz="3200" dirty="0" smtClean="0"/>
              <a:t>Сильнее ли она правды?</a:t>
            </a:r>
          </a:p>
          <a:p>
            <a:r>
              <a:rPr lang="ru-RU" sz="3200" dirty="0" smtClean="0"/>
              <a:t> Зачем  человек  ею пользуется ? </a:t>
            </a:r>
          </a:p>
          <a:p>
            <a:r>
              <a:rPr lang="ru-RU" sz="3200" dirty="0" smtClean="0"/>
              <a:t>Что она  дает взамен?</a:t>
            </a:r>
          </a:p>
          <a:p>
            <a:r>
              <a:rPr lang="ru-RU" sz="3200" dirty="0" smtClean="0"/>
              <a:t> Раз она есть  значит для чего- то  она нужна? </a:t>
            </a:r>
          </a:p>
          <a:p>
            <a:r>
              <a:rPr lang="ru-RU" sz="3200" dirty="0" smtClean="0"/>
              <a:t>Как  распознать ее?</a:t>
            </a:r>
            <a:endParaRPr lang="ru-RU" sz="3200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Минута  истории: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4736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1.«Ложь»  по  определению  толкового  словаря  русского языка С.И. Ожегова это «  Намеренное  искажение  истины , т.е. неправда»</a:t>
            </a:r>
          </a:p>
          <a:p>
            <a:r>
              <a:rPr lang="ru-RU" dirty="0" smtClean="0"/>
              <a:t>2. Философы богословы  единодушны в высказывании:</a:t>
            </a:r>
          </a:p>
          <a:p>
            <a:r>
              <a:rPr lang="ru-RU" dirty="0" smtClean="0"/>
              <a:t>« Ложь- это грех, у греха  много орудий , но ложь-  это рукоятка ,  которая  подходит  к любому  их них»</a:t>
            </a:r>
          </a:p>
          <a:p>
            <a:r>
              <a:rPr lang="ru-RU" dirty="0" smtClean="0"/>
              <a:t>3. «Ложь- удел  раба, свободные же люди говорят голую  правду» </a:t>
            </a:r>
            <a:r>
              <a:rPr lang="ru-RU" dirty="0" err="1" smtClean="0"/>
              <a:t>Апполоний</a:t>
            </a:r>
            <a:r>
              <a:rPr lang="ru-RU" dirty="0" smtClean="0"/>
              <a:t> (  греческий  философ)</a:t>
            </a:r>
          </a:p>
          <a:p>
            <a:r>
              <a:rPr lang="ru-RU" dirty="0" smtClean="0"/>
              <a:t> 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https://encrypted-tbn1.gstatic.com/images?q=tbn:ANd9GcTU4FptUSJQP2uixuOeI-A3i1sgBHn6xy25YDV7WFNVXcFyAM5OiA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5029201"/>
            <a:ext cx="318135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dirty="0" smtClean="0"/>
              <a:t>Вот  пословицы ,  которые   у некоторых народностей  идут  в защиту  лжи: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Умная ложь ,  лучше глупой  правды» ( русская пословица)</a:t>
            </a:r>
          </a:p>
          <a:p>
            <a:pPr lvl="0"/>
            <a:r>
              <a:rPr lang="ru-RU" dirty="0" smtClean="0"/>
              <a:t>«  Ложь , направленная  к доброй  цели,  лучше  правды,  возбуждающей   вражду» ( таджикская пословица)</a:t>
            </a:r>
          </a:p>
          <a:p>
            <a:pPr lvl="0"/>
            <a:r>
              <a:rPr lang="ru-RU" dirty="0" smtClean="0"/>
              <a:t>«  В защиту   жизни , чести . собственности можно  солгать» изречение  народов  Телигу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  Руси ложь  не  уважали: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«  Кто  врет, тому  бобра  в рот»</a:t>
            </a:r>
          </a:p>
          <a:p>
            <a:r>
              <a:rPr lang="ru-RU" dirty="0" smtClean="0"/>
              <a:t>«  Плюнь  в рот ,  тому ,  кто  врет»</a:t>
            </a:r>
          </a:p>
          <a:p>
            <a:r>
              <a:rPr lang="ru-RU" dirty="0" smtClean="0"/>
              <a:t>«Г они  вруна  взашей , али рот  ему  зашей»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Исследование:</a:t>
            </a:r>
            <a:br>
              <a:rPr lang="ru-RU" dirty="0" smtClean="0"/>
            </a:br>
            <a:r>
              <a:rPr lang="ru-RU" dirty="0" smtClean="0"/>
              <a:t>Почему же  люди лгут?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2000" dirty="0" smtClean="0"/>
              <a:t>1.Ситуация :  Три подруги  собрались в кино , но у  одной из них  появилась возможность  съездить  с родителями  в цирк,  она  перезвонила  подругам  и солгала  ,  что  заболела . Почему солгала ?</a:t>
            </a:r>
          </a:p>
          <a:p>
            <a:r>
              <a:rPr lang="ru-RU" sz="2000" dirty="0" smtClean="0"/>
              <a:t>2. Ситуация : Разговор  в  магазине , двое соседей   говорят  и  третьем ,  что  он купил  дорогую машину и наверняка он  сделал какую-нибудь  аферу  ,  а иначе откуда  деньги? Другие  услышали и добавили , что  он  взял деньги  из казны,  так  обросла  ложь Почему оболгали?</a:t>
            </a:r>
          </a:p>
          <a:p>
            <a:r>
              <a:rPr lang="ru-RU" sz="2000" dirty="0" smtClean="0"/>
              <a:t>3. Ситуация : Дочь  получила  двойку ,  но промолчала,  на  вопрос  мамы   « Что получила?»  , ответила  «  Ничего».  Почему  солгала?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Психологические причины: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/>
              <a:t>1.Ложь как компонент  психологической защиты  личности (  страх,  желание избежать  неприятной ситуации, недоверие ,сокрытие  своих  недостатков)</a:t>
            </a:r>
          </a:p>
          <a:p>
            <a:r>
              <a:rPr lang="ru-RU" dirty="0" smtClean="0"/>
              <a:t>2Ложь как вредная привычка.</a:t>
            </a:r>
          </a:p>
          <a:p>
            <a:r>
              <a:rPr lang="ru-RU" dirty="0" smtClean="0"/>
              <a:t>3.Ложь  как  проявление </a:t>
            </a:r>
            <a:r>
              <a:rPr lang="ru-RU" dirty="0" err="1" smtClean="0"/>
              <a:t>демонстративности</a:t>
            </a:r>
            <a:r>
              <a:rPr lang="ru-RU" dirty="0" smtClean="0"/>
              <a:t>,  быть в  центре  внимания.</a:t>
            </a:r>
          </a:p>
          <a:p>
            <a:r>
              <a:rPr lang="ru-RU" dirty="0" smtClean="0"/>
              <a:t>4.Ложь  как проявление  несовершенства  личности (  злоба , зависть, ненависть)</a:t>
            </a:r>
          </a:p>
          <a:p>
            <a:r>
              <a:rPr lang="ru-RU" dirty="0" smtClean="0"/>
              <a:t>5.Ложь  как  средство  достижения цели.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 Легко  ли вас  обмануть?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Игра  «  Верю ,  не верю»</a:t>
            </a:r>
            <a:endParaRPr lang="ru-RU" dirty="0"/>
          </a:p>
        </p:txBody>
      </p:sp>
      <p:pic>
        <p:nvPicPr>
          <p:cNvPr id="4" name="Рисунок 3" descr="https://encrypted-tbn1.gstatic.com/images?q=tbn:ANd9GcSnTg4YqVdij5gmj9kehrSnjaM4Uas6R1sgf-077vJJYfWtQlejaQ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2857500"/>
            <a:ext cx="4343400" cy="346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2800" dirty="0" smtClean="0"/>
              <a:t>Наука  изучающая  мимику  , эмоции ,голос – «физиогномика», наука изучающая жесты ,  движения  «</a:t>
            </a:r>
            <a:r>
              <a:rPr lang="ru-RU" sz="2800" dirty="0" err="1" smtClean="0"/>
              <a:t>кинесика</a:t>
            </a:r>
            <a:r>
              <a:rPr lang="ru-RU" sz="2800" dirty="0" smtClean="0"/>
              <a:t>» </a:t>
            </a:r>
            <a:endParaRPr lang="ru-RU" sz="28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Проявление: отсутствие веры в свои слова, ложь Соответствующие микровыражения: поджатые губы"/>
          <p:cNvPicPr>
            <a:picLocks noGrp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52400" y="1752600"/>
            <a:ext cx="4267200" cy="4571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Содержимое 7" descr="Проявление: ложь Соответствующие микровыражения: человек пытается что-то вспомнить, но при этом продолжает смотреть прямо, не отводя взгляда"/>
          <p:cNvPicPr>
            <a:picLocks noGrp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1752600"/>
            <a:ext cx="4191000" cy="4495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341</TotalTime>
  <Words>499</Words>
  <Application>Microsoft Office PowerPoint</Application>
  <PresentationFormat>Экран (4:3)</PresentationFormat>
  <Paragraphs>58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Апекс</vt:lpstr>
      <vt:lpstr>Правда  и ложь</vt:lpstr>
      <vt:lpstr>Какие мысли , вопросы  возникают у вас?</vt:lpstr>
      <vt:lpstr>Минута  истории:</vt:lpstr>
      <vt:lpstr>Вот  пословицы ,  которые   у некоторых народностей  идут  в защиту  лжи:</vt:lpstr>
      <vt:lpstr>На  Руси ложь  не  уважали: </vt:lpstr>
      <vt:lpstr>Исследование: Почему же  люди лгут?</vt:lpstr>
      <vt:lpstr>Психологические причины: </vt:lpstr>
      <vt:lpstr> Легко  ли вас  обмануть?</vt:lpstr>
      <vt:lpstr>Наука  изучающая  мимику  , эмоции ,голос – «физиогномика», наука изучающая жесты ,  движения  «кинесика» </vt:lpstr>
      <vt:lpstr>Презентация PowerPoint</vt:lpstr>
      <vt:lpstr>Домашний  вопрос: « Что сильнее ложь или правда?»</vt:lpstr>
      <vt:lpstr> Коллаж « Правда  и ложь» «Мысли вслух»</vt:lpstr>
      <vt:lpstr>Презентация PowerPoint</vt:lpstr>
      <vt:lpstr>Спасибо  за  работу !  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Правда  и ложь</dc:title>
  <dc:creator>Admin</dc:creator>
  <cp:lastModifiedBy>user</cp:lastModifiedBy>
  <cp:revision>35</cp:revision>
  <dcterms:created xsi:type="dcterms:W3CDTF">2013-03-12T15:29:37Z</dcterms:created>
  <dcterms:modified xsi:type="dcterms:W3CDTF">2014-01-23T12:59:17Z</dcterms:modified>
</cp:coreProperties>
</file>