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303" r:id="rId41"/>
    <p:sldId id="302" r:id="rId42"/>
    <p:sldId id="297" r:id="rId43"/>
    <p:sldId id="300" r:id="rId44"/>
    <p:sldId id="30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NA7 X86" initials="D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7F1"/>
    <a:srgbClr val="87C1D5"/>
    <a:srgbClr val="C26CB2"/>
    <a:srgbClr val="D79431"/>
    <a:srgbClr val="CCFF99"/>
    <a:srgbClr val="F0E8FC"/>
    <a:srgbClr val="F0EFF9"/>
    <a:srgbClr val="F7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2A98-F280-4E50-B6E0-7CB8936D0E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07A1B-F942-43B8-86D5-BCFFC48C8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5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07A1B-F942-43B8-86D5-BCFFC48C83C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8.xml"/><Relationship Id="rId18" Type="http://schemas.openxmlformats.org/officeDocument/2006/relationships/slide" Target="slide10.xml"/><Relationship Id="rId26" Type="http://schemas.openxmlformats.org/officeDocument/2006/relationships/slide" Target="slide20.xml"/><Relationship Id="rId39" Type="http://schemas.openxmlformats.org/officeDocument/2006/relationships/slide" Target="slide35.xml"/><Relationship Id="rId3" Type="http://schemas.openxmlformats.org/officeDocument/2006/relationships/slide" Target="slide4.xml"/><Relationship Id="rId21" Type="http://schemas.openxmlformats.org/officeDocument/2006/relationships/slide" Target="slide31.xml"/><Relationship Id="rId34" Type="http://schemas.openxmlformats.org/officeDocument/2006/relationships/slide" Target="slide37.xml"/><Relationship Id="rId42" Type="http://schemas.openxmlformats.org/officeDocument/2006/relationships/slide" Target="slide18.xml"/><Relationship Id="rId7" Type="http://schemas.openxmlformats.org/officeDocument/2006/relationships/slide" Target="slide8.xml"/><Relationship Id="rId12" Type="http://schemas.openxmlformats.org/officeDocument/2006/relationships/slide" Target="slide33.xml"/><Relationship Id="rId17" Type="http://schemas.openxmlformats.org/officeDocument/2006/relationships/slide" Target="slide16.xml"/><Relationship Id="rId25" Type="http://schemas.openxmlformats.org/officeDocument/2006/relationships/slide" Target="slide19.xml"/><Relationship Id="rId33" Type="http://schemas.openxmlformats.org/officeDocument/2006/relationships/slide" Target="slide44.xml"/><Relationship Id="rId38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38.xml"/><Relationship Id="rId29" Type="http://schemas.openxmlformats.org/officeDocument/2006/relationships/slide" Target="slide36.xml"/><Relationship Id="rId41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4.xml"/><Relationship Id="rId24" Type="http://schemas.openxmlformats.org/officeDocument/2006/relationships/slide" Target="slide26.xml"/><Relationship Id="rId32" Type="http://schemas.openxmlformats.org/officeDocument/2006/relationships/slide" Target="slide43.xml"/><Relationship Id="rId37" Type="http://schemas.openxmlformats.org/officeDocument/2006/relationships/slide" Target="slide29.xml"/><Relationship Id="rId40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25.xml"/><Relationship Id="rId28" Type="http://schemas.openxmlformats.org/officeDocument/2006/relationships/slide" Target="slide14.xml"/><Relationship Id="rId36" Type="http://schemas.openxmlformats.org/officeDocument/2006/relationships/slide" Target="slide23.xml"/><Relationship Id="rId10" Type="http://schemas.openxmlformats.org/officeDocument/2006/relationships/slide" Target="slide39.xml"/><Relationship Id="rId19" Type="http://schemas.openxmlformats.org/officeDocument/2006/relationships/slide" Target="slide15.xml"/><Relationship Id="rId31" Type="http://schemas.openxmlformats.org/officeDocument/2006/relationships/slide" Target="slide42.xml"/><Relationship Id="rId4" Type="http://schemas.openxmlformats.org/officeDocument/2006/relationships/slide" Target="slide5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32.xml"/><Relationship Id="rId27" Type="http://schemas.openxmlformats.org/officeDocument/2006/relationships/slide" Target="slide13.xml"/><Relationship Id="rId30" Type="http://schemas.openxmlformats.org/officeDocument/2006/relationships/slide" Target="slide41.xml"/><Relationship Id="rId35" Type="http://schemas.openxmlformats.org/officeDocument/2006/relationships/slide" Target="slide24.xml"/><Relationship Id="rId43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2420888"/>
            <a:ext cx="698477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«СВОЯ ИГРА»</a:t>
            </a:r>
          </a:p>
          <a:p>
            <a:pPr lvl="1"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Русский язык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85728"/>
            <a:ext cx="81769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Интересные вопросы 20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16832"/>
            <a:ext cx="6960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 каких словах пишутся три буквы Е?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70786" y="4293096"/>
            <a:ext cx="3837910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Перелез, перенести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00100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00959" y="6072206"/>
            <a:ext cx="16430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7" y="260648"/>
            <a:ext cx="84683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Интересные вопросы 30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1" y="1772816"/>
            <a:ext cx="8526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Какие слова начинаются с четырёх согласных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букв?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3522270"/>
            <a:ext cx="6167073" cy="1569660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endParaRPr lang="ru-RU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Вздрогнуть, всплывать, всплеск, </a:t>
            </a:r>
          </a:p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Встреча, взгляд.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5929330"/>
            <a:ext cx="18817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9471" y="116632"/>
            <a:ext cx="84725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Интересные вопросы 40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05389"/>
            <a:ext cx="835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 каких словах пишется подряд три буквы Е?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3356992"/>
            <a:ext cx="5790368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Змееед, длинношеее животное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16632"/>
            <a:ext cx="83963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Интересные вопросы 50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77428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Ошибся ли мальчик?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Мальчик написал на доске: «Сто сорок и </a:t>
            </a:r>
          </a:p>
          <a:p>
            <a:r>
              <a:rPr lang="ru-RU" sz="2400" b="1" dirty="0" smtClean="0"/>
              <a:t>сто сорок будет двести сорок»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4052971"/>
            <a:ext cx="4196983" cy="461665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Нет, 200 сорок – птиц.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6632"/>
            <a:ext cx="87230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Интересные вопросы60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87" y="1556792"/>
            <a:ext cx="852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Как одним словом, изменив в середине букву,</a:t>
            </a:r>
          </a:p>
          <a:p>
            <a:r>
              <a:rPr lang="ru-RU" sz="2400" b="1" dirty="0" smtClean="0"/>
              <a:t> назвать часть ведра и приятного человека?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1880" y="3452806"/>
            <a:ext cx="3140603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Ду</a:t>
            </a:r>
            <a:r>
              <a:rPr lang="ru-RU" sz="2400" b="1" u="sng" dirty="0" smtClean="0">
                <a:solidFill>
                  <a:schemeClr val="bg2">
                    <a:lumMod val="75000"/>
                  </a:schemeClr>
                </a:solidFill>
              </a:rPr>
              <a:t>ж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ка – ду</a:t>
            </a:r>
            <a:r>
              <a:rPr lang="ru-RU" sz="2400" b="1" u="sng" dirty="0" smtClean="0">
                <a:solidFill>
                  <a:schemeClr val="bg2">
                    <a:lumMod val="75000"/>
                  </a:schemeClr>
                </a:solidFill>
              </a:rPr>
              <a:t>ш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ка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8579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Анаграммы 10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907704" y="1600200"/>
            <a:ext cx="5256584" cy="2332856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В океанах он живёт,                                            И мала ему река.                    Буквы ставь наоборот –                        Будет дёргаться щека.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4725144"/>
            <a:ext cx="224131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 КИТ – ТИК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0009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Анаграммы20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66897" y="1340768"/>
            <a:ext cx="6048672" cy="273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Я в пруду живу, жирею,               Переставьте буквы – вмиг                          Превращусь я и в аллеи,   И в лужайки, и в цветник.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0095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437112"/>
            <a:ext cx="244810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Карп – парк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42852"/>
            <a:ext cx="62865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Анаграммы 30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728" y="1844824"/>
            <a:ext cx="6072230" cy="2160240"/>
          </a:xfrm>
        </p:spPr>
        <p:txBody>
          <a:bodyPr/>
          <a:lstStyle/>
          <a:p>
            <a:pPr marL="137160" indent="0">
              <a:buNone/>
            </a:pPr>
            <a:r>
              <a:rPr lang="ru-RU" sz="2800" b="1" dirty="0" smtClean="0"/>
              <a:t>Препротивное лекарство – прекрасная женщина</a:t>
            </a:r>
            <a:endParaRPr lang="ru-RU" sz="2800" b="1" dirty="0"/>
          </a:p>
          <a:p>
            <a:pPr algn="ctr">
              <a:buNone/>
            </a:pP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725144"/>
            <a:ext cx="395172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Касторка – красотка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67151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Анаграммы 40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142976" y="1700808"/>
            <a:ext cx="7137425" cy="22325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На один смотрит биолог, а в другой – астролог.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423" y="4293096"/>
            <a:ext cx="38202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Лепесток - телескоп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21510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Анаграммы 50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75656" y="1628800"/>
            <a:ext cx="6768752" cy="2520280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800" b="1" dirty="0" smtClean="0"/>
              <a:t>Один тепло предсказывает,              а другой своими руками создаёт.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5857892"/>
            <a:ext cx="23137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5229200"/>
            <a:ext cx="399340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Синоптик - истопник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7444"/>
              </p:ext>
            </p:extLst>
          </p:nvPr>
        </p:nvGraphicFramePr>
        <p:xfrm>
          <a:off x="642911" y="357166"/>
          <a:ext cx="8072490" cy="62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5"/>
                <a:gridCol w="1037735"/>
                <a:gridCol w="1021186"/>
                <a:gridCol w="1021186"/>
                <a:gridCol w="1021186"/>
                <a:gridCol w="1021186"/>
                <a:gridCol w="1021186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Фонетика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bg1"/>
                          </a:solidFill>
                        </a:rPr>
                        <a:t>Интересные вопросы</a:t>
                      </a:r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Анаграммы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bg1"/>
                          </a:solidFill>
                        </a:rPr>
                        <a:t>Слова</a:t>
                      </a:r>
                      <a:r>
                        <a:rPr lang="ru-RU" sz="1800" b="1" i="1" baseline="0" dirty="0" smtClean="0">
                          <a:solidFill>
                            <a:schemeClr val="bg1"/>
                          </a:solidFill>
                        </a:rPr>
                        <a:t> - исключения</a:t>
                      </a:r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Удвоенные согласные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Весёлая грамматика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Слова и их значения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643174" y="357166"/>
            <a:ext cx="914400" cy="842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2" action="ppaction://hlinksldjump"/>
              </a:rPr>
              <a:t>10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64330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3" action="ppaction://hlinksldjump"/>
              </a:rPr>
              <a:t>20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487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4" action="ppaction://hlinksldjump"/>
              </a:rPr>
              <a:t>30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715008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5" action="ppaction://hlinksldjump"/>
              </a:rPr>
              <a:t>40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671514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6" action="ppaction://hlinksldjump"/>
              </a:rPr>
              <a:t>50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778671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7" action="ppaction://hlinksldjump"/>
              </a:rPr>
              <a:t>60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643174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8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364330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9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2643174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364330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1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2643174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2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3643306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3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2643174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4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3643306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5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2643174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6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3643306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7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364330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8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2643174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9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7786710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0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6786578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1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7786710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2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6786578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3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7786710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4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6786578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5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>
            <a:hlinkClick r:id="rId26" action="ppaction://hlinksldjump"/>
          </p:cNvPr>
          <p:cNvSpPr/>
          <p:nvPr/>
        </p:nvSpPr>
        <p:spPr>
          <a:xfrm>
            <a:off x="778671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6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>
            <a:hlinkClick r:id="rId27" action="ppaction://hlinksldjump"/>
          </p:cNvPr>
          <p:cNvSpPr/>
          <p:nvPr/>
        </p:nvSpPr>
        <p:spPr>
          <a:xfrm>
            <a:off x="671514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7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>
            <a:hlinkClick r:id="rId28" action="ppaction://hlinksldjump"/>
          </p:cNvPr>
          <p:cNvSpPr/>
          <p:nvPr/>
        </p:nvSpPr>
        <p:spPr>
          <a:xfrm>
            <a:off x="778671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8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>
            <a:hlinkClick r:id="rId29" action="ppaction://hlinksldjump"/>
          </p:cNvPr>
          <p:cNvSpPr/>
          <p:nvPr/>
        </p:nvSpPr>
        <p:spPr>
          <a:xfrm>
            <a:off x="571500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9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rId30" action="ppaction://hlinksldjump"/>
          </p:cNvPr>
          <p:cNvSpPr/>
          <p:nvPr/>
        </p:nvSpPr>
        <p:spPr>
          <a:xfrm>
            <a:off x="471487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0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>
            <a:hlinkClick r:id="rId31" action="ppaction://hlinksldjump"/>
          </p:cNvPr>
          <p:cNvSpPr/>
          <p:nvPr/>
        </p:nvSpPr>
        <p:spPr>
          <a:xfrm>
            <a:off x="571500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1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>
            <a:hlinkClick r:id="rId32" action="ppaction://hlinksldjump"/>
          </p:cNvPr>
          <p:cNvSpPr/>
          <p:nvPr/>
        </p:nvSpPr>
        <p:spPr>
          <a:xfrm>
            <a:off x="678657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2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>
            <a:hlinkClick r:id="rId33" action="ppaction://hlinksldjump"/>
          </p:cNvPr>
          <p:cNvSpPr/>
          <p:nvPr/>
        </p:nvSpPr>
        <p:spPr>
          <a:xfrm>
            <a:off x="7786710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3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>
            <a:hlinkClick r:id="rId34" action="ppaction://hlinksldjump"/>
          </p:cNvPr>
          <p:cNvSpPr/>
          <p:nvPr/>
        </p:nvSpPr>
        <p:spPr>
          <a:xfrm>
            <a:off x="678657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4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>
            <a:hlinkClick r:id="rId35" action="ppaction://hlinksldjump"/>
          </p:cNvPr>
          <p:cNvSpPr/>
          <p:nvPr/>
        </p:nvSpPr>
        <p:spPr>
          <a:xfrm>
            <a:off x="5715008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5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>
            <a:hlinkClick r:id="rId36" action="ppaction://hlinksldjump"/>
          </p:cNvPr>
          <p:cNvSpPr/>
          <p:nvPr/>
        </p:nvSpPr>
        <p:spPr>
          <a:xfrm>
            <a:off x="4714876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6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>
            <a:hlinkClick r:id="rId37" action="ppaction://hlinksldjump"/>
          </p:cNvPr>
          <p:cNvSpPr/>
          <p:nvPr/>
        </p:nvSpPr>
        <p:spPr>
          <a:xfrm>
            <a:off x="4714876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7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rId38" action="ppaction://hlinksldjump"/>
          </p:cNvPr>
          <p:cNvSpPr/>
          <p:nvPr/>
        </p:nvSpPr>
        <p:spPr>
          <a:xfrm>
            <a:off x="5715008" y="3786190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8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>
            <a:hlinkClick r:id="rId39" action="ppaction://hlinksldjump"/>
          </p:cNvPr>
          <p:cNvSpPr/>
          <p:nvPr/>
        </p:nvSpPr>
        <p:spPr>
          <a:xfrm>
            <a:off x="471487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9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>
            <a:hlinkClick r:id="rId40" action="ppaction://hlinksldjump"/>
          </p:cNvPr>
          <p:cNvSpPr/>
          <p:nvPr/>
        </p:nvSpPr>
        <p:spPr>
          <a:xfrm>
            <a:off x="5715008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0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>
            <a:hlinkClick r:id="rId41" action="ppaction://hlinksldjump"/>
          </p:cNvPr>
          <p:cNvSpPr/>
          <p:nvPr/>
        </p:nvSpPr>
        <p:spPr>
          <a:xfrm>
            <a:off x="471487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1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>
            <a:hlinkClick r:id="rId42" action="ppaction://hlinksldjump"/>
          </p:cNvPr>
          <p:cNvSpPr/>
          <p:nvPr/>
        </p:nvSpPr>
        <p:spPr>
          <a:xfrm>
            <a:off x="5715008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2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>
            <a:hlinkClick r:id="rId43" action="ppaction://hlinksldjump"/>
          </p:cNvPr>
          <p:cNvSpPr/>
          <p:nvPr/>
        </p:nvSpPr>
        <p:spPr>
          <a:xfrm>
            <a:off x="4714876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3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66437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Анаграммы 60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5857892"/>
            <a:ext cx="23137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4399831"/>
            <a:ext cx="278473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Джин - Джинн</a:t>
            </a:r>
            <a:endParaRPr lang="ru-RU" sz="2400" b="1" dirty="0"/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57200" y="191683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ru-RU" b="1" dirty="0" smtClean="0"/>
              <a:t>Если это прекрасный напиток, в нём она одна; а если он заключён в сосуд, то в нём её две.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928662" y="6143644"/>
            <a:ext cx="571504" cy="571504"/>
          </a:xfrm>
          <a:prstGeom prst="actionButtonHom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72396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14290"/>
            <a:ext cx="7143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- исключения10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6">
                    <a:tint val="1000"/>
                  </a:schemeClr>
                </a:solidFill>
              </a:rPr>
              <a:t>Почему нужно запомнить это стихотворение?</a:t>
            </a: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1" name="Объект 8"/>
          <p:cNvSpPr txBox="1">
            <a:spLocks/>
          </p:cNvSpPr>
          <p:nvPr/>
        </p:nvSpPr>
        <p:spPr>
          <a:xfrm>
            <a:off x="1500166" y="2298118"/>
            <a:ext cx="5880147" cy="27687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Жил в крыжовнике обжора,             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Услыхал в чащобе шорох.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У него случился шок,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Порвался на шортах шов.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44324" y="465313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В него входят почти все слова – исключения, в которых под ударением пишется не Ё, а О.</a:t>
            </a: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14348" y="6143644"/>
            <a:ext cx="571504" cy="571504"/>
          </a:xfrm>
          <a:prstGeom prst="actionButtonHom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5857892"/>
            <a:ext cx="19942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B97F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ответ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BB97F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85728"/>
            <a:ext cx="76328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– исключения 20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521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6">
                    <a:tint val="1000"/>
                  </a:schemeClr>
                </a:solidFill>
              </a:rPr>
              <a:t>Назовите глаголы – исключения, оканчивающиеся в неопределённой форме на АТЬ.</a:t>
            </a: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547664" y="3140968"/>
            <a:ext cx="5050904" cy="180020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Слышать, гнать, держать, дышать.</a:t>
            </a:r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7166"/>
            <a:ext cx="77339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– исключения 30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58417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6">
                    <a:tint val="1000"/>
                  </a:schemeClr>
                </a:solidFill>
              </a:rPr>
              <a:t>Почему глаголы - ненавидеть, негодовать, нездоровится – являются исключениями?</a:t>
            </a:r>
            <a:endParaRPr lang="ru-RU" b="1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979712" y="3573016"/>
            <a:ext cx="5194920" cy="1728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Потому что они пишутся с НЕ слитно.</a:t>
            </a:r>
            <a:endParaRPr lang="ru-RU" sz="28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5786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290"/>
            <a:ext cx="76026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– исключения 40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7297" y="1268760"/>
            <a:ext cx="8579296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6">
                    <a:tint val="1000"/>
                  </a:schemeClr>
                </a:solidFill>
              </a:rPr>
              <a:t>Назовите слова – исключения, в которых пишется две буквы Н в суффиксе –ЯН- прилагательных.</a:t>
            </a: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643042" y="2924944"/>
            <a:ext cx="5554960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Стеклянный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Деревянный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Оловянный</a:t>
            </a:r>
          </a:p>
          <a:p>
            <a:pPr algn="ctr">
              <a:buNone/>
            </a:pP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578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69456" y="6000768"/>
            <a:ext cx="17748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ответ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63579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Чёрный ящик 50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6561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6">
                    <a:tint val="1000"/>
                  </a:schemeClr>
                </a:solidFill>
              </a:rPr>
              <a:t>Назовите слова- исключения из правила: «Ь после шипящих и мягких согласных у глаголов повелительного наклонения»</a:t>
            </a: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500166" y="2420888"/>
            <a:ext cx="5846390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ЛЯГ, ЛЯГТЕ</a:t>
            </a:r>
            <a:endParaRPr lang="ru-RU" sz="28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500034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290"/>
            <a:ext cx="77466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– исключения 60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5212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6">
                    <a:tint val="1000"/>
                  </a:schemeClr>
                </a:solidFill>
              </a:rPr>
              <a:t>Почему слова – сочетать, сочетание- являются исключениями?</a:t>
            </a: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9" name="Содержимое 6"/>
          <p:cNvSpPr txBox="1">
            <a:spLocks/>
          </p:cNvSpPr>
          <p:nvPr/>
        </p:nvSpPr>
        <p:spPr>
          <a:xfrm>
            <a:off x="1601411" y="2977002"/>
            <a:ext cx="5846390" cy="167613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 корне слова пишется гласный Е, хотя после корня есть суффикс А.</a:t>
            </a:r>
            <a:endParaRPr lang="ru-RU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4290"/>
            <a:ext cx="81369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Удвоенные согласные 10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76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Отгадайте: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7216" y="2060848"/>
            <a:ext cx="7088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Он на вокзале есть всегда,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К нему приходят поезда.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Двойное Р содержит он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И называется…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653136"/>
            <a:ext cx="4026827" cy="830997"/>
          </a:xfrm>
          <a:prstGeom prst="rect">
            <a:avLst/>
          </a:prstGeom>
          <a:gradFill>
            <a:gsLst>
              <a:gs pos="94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        </a:t>
            </a:r>
            <a:r>
              <a:rPr lang="ru-RU" sz="2400" b="1" dirty="0" smtClean="0">
                <a:solidFill>
                  <a:schemeClr val="tx1"/>
                </a:solidFill>
              </a:rPr>
              <a:t>ПЕРРОН</a:t>
            </a:r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285728"/>
            <a:ext cx="80778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Удвоенные согласные 20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5857892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Отгадайте: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8827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Зовёт отдохнуть кого – то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День шестой,…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4653136"/>
            <a:ext cx="4026827" cy="892552"/>
          </a:xfrm>
          <a:prstGeom prst="rect">
            <a:avLst/>
          </a:prstGeom>
          <a:gradFill>
            <a:gsLst>
              <a:gs pos="94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         </a:t>
            </a:r>
            <a:r>
              <a:rPr lang="ru-RU" sz="2800" b="1" dirty="0" smtClean="0">
                <a:solidFill>
                  <a:schemeClr val="tx1"/>
                </a:solidFill>
              </a:rPr>
              <a:t>СУББОТА</a:t>
            </a: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14290"/>
            <a:ext cx="78488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Удвоенные согласные 30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29520" y="5786454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Отгадайте: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18827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Во мне два К, не забывайте,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Таким, как я, всегда бывайте: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Я точный, чистый и опрятный,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Иным же словом, 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653136"/>
            <a:ext cx="4680520" cy="892552"/>
          </a:xfrm>
          <a:prstGeom prst="rect">
            <a:avLst/>
          </a:prstGeom>
          <a:gradFill>
            <a:gsLst>
              <a:gs pos="96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         </a:t>
            </a:r>
            <a:r>
              <a:rPr lang="ru-RU" sz="2800" b="1" dirty="0" smtClean="0">
                <a:solidFill>
                  <a:schemeClr val="tx1"/>
                </a:solidFill>
              </a:rPr>
              <a:t>АККУРАТНЫЙ</a:t>
            </a: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10</a:t>
            </a:r>
            <a:endParaRPr lang="ru-RU" sz="3600" b="1" cap="none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92919" y="1196752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Назовите слово из шести звуков.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5929330"/>
            <a:ext cx="18102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6853" y="2708920"/>
            <a:ext cx="1563248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Тополь </a:t>
            </a:r>
          </a:p>
          <a:p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82311" y="2708920"/>
            <a:ext cx="1346844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Ясень </a:t>
            </a:r>
          </a:p>
          <a:p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2674189"/>
            <a:ext cx="1535998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Берёза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14290"/>
            <a:ext cx="79208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Удвоенные согласные 40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5786454"/>
            <a:ext cx="1813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Отгадайте: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58585" y="4525870"/>
            <a:ext cx="4026827" cy="830997"/>
          </a:xfrm>
          <a:prstGeom prst="rect">
            <a:avLst/>
          </a:prstGeom>
          <a:gradFill>
            <a:gsLst>
              <a:gs pos="97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     </a:t>
            </a:r>
            <a:r>
              <a:rPr lang="ru-RU" sz="2400" b="1" dirty="0" smtClean="0">
                <a:solidFill>
                  <a:schemeClr val="tx1"/>
                </a:solidFill>
              </a:rPr>
              <a:t>РАССВЕТ</a:t>
            </a: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221649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Вот уже забрезжил свет –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Начинается …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2852"/>
            <a:ext cx="82089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Удвоенные согласные 50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Отгадайте: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18827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На большие расстояния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Мчится он без опоздания,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Пишется в конце два С,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Называется…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653136"/>
            <a:ext cx="4026827" cy="892552"/>
          </a:xfrm>
          <a:prstGeom prst="rect">
            <a:avLst/>
          </a:prstGeom>
          <a:gradFill>
            <a:gsLst>
              <a:gs pos="94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         </a:t>
            </a:r>
            <a:r>
              <a:rPr lang="ru-RU" sz="2800" b="1" dirty="0" smtClean="0">
                <a:solidFill>
                  <a:schemeClr val="tx1"/>
                </a:solidFill>
              </a:rPr>
              <a:t>ЭКСПРЕСС</a:t>
            </a: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7" y="214290"/>
            <a:ext cx="80316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Удвоенные согласные 60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5857892"/>
            <a:ext cx="18165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5679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Назовите 8 имён с удвоенной согласной.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3212976"/>
            <a:ext cx="5832648" cy="1754326"/>
          </a:xfrm>
          <a:prstGeom prst="rect">
            <a:avLst/>
          </a:prstGeom>
          <a:gradFill>
            <a:gsLst>
              <a:gs pos="93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Филипп, Эмма, Савва, Алла, Анна, Римма, Инна, Кирилл.</a:t>
            </a: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66437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Весёлая грамматика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5857892"/>
            <a:ext cx="1465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ответ</a:t>
            </a:r>
            <a:endParaRPr lang="ru-RU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556" y="145836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У глагола время бывает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3212976"/>
            <a:ext cx="2448272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прошлое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3212976"/>
            <a:ext cx="3384376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прошлогоднее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4365104"/>
            <a:ext cx="324036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произошедшее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4306469"/>
            <a:ext cx="2916324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прошедшее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1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68580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Весёлая грамматика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5715016"/>
            <a:ext cx="2748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Глаголы бывают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1808" y="2779573"/>
            <a:ext cx="3672408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безразличные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2781514"/>
            <a:ext cx="3096344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безлицевые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7200" y="3933055"/>
            <a:ext cx="361524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бездейственные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808" y="3937689"/>
            <a:ext cx="2916324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безличные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68580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Весёлая грамматика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2396" y="5929330"/>
            <a:ext cx="13474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9675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Глаголы, которые сочетаются с существительным в </a:t>
            </a:r>
            <a:r>
              <a:rPr lang="ru-RU" sz="2800" b="1" dirty="0" err="1" smtClean="0"/>
              <a:t>Вин.п</a:t>
            </a:r>
            <a:r>
              <a:rPr lang="ru-RU" sz="2800" b="1" dirty="0" smtClean="0"/>
              <a:t> без предлога, называются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71808" y="2779573"/>
            <a:ext cx="341216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непереходные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154" y="3933056"/>
            <a:ext cx="3455814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походные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3933055"/>
            <a:ext cx="3312368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переводные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44376" y="2779573"/>
            <a:ext cx="3328024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переходные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3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290"/>
            <a:ext cx="7102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Весёлая грамматика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5929330"/>
            <a:ext cx="13474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9675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Какого наклонения не бывает у глагола?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71808" y="2779573"/>
            <a:ext cx="341216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изъявительного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750831"/>
            <a:ext cx="341216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сослагательного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1808" y="4005064"/>
            <a:ext cx="341216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повелительного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3920" y="3958034"/>
            <a:ext cx="3328024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побудительного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8180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Весёлая грамматика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5929330"/>
            <a:ext cx="249772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196752"/>
            <a:ext cx="7748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Чего не имеет инфинитив?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2767178"/>
            <a:ext cx="197200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вида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5806" y="2726447"/>
            <a:ext cx="2944466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возвратности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005064"/>
            <a:ext cx="1972000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лица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5806" y="4005063"/>
            <a:ext cx="2944466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переходности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7483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Весёлая грамматика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26580" y="5857892"/>
            <a:ext cx="17748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Репортаж о спортивном матче заканчивался так: «</a:t>
            </a:r>
            <a:r>
              <a:rPr lang="ru-RU" sz="2800" b="1" i="1" dirty="0" smtClean="0"/>
              <a:t>Особенно удачно выступили </a:t>
            </a:r>
            <a:r>
              <a:rPr lang="ru-RU" sz="2800" b="1" i="1" dirty="0" err="1" smtClean="0"/>
              <a:t>Гаас</a:t>
            </a:r>
            <a:r>
              <a:rPr lang="ru-RU" sz="2800" b="1" i="1" dirty="0" smtClean="0"/>
              <a:t>, Жук и Ким. Все трое включены в сборную республики</a:t>
            </a:r>
            <a:r>
              <a:rPr lang="ru-RU" sz="2800" b="1" dirty="0" smtClean="0"/>
              <a:t>».</a:t>
            </a:r>
          </a:p>
          <a:p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Кто эти спортсмены – мужчины или женщины?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4581128"/>
            <a:ext cx="5112568" cy="830997"/>
          </a:xfrm>
          <a:prstGeom prst="rect">
            <a:avLst/>
          </a:prstGeom>
          <a:gradFill>
            <a:gsLst>
              <a:gs pos="99168">
                <a:srgbClr val="8CBED1"/>
              </a:gs>
              <a:gs pos="90000">
                <a:srgbClr val="92D050"/>
              </a:gs>
              <a:gs pos="100000">
                <a:schemeClr val="accent3">
                  <a:tint val="865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100000">
                <a:schemeClr val="accent3">
                  <a:tint val="71000"/>
                  <a:satMod val="112000"/>
                </a:schemeClr>
              </a:gs>
              <a:gs pos="98000">
                <a:schemeClr val="accent3">
                  <a:tint val="86000"/>
                </a:schemeClr>
              </a:gs>
              <a:gs pos="100000">
                <a:schemeClr val="accent3">
                  <a:shade val="6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Мужчины. О женщинах бы писалось: «Все три…»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14290"/>
            <a:ext cx="7416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и их значения 10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2396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196752"/>
            <a:ext cx="84638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Какая из данных пар слов не является синонимами?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564904"/>
            <a:ext cx="4356484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</a:rPr>
              <a:t>стина - правда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3369802"/>
            <a:ext cx="4356484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</a:rPr>
              <a:t>вобода - воля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4149080"/>
            <a:ext cx="4356484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добро – зло 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3056" y="5013176"/>
            <a:ext cx="4356484" cy="954107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</a:rPr>
              <a:t>апущенность - заброшенность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2" grpId="1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56436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20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43903" y="1052736"/>
            <a:ext cx="8229600" cy="223224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Одинаково ли количество звуков в парах слов: СУД- СУТЬ; МОЛОТЬ – МОЛОТ.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5857892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7683" y="3124418"/>
            <a:ext cx="1212191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ДА   </a:t>
            </a:r>
          </a:p>
          <a:p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3124417"/>
            <a:ext cx="1391728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НЕТ  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2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0"/>
            <a:ext cx="7962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и их значения </a:t>
            </a:r>
            <a:r>
              <a:rPr lang="ru-RU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2396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1" y="1423722"/>
            <a:ext cx="80916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Укажите верное определение значения слова ЭТИМОЛОГИЯ.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2636912"/>
            <a:ext cx="6001745" cy="461665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наука о поведении человека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956" y="3250977"/>
            <a:ext cx="6034889" cy="830997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наука о здоровой и вкусной пище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916" y="4293096"/>
            <a:ext cx="6001745" cy="461665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наука о поведении животных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27916" y="5085184"/>
            <a:ext cx="6280388" cy="1200329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раздел науки о языке, изучающий происхождение и историю слов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3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4290"/>
            <a:ext cx="77768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и их значения 30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69456" y="5929330"/>
            <a:ext cx="1806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196752"/>
            <a:ext cx="76740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Какое из данных слов в русском языке самое «старое»?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2276872"/>
            <a:ext cx="3244827" cy="523220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</a:rPr>
              <a:t>дискета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172924"/>
            <a:ext cx="3244827" cy="523220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</a:rPr>
              <a:t>телешоу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752" y="4149080"/>
            <a:ext cx="3244827" cy="523220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рок - группа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6160" y="5085184"/>
            <a:ext cx="3244827" cy="523220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библиотека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2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26580" y="5929330"/>
            <a:ext cx="1806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57" y="188640"/>
            <a:ext cx="780857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и их значения </a:t>
            </a:r>
            <a:r>
              <a:rPr lang="ru-RU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9675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Значение какого слова определено неверно?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2276872"/>
            <a:ext cx="7518472" cy="830997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Вокализ – упражнение для голоса, исполняемое на одних гласных звуках.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640" y="3356992"/>
            <a:ext cx="7518472" cy="830997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Кашпо – декоративная ваза для маскировки цветочного горшка.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640" y="4365104"/>
            <a:ext cx="7610792" cy="461665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Этикетка – правила поведения человека.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680" y="5084790"/>
            <a:ext cx="7518472" cy="830997"/>
          </a:xfrm>
          <a:prstGeom prst="rect">
            <a:avLst/>
          </a:prstGeom>
          <a:gradFill>
            <a:gsLst>
              <a:gs pos="95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Мольберт – подставка, на которой помещается подрамник с холстом.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5" grpId="1" animBg="1"/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26580" y="6000768"/>
            <a:ext cx="1806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88640"/>
            <a:ext cx="7415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и их значения 50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196752"/>
            <a:ext cx="7818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Какое слово является устаревшим?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046268"/>
            <a:ext cx="2952328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император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2924944"/>
            <a:ext cx="2952328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светлица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3861048"/>
            <a:ext cx="2952328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караван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0528" y="4653136"/>
            <a:ext cx="2952328" cy="523220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 башмак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98018" y="6000768"/>
            <a:ext cx="1806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8436" y="188640"/>
            <a:ext cx="74815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и их значения 60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261" y="93503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Значение какого фразеологизма объяснено неверно?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79280" y="1889145"/>
            <a:ext cx="5132880" cy="892552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как снег на голову – появляться неожиданно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224" y="2924944"/>
            <a:ext cx="6936128" cy="892552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болеть душой – испытывать тревогу, переживать о чём -то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742" y="4005064"/>
            <a:ext cx="6172530" cy="892552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зарубить на носу – хорошенько запомнить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7742" y="5087795"/>
            <a:ext cx="6767602" cy="892552"/>
          </a:xfrm>
          <a:prstGeom prst="rect">
            <a:avLst/>
          </a:prstGeom>
          <a:gradFill>
            <a:gsLst>
              <a:gs pos="92000">
                <a:srgbClr val="92D050"/>
              </a:gs>
              <a:gs pos="100000">
                <a:schemeClr val="accent3">
                  <a:shade val="90000"/>
                  <a:lumMod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ломать голову – прийти в состояние крайнего раздражения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42852"/>
            <a:ext cx="6572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30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Какое слово затранскрибировано: (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паласкат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)малыша?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15174" y="5786454"/>
            <a:ext cx="19288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3124417"/>
            <a:ext cx="2257349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Полоскать </a:t>
            </a:r>
          </a:p>
          <a:p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29879" y="3124417"/>
            <a:ext cx="2568332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Поласкать  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42853"/>
            <a:ext cx="5500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40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5365" y="1412775"/>
            <a:ext cx="8373616" cy="172819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Какой фонетический процесс наблюдается в словах: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ЛОВКО, ФУРАЖКА, ВЧЕРА?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5857892"/>
            <a:ext cx="21853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3086565"/>
            <a:ext cx="2717411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Оглушение   </a:t>
            </a:r>
          </a:p>
          <a:p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3086565"/>
            <a:ext cx="2542684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Озвончение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28604"/>
            <a:ext cx="60722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50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51520" y="1412776"/>
            <a:ext cx="8186613" cy="269289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Решите пропорции, учитывая соотношение звуков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ПОПАДИ : ПОПАДЬИ = СУДИ : ?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5857892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717032"/>
            <a:ext cx="1936749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Судить   </a:t>
            </a:r>
          </a:p>
          <a:p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3881" y="3717031"/>
            <a:ext cx="1877437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Судьи   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85728"/>
            <a:ext cx="64294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60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каких словах этого предложения количество букв и звуков не одинаковое: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Каштанка съела много, но не наелась, а только опьянела от еды.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29520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05064"/>
            <a:ext cx="4200189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Съела, наелась, много</a:t>
            </a:r>
          </a:p>
          <a:p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5085184"/>
            <a:ext cx="2895344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  Только, еды  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5009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Интересные вопросы 10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6072206"/>
            <a:ext cx="18380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1005" y="1988840"/>
            <a:ext cx="7968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Из каких букв можно приготовить вкусную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пищу?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3861048"/>
            <a:ext cx="1388522" cy="830997"/>
          </a:xfrm>
          <a:prstGeom prst="rect">
            <a:avLst/>
          </a:prstGeom>
          <a:solidFill>
            <a:srgbClr val="92D050">
              <a:alpha val="84000"/>
            </a:srgb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У – Ха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Autumn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1529</TotalTime>
  <Words>1136</Words>
  <Application>Microsoft Office PowerPoint</Application>
  <PresentationFormat>Экран (4:3)</PresentationFormat>
  <Paragraphs>298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Autumn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Почему нужно запомнить это стихотворение?</vt:lpstr>
      <vt:lpstr>Назовите глаголы – исключения, оканчивающиеся в неопределённой форме на АТЬ.</vt:lpstr>
      <vt:lpstr>Почему глаголы - ненавидеть, негодовать, нездоровится – являются исключениями?</vt:lpstr>
      <vt:lpstr>Назовите слова – исключения, в которых пишется две буквы Н в суффиксе –ЯН- прилагательных.</vt:lpstr>
      <vt:lpstr>Назовите слова- исключения из правила: «Ь после шипящих и мягких согласных у глаголов повелительного наклонения»</vt:lpstr>
      <vt:lpstr>Почему слова – сочетать, сочетание- являются исключениями?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DNA7 X86</cp:lastModifiedBy>
  <cp:revision>152</cp:revision>
  <dcterms:modified xsi:type="dcterms:W3CDTF">2014-05-11T05:29:07Z</dcterms:modified>
</cp:coreProperties>
</file>