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0" r:id="rId7"/>
    <p:sldId id="261" r:id="rId8"/>
    <p:sldId id="273" r:id="rId9"/>
    <p:sldId id="274" r:id="rId10"/>
    <p:sldId id="275" r:id="rId11"/>
    <p:sldId id="276" r:id="rId12"/>
    <p:sldId id="277" r:id="rId13"/>
    <p:sldId id="279" r:id="rId14"/>
    <p:sldId id="262" r:id="rId15"/>
    <p:sldId id="278" r:id="rId16"/>
    <p:sldId id="280" r:id="rId17"/>
    <p:sldId id="263" r:id="rId18"/>
    <p:sldId id="264" r:id="rId19"/>
    <p:sldId id="265" r:id="rId20"/>
    <p:sldId id="266" r:id="rId21"/>
    <p:sldId id="282" r:id="rId22"/>
    <p:sldId id="267" r:id="rId23"/>
    <p:sldId id="269" r:id="rId24"/>
    <p:sldId id="271" r:id="rId25"/>
    <p:sldId id="268" r:id="rId26"/>
    <p:sldId id="270" r:id="rId27"/>
    <p:sldId id="284" r:id="rId28"/>
    <p:sldId id="283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F1960F"/>
    <a:srgbClr val="EE1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F401-58B7-483E-BCE8-1C3444EC3831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E0E0-B050-4533-ABFD-53F336321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1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F401-58B7-483E-BCE8-1C3444EC3831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E0E0-B050-4533-ABFD-53F336321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9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F401-58B7-483E-BCE8-1C3444EC3831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E0E0-B050-4533-ABFD-53F336321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3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F401-58B7-483E-BCE8-1C3444EC3831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E0E0-B050-4533-ABFD-53F336321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23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F401-58B7-483E-BCE8-1C3444EC3831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E0E0-B050-4533-ABFD-53F336321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1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F401-58B7-483E-BCE8-1C3444EC3831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E0E0-B050-4533-ABFD-53F336321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F401-58B7-483E-BCE8-1C3444EC3831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E0E0-B050-4533-ABFD-53F336321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583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F401-58B7-483E-BCE8-1C3444EC3831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E0E0-B050-4533-ABFD-53F336321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78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F401-58B7-483E-BCE8-1C3444EC3831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E0E0-B050-4533-ABFD-53F336321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18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F401-58B7-483E-BCE8-1C3444EC3831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E0E0-B050-4533-ABFD-53F336321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3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F401-58B7-483E-BCE8-1C3444EC3831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EE0E0-B050-4533-ABFD-53F336321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4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4F401-58B7-483E-BCE8-1C3444EC3831}" type="datetimeFigureOut">
              <a:rPr lang="ru-RU" smtClean="0"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EE0E0-B050-4533-ABFD-53F3363219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81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interesno-tyt.ru/uploads/posts/2011-10/1317582036_f8zndtg96r7xpqb.jpeg" TargetMode="External"/><Relationship Id="rId13" Type="http://schemas.openxmlformats.org/officeDocument/2006/relationships/hyperlink" Target="http://teranozavr-rex.ru/images/tiranozavr4.jpg" TargetMode="External"/><Relationship Id="rId18" Type="http://schemas.openxmlformats.org/officeDocument/2006/relationships/hyperlink" Target="http://www.squamata.ru/images/stories/Dinoz/4/Stegozavr.jpg" TargetMode="External"/><Relationship Id="rId26" Type="http://schemas.openxmlformats.org/officeDocument/2006/relationships/hyperlink" Target="http://3.bp.blogspot.com/-0Qj2advDGU8/TZardLkPVsI/AAAAAAAAAEE/_yf1-TdxmnQ/s1600/%D0%93%D0%B0%D0%B4%D1%80%D0%BE%D0%B7%D0%B0%D0%B2%25D" TargetMode="External"/><Relationship Id="rId3" Type="http://schemas.openxmlformats.org/officeDocument/2006/relationships/hyperlink" Target="http://umm4.com/raznoe/v-epoxu-dinozavrov.htm" TargetMode="External"/><Relationship Id="rId21" Type="http://schemas.openxmlformats.org/officeDocument/2006/relationships/hyperlink" Target="http://umm4.com/wp-content/uploads/2010/05/Compsognathus.jpg" TargetMode="External"/><Relationship Id="rId7" Type="http://schemas.openxmlformats.org/officeDocument/2006/relationships/hyperlink" Target="http://raptas.ru/varan.jpg" TargetMode="External"/><Relationship Id="rId12" Type="http://schemas.openxmlformats.org/officeDocument/2006/relationships/hyperlink" Target="http://mydino.ru/wp-content/uploads/2009/12/velociraptor.jpg" TargetMode="External"/><Relationship Id="rId17" Type="http://schemas.openxmlformats.org/officeDocument/2006/relationships/hyperlink" Target="http://planete-zemlya.ru/wp-content/upLoads/2011/05/wpid-image150.jpg" TargetMode="External"/><Relationship Id="rId25" Type="http://schemas.openxmlformats.org/officeDocument/2006/relationships/hyperlink" Target="http://www.dinozavro.ru/images/5.jpg" TargetMode="External"/><Relationship Id="rId2" Type="http://schemas.openxmlformats.org/officeDocument/2006/relationships/hyperlink" Target="http://dinozavry.tcoa.ru/hisznye_dinozavry/borba_dinozavrov.html" TargetMode="External"/><Relationship Id="rId16" Type="http://schemas.openxmlformats.org/officeDocument/2006/relationships/hyperlink" Target="http://planete-zemlya.ru/wp-content/upLoads/2011/05/wpid-image080.gif" TargetMode="External"/><Relationship Id="rId20" Type="http://schemas.openxmlformats.org/officeDocument/2006/relationships/hyperlink" Target="http://www.mosanimal.ru/userfiles/kroliki_64252_L(1).jpg" TargetMode="External"/><Relationship Id="rId29" Type="http://schemas.openxmlformats.org/officeDocument/2006/relationships/hyperlink" Target="http://www.supersadovnik.ru/site_images/00000012/0004999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8/8c/Montage_of_four_US_state_reptiles.jpg" TargetMode="External"/><Relationship Id="rId11" Type="http://schemas.openxmlformats.org/officeDocument/2006/relationships/hyperlink" Target="http://nativum.com/2009/11/24/veloceraptor/" TargetMode="External"/><Relationship Id="rId24" Type="http://schemas.openxmlformats.org/officeDocument/2006/relationships/hyperlink" Target="http://www.dinozavro.ru/juras/images/allosaur_skull.jpg" TargetMode="External"/><Relationship Id="rId5" Type="http://schemas.openxmlformats.org/officeDocument/2006/relationships/hyperlink" Target="http://www.sleepexpert.ru/images/1419.jpg" TargetMode="External"/><Relationship Id="rId15" Type="http://schemas.openxmlformats.org/officeDocument/2006/relationships/hyperlink" Target="http://upload.wikimedia.org/wikipedia/commons/thumb/c/c5/Largesttheropods.svg/400px-Largesttheropods.svg.png" TargetMode="External"/><Relationship Id="rId23" Type="http://schemas.openxmlformats.org/officeDocument/2006/relationships/hyperlink" Target="http://img-fotki.yandex.ru/get/4811/starlitnight2011.16/0_61ad2_1618b1ff_L" TargetMode="External"/><Relationship Id="rId28" Type="http://schemas.openxmlformats.org/officeDocument/2006/relationships/hyperlink" Target="http://www.zooeco.com/Im6/Natrix%20tesselata5.jpg" TargetMode="External"/><Relationship Id="rId10" Type="http://schemas.openxmlformats.org/officeDocument/2006/relationships/hyperlink" Target="http://upload.wikimedia.org/wikipedia/commons/thumb/f/fe/Velociraptor_mongoliensis_type_skull_and_jaws.jpg/611px-Velociraptor_mongoliensis_type_skull_and_jaws.jpg" TargetMode="External"/><Relationship Id="rId19" Type="http://schemas.openxmlformats.org/officeDocument/2006/relationships/hyperlink" Target="http://www.squamata.ru/dyno/178-stegozavry.html" TargetMode="External"/><Relationship Id="rId4" Type="http://schemas.openxmlformats.org/officeDocument/2006/relationships/hyperlink" Target="http://nativum.com/wp-content/uploads/2009/11/avimim1.jpg" TargetMode="External"/><Relationship Id="rId9" Type="http://schemas.openxmlformats.org/officeDocument/2006/relationships/hyperlink" Target="http://nativum.com/wp-content/uploads/2009/11/800px-Vraptor-scale.svg.jpg" TargetMode="External"/><Relationship Id="rId14" Type="http://schemas.openxmlformats.org/officeDocument/2006/relationships/hyperlink" Target="http://upload.wikimedia.org/wikipedia/commons/thumb/a/ab/Palais_de_la_Decouverte_Tyrannosaurus_rex_p1050042.jpg/220px-Palais_de_la_Decouverte_Tyrannosaurus_rex_p1050042.jpg" TargetMode="External"/><Relationship Id="rId22" Type="http://schemas.openxmlformats.org/officeDocument/2006/relationships/hyperlink" Target="http://www.dinozavro.ru/images/6.jpg" TargetMode="External"/><Relationship Id="rId27" Type="http://schemas.openxmlformats.org/officeDocument/2006/relationships/hyperlink" Target="http://www.wallon.ru/_ph/41/2/16063474.jpg" TargetMode="External"/><Relationship Id="rId30" Type="http://schemas.openxmlformats.org/officeDocument/2006/relationships/hyperlink" Target="http://dinozavry.tcoa.ru/src/images/era_dinozavrov/skorost_dinozavrov.GI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dirty="0" smtClean="0"/>
              <a:t>Установите соответствия: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954760" y="836712"/>
            <a:ext cx="5220072" cy="4392487"/>
          </a:xfrm>
          <a:solidFill>
            <a:schemeClr val="tx2">
              <a:lumMod val="20000"/>
              <a:lumOff val="80000"/>
              <a:alpha val="85000"/>
            </a:schemeClr>
          </a:solidFill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Размножается спорами.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Они «изобрели» яйцо.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 Дали начало современным млекопитающим.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 </a:t>
            </a:r>
            <a:r>
              <a:rPr lang="ru-RU" b="1" dirty="0" smtClean="0"/>
              <a:t>Зародыш + </a:t>
            </a:r>
            <a:r>
              <a:rPr lang="ru-RU" b="1" dirty="0"/>
              <a:t>запас питательных веществ + </a:t>
            </a:r>
            <a:r>
              <a:rPr lang="ru-RU" b="1" dirty="0" smtClean="0"/>
              <a:t>оболочка.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 Они «изобрели» семя.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Зародыш + </a:t>
            </a:r>
            <a:r>
              <a:rPr lang="ru-RU" b="1" dirty="0"/>
              <a:t>запас жидкости и питания + </a:t>
            </a:r>
            <a:r>
              <a:rPr lang="ru-RU" b="1" dirty="0" smtClean="0"/>
              <a:t>оболочка.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0" y="836712"/>
            <a:ext cx="3995936" cy="439248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b="1" dirty="0" smtClean="0"/>
              <a:t>А. Голосеменные.</a:t>
            </a:r>
          </a:p>
          <a:p>
            <a:pPr marL="0" indent="0">
              <a:buNone/>
            </a:pPr>
            <a:r>
              <a:rPr lang="ru-RU" sz="3200" b="1" dirty="0" smtClean="0"/>
              <a:t>Б. Зверозубые  </a:t>
            </a:r>
          </a:p>
          <a:p>
            <a:pPr marL="0" indent="0">
              <a:buNone/>
            </a:pPr>
            <a:r>
              <a:rPr lang="ru-RU" sz="3200" b="1" dirty="0"/>
              <a:t> </a:t>
            </a:r>
            <a:r>
              <a:rPr lang="ru-RU" sz="3200" b="1" dirty="0" smtClean="0"/>
              <a:t>     ящеры.</a:t>
            </a:r>
          </a:p>
          <a:p>
            <a:pPr marL="0" indent="0">
              <a:buNone/>
            </a:pPr>
            <a:r>
              <a:rPr lang="ru-RU" sz="3200" b="1" dirty="0" smtClean="0"/>
              <a:t>В. Пресмыкающиеся.</a:t>
            </a:r>
          </a:p>
          <a:p>
            <a:pPr marL="0" indent="0">
              <a:buNone/>
            </a:pPr>
            <a:r>
              <a:rPr lang="ru-RU" sz="3200" b="1" dirty="0" smtClean="0"/>
              <a:t>Г.  Семя.</a:t>
            </a:r>
          </a:p>
          <a:p>
            <a:pPr marL="0" indent="0">
              <a:buNone/>
            </a:pPr>
            <a:r>
              <a:rPr lang="ru-RU" sz="3200" b="1" dirty="0" smtClean="0"/>
              <a:t>Д. Папоротник.</a:t>
            </a:r>
          </a:p>
          <a:p>
            <a:pPr marL="0" indent="0">
              <a:buNone/>
            </a:pPr>
            <a:r>
              <a:rPr lang="ru-RU" sz="3200" b="1" dirty="0" smtClean="0"/>
              <a:t>Е. Яйцо.</a:t>
            </a:r>
            <a:endParaRPr lang="ru-RU" sz="32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25756"/>
              </p:ext>
            </p:extLst>
          </p:nvPr>
        </p:nvGraphicFramePr>
        <p:xfrm>
          <a:off x="107504" y="5301208"/>
          <a:ext cx="892899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65"/>
                <a:gridCol w="1488165"/>
                <a:gridCol w="1488165"/>
                <a:gridCol w="1488165"/>
                <a:gridCol w="1488165"/>
                <a:gridCol w="148816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5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3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2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4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1</a:t>
                      </a:r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6</a:t>
                      </a:r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53115"/>
              </p:ext>
            </p:extLst>
          </p:nvPr>
        </p:nvGraphicFramePr>
        <p:xfrm>
          <a:off x="107504" y="5301208"/>
          <a:ext cx="8928990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65"/>
                <a:gridCol w="1488165"/>
                <a:gridCol w="1488165"/>
                <a:gridCol w="1488165"/>
                <a:gridCol w="1488165"/>
                <a:gridCol w="1488165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А 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Д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65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4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85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" y="4551393"/>
            <a:ext cx="4398079" cy="2306607"/>
          </a:xfrm>
          <a:ln w="44450"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Соотношение размеров различных видов динозавров между собой и  с человеком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лександр\Downloads\220px-Palais_de_la_Decouverte_Tyrannosaurus_rex_p1050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73" y="3789040"/>
            <a:ext cx="475472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андр\Downloads\400px-Largesttheropod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30"/>
            <a:ext cx="10412794" cy="380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98079" y="378904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Череп </a:t>
            </a:r>
            <a:r>
              <a:rPr lang="ru-RU" b="1" dirty="0" err="1" smtClean="0">
                <a:solidFill>
                  <a:schemeClr val="bg1"/>
                </a:solidFill>
              </a:rPr>
              <a:t>тиранозавра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1835696" y="3799955"/>
            <a:ext cx="648072" cy="7514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769478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Спинозавр</a:t>
            </a:r>
            <a:r>
              <a:rPr lang="ru-RU" dirty="0" smtClean="0"/>
              <a:t> - в </a:t>
            </a:r>
            <a:r>
              <a:rPr lang="ru-RU" dirty="0"/>
              <a:t>длину </a:t>
            </a:r>
            <a:r>
              <a:rPr lang="ru-RU" dirty="0" smtClean="0"/>
              <a:t>составлял </a:t>
            </a:r>
            <a:r>
              <a:rPr lang="ru-RU" dirty="0"/>
              <a:t>около </a:t>
            </a:r>
            <a:r>
              <a:rPr lang="ru-RU" dirty="0" smtClean="0"/>
              <a:t>17—18 </a:t>
            </a:r>
            <a:r>
              <a:rPr lang="ru-RU" dirty="0"/>
              <a:t>метров, в высоту 8 метров, а весил 7—9 тонн.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C:\Users\Александр\Downloads\wpid-image0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88206"/>
            <a:ext cx="6912768" cy="492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16216" cy="1124744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Компсогнат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24744"/>
            <a:ext cx="3110078" cy="57332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 – самый маленький из всех динозавров. </a:t>
            </a:r>
            <a:r>
              <a:rPr lang="ru-RU" dirty="0" smtClean="0"/>
              <a:t>Ростом с </a:t>
            </a:r>
            <a:r>
              <a:rPr lang="ru-RU" dirty="0"/>
              <a:t>индюка питался насекомыми и ящерицами. Чтобы самому не попасть в зубы и не стать добычей более крупных собратьев, </a:t>
            </a:r>
            <a:r>
              <a:rPr lang="ru-RU" dirty="0" err="1"/>
              <a:t>компсогнат</a:t>
            </a:r>
            <a:r>
              <a:rPr lang="ru-RU" dirty="0"/>
              <a:t> быстро бегал – задние лапы у него были длинные и сильные.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ru-RU"/>
          </a:p>
        </p:txBody>
      </p:sp>
      <p:pic>
        <p:nvPicPr>
          <p:cNvPr id="10242" name="Picture 2" descr="C:\Users\Александр\Downloads\Compsognath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582" y="1124744"/>
            <a:ext cx="595312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59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368152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Аллозавр</a:t>
            </a:r>
            <a:r>
              <a:rPr lang="ru-RU" dirty="0"/>
              <a:t> - один из самых известных и исследованных хищных </a:t>
            </a:r>
            <a:r>
              <a:rPr lang="ru-RU" dirty="0" smtClean="0"/>
              <a:t>динозавров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-1" y="4298181"/>
            <a:ext cx="4855081" cy="25598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 Челюсти </a:t>
            </a:r>
            <a:r>
              <a:rPr lang="ru-RU" b="1" dirty="0" err="1"/>
              <a:t>аллозавра</a:t>
            </a:r>
            <a:r>
              <a:rPr lang="ru-RU" dirty="0"/>
              <a:t> </a:t>
            </a:r>
            <a:r>
              <a:rPr lang="ru-RU" dirty="0" smtClean="0"/>
              <a:t> были </a:t>
            </a:r>
            <a:r>
              <a:rPr lang="ru-RU" dirty="0"/>
              <a:t>очень </a:t>
            </a:r>
            <a:r>
              <a:rPr lang="ru-RU" dirty="0" smtClean="0"/>
              <a:t>мощными.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  </a:t>
            </a:r>
            <a:r>
              <a:rPr lang="ru-RU" b="1" dirty="0" err="1" smtClean="0"/>
              <a:t>Аллозав</a:t>
            </a:r>
            <a:r>
              <a:rPr lang="ru-RU" dirty="0" err="1" smtClean="0"/>
              <a:t>р</a:t>
            </a:r>
            <a:r>
              <a:rPr lang="ru-RU" dirty="0" smtClean="0"/>
              <a:t> </a:t>
            </a:r>
            <a:r>
              <a:rPr lang="ru-RU" dirty="0"/>
              <a:t>был способен не только разрывать плоть, но и дробить кости. </a:t>
            </a:r>
          </a:p>
        </p:txBody>
      </p:sp>
      <p:pic>
        <p:nvPicPr>
          <p:cNvPr id="12290" name="Picture 2" descr="C:\Users\Александр\Downloads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30" y="1484784"/>
            <a:ext cx="4921911" cy="281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лександр\Downloads\allosaur_sku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413925" cy="356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Растительноядные динозавры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dirty="0" smtClean="0"/>
              <a:t>(четвероногие):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836712"/>
            <a:ext cx="3096344" cy="64807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Стегозавры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412776"/>
            <a:ext cx="4522845" cy="133893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Длина примерно  </a:t>
            </a:r>
            <a:r>
              <a:rPr lang="ru-RU" dirty="0"/>
              <a:t>9 метров, высота — 4 метра. </a:t>
            </a:r>
            <a:endParaRPr lang="ru-RU" dirty="0" smtClean="0"/>
          </a:p>
          <a:p>
            <a:r>
              <a:rPr lang="ru-RU" dirty="0" smtClean="0"/>
              <a:t>Мозг : </a:t>
            </a:r>
            <a:r>
              <a:rPr lang="ru-RU" dirty="0"/>
              <a:t>при весе животного около 4,5 тонн, его мозг весил лишь 80 грамм</a:t>
            </a:r>
            <a:r>
              <a:rPr lang="ru-RU" dirty="0" smtClean="0"/>
              <a:t>.</a:t>
            </a:r>
            <a:r>
              <a:rPr lang="ru-RU" dirty="0"/>
              <a:t>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6056" y="1484784"/>
            <a:ext cx="3168352" cy="6480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Цератопсы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лександр\Downloads\wpid-image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60103"/>
            <a:ext cx="5076056" cy="35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Александр\Downloads\Stegozav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5" y="2679700"/>
            <a:ext cx="4445000" cy="417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5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</a:rPr>
              <a:t>Диплодок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1522512" cy="69009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908719"/>
            <a:ext cx="4716016" cy="2708427"/>
          </a:xfrm>
        </p:spPr>
        <p:txBody>
          <a:bodyPr>
            <a:normAutofit fontScale="92500"/>
          </a:bodyPr>
          <a:lstStyle/>
          <a:p>
            <a:r>
              <a:rPr lang="ru-RU" dirty="0"/>
              <a:t>Мозг </a:t>
            </a:r>
            <a:r>
              <a:rPr lang="ru-RU" b="1" dirty="0"/>
              <a:t>диплодока</a:t>
            </a:r>
            <a:r>
              <a:rPr lang="ru-RU" dirty="0"/>
              <a:t> был крошечным - размером с куриное яйцо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Быстро передвигаться</a:t>
            </a:r>
            <a:r>
              <a:rPr lang="ru-RU" dirty="0"/>
              <a:t> </a:t>
            </a:r>
            <a:r>
              <a:rPr lang="ru-RU" b="1" dirty="0"/>
              <a:t>диплодоки</a:t>
            </a:r>
            <a:r>
              <a:rPr lang="ru-RU" dirty="0"/>
              <a:t> не могли. Вес длинной шеи уравновешивал еще более длинный хвост.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694375" y="3717031"/>
            <a:ext cx="3449625" cy="31392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лександр\Download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2" y="3617147"/>
            <a:ext cx="5704247" cy="323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лександр\Downloads\662m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827151"/>
            <a:ext cx="4760326" cy="278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2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062"/>
            <a:ext cx="9324528" cy="134982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6600"/>
                </a:solidFill>
              </a:rPr>
              <a:t>Растительноядные </a:t>
            </a:r>
            <a:r>
              <a:rPr lang="ru-RU" sz="3600" b="1" dirty="0" smtClean="0">
                <a:solidFill>
                  <a:srgbClr val="006600"/>
                </a:solidFill>
              </a:rPr>
              <a:t>динозавры </a:t>
            </a:r>
            <a:r>
              <a:rPr lang="ru-RU" sz="3600" dirty="0" smtClean="0"/>
              <a:t>(двуногие) -  </a:t>
            </a:r>
            <a:r>
              <a:rPr lang="ru-RU" sz="3600" b="1" dirty="0" err="1" smtClean="0">
                <a:solidFill>
                  <a:srgbClr val="FF0000"/>
                </a:solidFill>
              </a:rPr>
              <a:t>Паразавролоф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70" y="1484784"/>
            <a:ext cx="3385344" cy="384929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Гребень на голове только у самцов</a:t>
            </a:r>
          </a:p>
          <a:p>
            <a:r>
              <a:rPr lang="ru-RU" sz="3200" b="1" dirty="0" smtClean="0"/>
              <a:t>Мог плавать в воде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Александр\Downloads\Гадрозав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1582"/>
            <a:ext cx="3385344" cy="253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Александр\Downloads\parasaurolophus0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44" y="1541732"/>
            <a:ext cx="5768783" cy="407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9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Почему динозаврам не страшны были хищники кроме других динозавров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80112" y="1484784"/>
            <a:ext cx="3563888" cy="5328592"/>
          </a:xfrm>
        </p:spPr>
        <p:txBody>
          <a:bodyPr/>
          <a:lstStyle/>
          <a:p>
            <a:r>
              <a:rPr lang="ru-RU" sz="3600" b="1" dirty="0" smtClean="0"/>
              <a:t>Большие размеры и скорость передвижения</a:t>
            </a:r>
          </a:p>
          <a:p>
            <a:endParaRPr lang="ru-RU" sz="2800" dirty="0" smtClean="0"/>
          </a:p>
          <a:p>
            <a:r>
              <a:rPr lang="ru-RU" sz="2800" dirty="0" smtClean="0"/>
              <a:t>Тираннозавр мог </a:t>
            </a:r>
            <a:r>
              <a:rPr lang="ru-RU" sz="2800" dirty="0"/>
              <a:t>бегать со скоростью 30 км/ч</a:t>
            </a:r>
          </a:p>
        </p:txBody>
      </p:sp>
      <p:pic>
        <p:nvPicPr>
          <p:cNvPr id="14338" name="Picture 2" descr="C:\Users\Александр\Downloads\velocirap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484784"/>
            <a:ext cx="5791773" cy="520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46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Александр\Downloads\000499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8143" y="2636912"/>
            <a:ext cx="3187075" cy="258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Какие животные и почему называются холоднокровными и теплокровными?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340768"/>
            <a:ext cx="4497388" cy="356125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ХОЛОДНОКРОВНЫЕ ЖИВОТНЫЕ</a:t>
            </a:r>
            <a:r>
              <a:rPr lang="ru-RU" dirty="0"/>
              <a:t> </a:t>
            </a:r>
            <a:r>
              <a:rPr lang="ru-RU" dirty="0" smtClean="0"/>
              <a:t>- температура </a:t>
            </a:r>
            <a:r>
              <a:rPr lang="ru-RU" dirty="0"/>
              <a:t>тела которых изменяется в зависимости от изменений температуры окружающей среды.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499992" y="1340768"/>
            <a:ext cx="4644007" cy="4785395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ТЕПЛОКРОВНЫЕ ЖИВОТНЫЕ</a:t>
            </a:r>
            <a:r>
              <a:rPr lang="ru-RU" dirty="0"/>
              <a:t>  </a:t>
            </a:r>
            <a:r>
              <a:rPr lang="ru-RU" dirty="0" smtClean="0"/>
              <a:t>- животные</a:t>
            </a:r>
            <a:r>
              <a:rPr lang="ru-RU" dirty="0"/>
              <a:t>, </a:t>
            </a:r>
            <a:r>
              <a:rPr lang="ru-RU" dirty="0" smtClean="0"/>
              <a:t>с постоянной  температурой  тела.</a:t>
            </a:r>
            <a:endParaRPr lang="ru-RU" dirty="0"/>
          </a:p>
        </p:txBody>
      </p:sp>
      <p:pic>
        <p:nvPicPr>
          <p:cNvPr id="15362" name="Picture 2" descr="C:\Users\Александр\Downloads\160634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2672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Александр\Downloads\Natrix tesselat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03" y="5088657"/>
            <a:ext cx="2880320" cy="178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121835" y="6266233"/>
            <a:ext cx="4041775" cy="639762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0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5495" y="4437112"/>
            <a:ext cx="4320480" cy="2232248"/>
          </a:xfrm>
        </p:spPr>
        <p:txBody>
          <a:bodyPr>
            <a:normAutofit/>
          </a:bodyPr>
          <a:lstStyle/>
          <a:p>
            <a:r>
              <a:rPr lang="ru-RU" b="1" dirty="0" smtClean="0"/>
              <a:t>Ведет пассивный образ жизни</a:t>
            </a:r>
          </a:p>
          <a:p>
            <a:r>
              <a:rPr lang="ru-RU" b="1" dirty="0" smtClean="0"/>
              <a:t>Достаточно получить пищу один раз в несколько месяцев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4437112"/>
            <a:ext cx="4499992" cy="2420888"/>
          </a:xfrm>
        </p:spPr>
        <p:txBody>
          <a:bodyPr/>
          <a:lstStyle/>
          <a:p>
            <a:r>
              <a:rPr lang="ru-RU" b="1" dirty="0" smtClean="0"/>
              <a:t>Ведёт активный образ жизни</a:t>
            </a:r>
          </a:p>
          <a:p>
            <a:r>
              <a:rPr lang="ru-RU" b="1" dirty="0" smtClean="0"/>
              <a:t>Ежедневно необходимо большое количество пищи</a:t>
            </a:r>
          </a:p>
        </p:txBody>
      </p:sp>
      <p:pic>
        <p:nvPicPr>
          <p:cNvPr id="7" name="Picture 3" descr="C:\Users\Александр\Downloads\Natrix tesselat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" y="780"/>
            <a:ext cx="4719703" cy="292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957" y="780"/>
            <a:ext cx="3706568" cy="300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2987824" y="2924944"/>
            <a:ext cx="3586168" cy="648072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Образ жизни?</a:t>
            </a:r>
            <a:endParaRPr lang="ru-RU" sz="4000" dirty="0"/>
          </a:p>
        </p:txBody>
      </p:sp>
      <p:sp>
        <p:nvSpPr>
          <p:cNvPr id="11" name="Текст 8"/>
          <p:cNvSpPr txBox="1">
            <a:spLocks/>
          </p:cNvSpPr>
          <p:nvPr/>
        </p:nvSpPr>
        <p:spPr>
          <a:xfrm>
            <a:off x="1259632" y="3645024"/>
            <a:ext cx="7416824" cy="6480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000" dirty="0" smtClean="0"/>
              <a:t>Как часто необходимо питаться?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4888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6012160" cy="2636911"/>
          </a:xfrm>
        </p:spPr>
        <p:txBody>
          <a:bodyPr>
            <a:normAutofit/>
          </a:bodyPr>
          <a:lstStyle/>
          <a:p>
            <a:r>
              <a:rPr lang="ru-RU" dirty="0" smtClean="0"/>
              <a:t>Когда владыками суши были драконы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80928"/>
            <a:ext cx="9144000" cy="407707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i="1" u="sng" dirty="0" smtClean="0">
                <a:solidFill>
                  <a:schemeClr val="tx1"/>
                </a:solidFill>
              </a:rPr>
              <a:t>Цель урока: </a:t>
            </a:r>
            <a:r>
              <a:rPr lang="ru-RU" dirty="0" smtClean="0">
                <a:solidFill>
                  <a:schemeClr val="tx1"/>
                </a:solidFill>
              </a:rPr>
              <a:t>познакомиться с уникальными особенностями динозавров и причинами, позволившими им долгое время быть владыками суши.</a:t>
            </a:r>
          </a:p>
          <a:p>
            <a:r>
              <a:rPr lang="ru-RU" b="1" i="1" dirty="0" smtClean="0">
                <a:solidFill>
                  <a:srgbClr val="0000CC"/>
                </a:solidFill>
              </a:rPr>
              <a:t>Проблемная ситуация: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По мнению Антошки драконы существовали.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Проблемный вопрос: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Кого из древних животных можно назвать драконами  и за что?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Александр\Downloads\avimim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430" y="22587"/>
            <a:ext cx="2989570" cy="28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23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2984" y="332656"/>
            <a:ext cx="7458031" cy="95528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Высокая температура тела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544" y="2088421"/>
            <a:ext cx="8208912" cy="928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Высокая активность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9512" y="3705200"/>
            <a:ext cx="8784976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Независимость от среды обитания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0" y="5517232"/>
            <a:ext cx="9144000" cy="12241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</a:rPr>
              <a:t>Преимущество в борьбе за существование</a:t>
            </a:r>
            <a:endParaRPr lang="ru-RU" sz="4000" b="1" i="1" dirty="0">
              <a:solidFill>
                <a:schemeClr val="tx1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3995936" y="1412776"/>
            <a:ext cx="86409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995936" y="4929336"/>
            <a:ext cx="86409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004320" y="3072536"/>
            <a:ext cx="86409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1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Опыт:</a:t>
            </a:r>
            <a:br>
              <a:rPr lang="ru-RU" dirty="0" smtClean="0"/>
            </a:br>
            <a:r>
              <a:rPr lang="ru-RU" dirty="0" smtClean="0"/>
              <a:t>два стакана с горячей водой – один полный, другой наполнен на четверть.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7282" y="2204864"/>
            <a:ext cx="4286966" cy="459789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Температура воды </a:t>
            </a:r>
          </a:p>
          <a:p>
            <a:pPr marL="0" indent="0">
              <a:buNone/>
            </a:pPr>
            <a:r>
              <a:rPr lang="ru-RU" dirty="0" smtClean="0"/>
              <a:t>В 1 стакане  100  </a:t>
            </a:r>
            <a:r>
              <a:rPr lang="ru-RU" baseline="30000" dirty="0" smtClean="0"/>
              <a:t>0</a:t>
            </a:r>
            <a:r>
              <a:rPr lang="ru-RU" dirty="0" smtClean="0"/>
              <a:t> С.    </a:t>
            </a:r>
          </a:p>
          <a:p>
            <a:pPr marL="0" indent="0">
              <a:buNone/>
            </a:pPr>
            <a:r>
              <a:rPr lang="ru-RU" dirty="0" smtClean="0"/>
              <a:t>Температура воды </a:t>
            </a:r>
          </a:p>
          <a:p>
            <a:pPr marL="0" indent="0">
              <a:buNone/>
            </a:pPr>
            <a:r>
              <a:rPr lang="ru-RU" dirty="0" smtClean="0"/>
              <a:t>Во 2  стакане    100  </a:t>
            </a:r>
            <a:r>
              <a:rPr lang="ru-RU" baseline="30000" dirty="0" smtClean="0"/>
              <a:t>0</a:t>
            </a:r>
            <a:r>
              <a:rPr lang="ru-RU" dirty="0" smtClean="0"/>
              <a:t> С.</a:t>
            </a:r>
          </a:p>
          <a:p>
            <a:pPr marL="0" indent="0" algn="ctr">
              <a:buNone/>
            </a:pPr>
            <a:r>
              <a:rPr lang="ru-RU" b="1" dirty="0"/>
              <a:t>Какой из стаканов до сих пор остался тёплым? Почему </a:t>
            </a:r>
            <a:r>
              <a:rPr lang="ru-RU" b="1" dirty="0" smtClean="0"/>
              <a:t>?</a:t>
            </a:r>
            <a:endParaRPr lang="ru-RU" b="1" dirty="0"/>
          </a:p>
        </p:txBody>
      </p:sp>
      <p:pic>
        <p:nvPicPr>
          <p:cNvPr id="3076" name="Picture 4" descr="C:\Users\Александр\Downloads\1317582036_f8zndtg96r7xpqb (1) - копия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97" y="1878776"/>
            <a:ext cx="2152400" cy="49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лександр\Downloads\1317582036_f8zndtg96r7xpqb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8"/>
          <a:stretch/>
        </p:blipFill>
        <p:spPr bwMode="auto">
          <a:xfrm>
            <a:off x="179512" y="1926950"/>
            <a:ext cx="2337770" cy="4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7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96144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b="1" u="sng" dirty="0" smtClean="0">
                <a:solidFill>
                  <a:srgbClr val="FF0000"/>
                </a:solidFill>
              </a:rPr>
              <a:t>Первые</a:t>
            </a:r>
            <a:r>
              <a:rPr lang="ru-RU" dirty="0" smtClean="0"/>
              <a:t>  </a:t>
            </a:r>
            <a:r>
              <a:rPr lang="ru-RU" dirty="0"/>
              <a:t>динозавры </a:t>
            </a:r>
            <a:r>
              <a:rPr lang="ru-RU" b="1" dirty="0">
                <a:solidFill>
                  <a:srgbClr val="FF0000"/>
                </a:solidFill>
              </a:rPr>
              <a:t>не были теплокровными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5688632" cy="100811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79512" y="2996951"/>
            <a:ext cx="4317876" cy="31292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5796136" y="1412776"/>
            <a:ext cx="3347864" cy="5445224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 счёт своих размеров оставались постоянно тёплыми – не успевали остыть за ночь!</a:t>
            </a:r>
            <a:endParaRPr lang="ru-RU" sz="3600" b="1" dirty="0"/>
          </a:p>
        </p:txBody>
      </p:sp>
      <p:pic>
        <p:nvPicPr>
          <p:cNvPr id="17410" name="Picture 2" descr="C:\Users\Александр\Downloads\0_61ad2_1618b1ff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56896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332421" y="5877272"/>
            <a:ext cx="8280920" cy="858451"/>
          </a:xfrm>
        </p:spPr>
        <p:txBody>
          <a:bodyPr/>
          <a:lstStyle/>
          <a:p>
            <a:pPr algn="ctr"/>
            <a:r>
              <a:rPr lang="ru-RU" b="1" dirty="0" smtClean="0"/>
              <a:t>В тёплом климате динозавры не имели себе равных.</a:t>
            </a:r>
            <a:endParaRPr lang="ru-RU" b="1" dirty="0"/>
          </a:p>
        </p:txBody>
      </p:sp>
      <p:pic>
        <p:nvPicPr>
          <p:cNvPr id="18434" name="Picture 2" descr="C:\Users\Александр\Downloads\fon(70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t="4582" r="3970" b="5331"/>
          <a:stretch/>
        </p:blipFill>
        <p:spPr bwMode="auto">
          <a:xfrm>
            <a:off x="1259632" y="1268760"/>
            <a:ext cx="6570515" cy="447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13" y="0"/>
            <a:ext cx="9128787" cy="126876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Какой климат преобладал в мезозое?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679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b="1" i="1" dirty="0" smtClean="0">
                <a:solidFill>
                  <a:srgbClr val="006600"/>
                </a:solidFill>
              </a:rPr>
              <a:t>Выводы:</a:t>
            </a:r>
            <a:endParaRPr lang="ru-RU" b="1" i="1" dirty="0">
              <a:solidFill>
                <a:srgbClr val="00660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В течении </a:t>
            </a:r>
            <a:r>
              <a:rPr lang="ru-RU" sz="4000" b="1" dirty="0" smtClean="0">
                <a:solidFill>
                  <a:srgbClr val="FF0000"/>
                </a:solidFill>
              </a:rPr>
              <a:t>мезозоя – господство пресмыкающихся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Наибольшего </a:t>
            </a:r>
            <a:r>
              <a:rPr lang="ru-RU" sz="4000" b="1" dirty="0" smtClean="0">
                <a:solidFill>
                  <a:srgbClr val="FF0000"/>
                </a:solidFill>
              </a:rPr>
              <a:t>разнообразия</a:t>
            </a:r>
            <a:r>
              <a:rPr lang="ru-RU" sz="4000" dirty="0" smtClean="0"/>
              <a:t> достигли </a:t>
            </a:r>
            <a:r>
              <a:rPr lang="ru-RU" sz="4000" b="1" dirty="0" smtClean="0">
                <a:solidFill>
                  <a:srgbClr val="FF0000"/>
                </a:solidFill>
              </a:rPr>
              <a:t>динозавры</a:t>
            </a:r>
            <a:r>
              <a:rPr lang="ru-RU" sz="4000" dirty="0" smtClean="0"/>
              <a:t> – самые крупные наземные животные.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Обмен веществ </a:t>
            </a:r>
            <a:r>
              <a:rPr lang="ru-RU" sz="4000" dirty="0" smtClean="0"/>
              <a:t>у динозавров </a:t>
            </a:r>
            <a:r>
              <a:rPr lang="ru-RU" sz="4000" b="1" dirty="0" smtClean="0">
                <a:solidFill>
                  <a:srgbClr val="FF0000"/>
                </a:solidFill>
              </a:rPr>
              <a:t>более активен</a:t>
            </a:r>
            <a:r>
              <a:rPr lang="ru-RU" sz="4000" dirty="0" smtClean="0"/>
              <a:t>, чем у пресмыкающихся.</a:t>
            </a:r>
          </a:p>
          <a:p>
            <a:r>
              <a:rPr lang="ru-RU" sz="4000" dirty="0" smtClean="0"/>
              <a:t>Ночью не успевали остывать из-за гигантских размеров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7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Рабочая тетрадь:</a:t>
            </a:r>
            <a:br>
              <a:rPr lang="ru-RU" dirty="0" smtClean="0"/>
            </a:br>
            <a:r>
              <a:rPr lang="ru-RU" dirty="0" smtClean="0"/>
              <a:t>№ 110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251520" y="1700808"/>
            <a:ext cx="4677274" cy="1228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Какие недостатки имеет </a:t>
            </a:r>
            <a:r>
              <a:rPr lang="ru-RU" b="1" dirty="0" err="1" smtClean="0"/>
              <a:t>теплокровность</a:t>
            </a:r>
            <a:r>
              <a:rPr lang="ru-RU" b="1" dirty="0" smtClean="0"/>
              <a:t>?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5718944" y="1556792"/>
            <a:ext cx="3425056" cy="5282749"/>
          </a:xfrm>
        </p:spPr>
        <p:txBody>
          <a:bodyPr>
            <a:normAutofit/>
          </a:bodyPr>
          <a:lstStyle/>
          <a:p>
            <a:r>
              <a:rPr lang="ru-RU" sz="3200" b="1" dirty="0"/>
              <a:t>Теплокровному животному нужно много есть. </a:t>
            </a:r>
            <a:endParaRPr lang="ru-RU" sz="3200" b="1" dirty="0" smtClean="0"/>
          </a:p>
          <a:p>
            <a:r>
              <a:rPr lang="ru-RU" sz="3200" b="1" dirty="0" smtClean="0"/>
              <a:t>При </a:t>
            </a:r>
            <a:r>
              <a:rPr lang="ru-RU" sz="3200" b="1" dirty="0"/>
              <a:t>высокой активности жизнь проходит очень быстро.</a:t>
            </a:r>
          </a:p>
          <a:p>
            <a:endParaRPr lang="ru-RU" sz="3200" b="1" dirty="0"/>
          </a:p>
          <a:p>
            <a:endParaRPr lang="ru-RU" dirty="0"/>
          </a:p>
        </p:txBody>
      </p:sp>
      <p:pic>
        <p:nvPicPr>
          <p:cNvPr id="19458" name="Picture 2" descr="C:\Users\Александр\Downloads\kroliki_64252_L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3054942"/>
            <a:ext cx="5689600" cy="378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4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тетрадь № 107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268760"/>
            <a:ext cx="4389884" cy="558923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Могли, потому что были холоднокровными</a:t>
            </a:r>
          </a:p>
          <a:p>
            <a:r>
              <a:rPr lang="ru-RU" sz="3200" b="1" dirty="0" smtClean="0"/>
              <a:t>Могли, но не впадали, потому что было тепло.</a:t>
            </a:r>
          </a:p>
          <a:p>
            <a:r>
              <a:rPr lang="ru-RU" sz="3200" b="1" dirty="0" smtClean="0"/>
              <a:t>Впадали, но медленно , потому что были очень большими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Александр\Downloads\1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44940" y="2233533"/>
            <a:ext cx="4802593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49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C:\Users\Александр\Downloads\skorost_dinozavrov 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3988"/>
            <a:ext cx="8856984" cy="68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9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b="1" dirty="0" smtClean="0"/>
              <a:t>Домашнее задание: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§ 19, читать и пересказывать</a:t>
            </a:r>
          </a:p>
          <a:p>
            <a:r>
              <a:rPr lang="ru-RU" sz="5400" b="1" dirty="0" smtClean="0"/>
              <a:t>Сообщения:</a:t>
            </a:r>
          </a:p>
          <a:p>
            <a:pPr marL="0" indent="0">
              <a:buNone/>
            </a:pPr>
            <a:r>
              <a:rPr lang="ru-RU" sz="5400" b="1" dirty="0" smtClean="0"/>
              <a:t>«Водные динозавры»</a:t>
            </a:r>
          </a:p>
          <a:p>
            <a:pPr marL="0" indent="0">
              <a:buNone/>
            </a:pPr>
            <a:r>
              <a:rPr lang="ru-RU" sz="5400" b="1" dirty="0" smtClean="0"/>
              <a:t>«Воздушные динозавры»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683603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145016" cy="548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Информация и иллюстрации: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Информационный сайт о динозаврах </a:t>
            </a:r>
            <a:r>
              <a:rPr lang="en-US" sz="1400" dirty="0" smtClean="0">
                <a:hlinkClick r:id="rId2"/>
              </a:rPr>
              <a:t>http</a:t>
            </a:r>
            <a:r>
              <a:rPr lang="en-US" sz="1400" dirty="0">
                <a:hlinkClick r:id="rId2"/>
              </a:rPr>
              <a:t>://</a:t>
            </a:r>
            <a:r>
              <a:rPr lang="en-US" sz="1400" dirty="0" smtClean="0">
                <a:hlinkClick r:id="rId2"/>
              </a:rPr>
              <a:t>dinozavry.tcoa.ru/hisznye_dinozavry/borba_dinozavrov.html</a:t>
            </a:r>
            <a:r>
              <a:rPr lang="ru-RU" sz="1400" dirty="0" smtClean="0"/>
              <a:t>,</a:t>
            </a:r>
            <a:r>
              <a:rPr lang="en-US" sz="1400" dirty="0">
                <a:hlinkClick r:id="rId3"/>
              </a:rPr>
              <a:t> http://umm4.com/raznoe/v-epoxu-dinozavrov.htm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Динозавр </a:t>
            </a: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nativum.com/wp-content/uploads/2009/11/avimim1.jpg</a:t>
            </a:r>
            <a:r>
              <a:rPr lang="ru-RU" sz="1400" dirty="0" smtClean="0"/>
              <a:t>,</a:t>
            </a:r>
            <a:r>
              <a:rPr lang="en-US" sz="1400" dirty="0">
                <a:hlinkClick r:id="rId5"/>
              </a:rPr>
              <a:t> http://www.sleepexpert.ru/images/1419.jpg</a:t>
            </a:r>
            <a:r>
              <a:rPr lang="ru-RU" sz="1400" dirty="0" smtClean="0"/>
              <a:t> </a:t>
            </a:r>
          </a:p>
          <a:p>
            <a:pPr marL="0" indent="0">
              <a:buNone/>
            </a:pPr>
            <a:r>
              <a:rPr lang="ru-RU" sz="1400" dirty="0" smtClean="0"/>
              <a:t>Пресмыкающиеся </a:t>
            </a:r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upload.wikimedia.org/wikipedia/commons/8/8c/Montage_of_four_US_state_reptiles.jpg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Варан </a:t>
            </a:r>
            <a:r>
              <a:rPr lang="en-US" sz="1400" dirty="0">
                <a:hlinkClick r:id="rId7"/>
              </a:rPr>
              <a:t>http://</a:t>
            </a:r>
            <a:r>
              <a:rPr lang="en-US" sz="1400" dirty="0" smtClean="0">
                <a:hlinkClick r:id="rId7"/>
              </a:rPr>
              <a:t>raptas.ru/varan.jpg</a:t>
            </a:r>
            <a:r>
              <a:rPr lang="ru-RU" sz="1400" dirty="0" smtClean="0"/>
              <a:t>, Стакан с водой </a:t>
            </a:r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interesno-tyt.ru/uploads/posts/2011-10/1317582036_f8zndtg96r7xpqb.jpeg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err="1" smtClean="0"/>
              <a:t>Велоцераптор</a:t>
            </a:r>
            <a:r>
              <a:rPr lang="ru-RU" sz="1400" dirty="0" smtClean="0"/>
              <a:t> </a:t>
            </a: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nativum.com/wp-content/uploads/2009/11/800px-Vraptor-scale.svg.jpg</a:t>
            </a:r>
            <a:r>
              <a:rPr lang="ru-RU" sz="1400" dirty="0" smtClean="0"/>
              <a:t>,</a:t>
            </a:r>
            <a:r>
              <a:rPr lang="en-US" sz="1400" dirty="0">
                <a:hlinkClick r:id="rId10"/>
              </a:rPr>
              <a:t> http://</a:t>
            </a:r>
            <a:r>
              <a:rPr lang="en-US" sz="1400" dirty="0" smtClean="0">
                <a:hlinkClick r:id="rId10"/>
              </a:rPr>
              <a:t>upload.wikimedia.org/wikipedia/commons/thumb/f/fe/Velociraptor_mongoliensis_type_skull_and_jaws.jpg/611px-Velociraptor_mongoliensis_type_skull_and_jaws.jpg</a:t>
            </a:r>
            <a:r>
              <a:rPr lang="ru-RU" sz="1400" dirty="0" smtClean="0"/>
              <a:t>, </a:t>
            </a:r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nativum.com/wp-content/uploads/2009/11/800px-Vraptor-scale.svg.jpg</a:t>
            </a:r>
            <a:r>
              <a:rPr lang="ru-RU" sz="1400" dirty="0" smtClean="0"/>
              <a:t>, </a:t>
            </a:r>
            <a:r>
              <a:rPr lang="en-US" sz="1400" dirty="0">
                <a:hlinkClick r:id="rId11"/>
              </a:rPr>
              <a:t>http://nativum.com/2009/11/24/veloceraptor</a:t>
            </a:r>
            <a:r>
              <a:rPr lang="en-US" sz="1400" dirty="0" smtClean="0">
                <a:hlinkClick r:id="rId11"/>
              </a:rPr>
              <a:t>/</a:t>
            </a:r>
            <a:r>
              <a:rPr lang="ru-RU" sz="1400" dirty="0" smtClean="0"/>
              <a:t>, </a:t>
            </a:r>
            <a:r>
              <a:rPr lang="en-US" sz="1400" dirty="0">
                <a:hlinkClick r:id="rId12"/>
              </a:rPr>
              <a:t>http://mydino.ru/wp-content/uploads/2009/12/velociraptor.jpg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err="1" smtClean="0"/>
              <a:t>Тиранозавр</a:t>
            </a:r>
            <a:r>
              <a:rPr lang="ru-RU" sz="1400" dirty="0" smtClean="0"/>
              <a:t> </a:t>
            </a:r>
            <a:r>
              <a:rPr lang="en-US" sz="1400" dirty="0">
                <a:hlinkClick r:id="rId13"/>
              </a:rPr>
              <a:t>http://</a:t>
            </a:r>
            <a:r>
              <a:rPr lang="en-US" sz="1400" dirty="0" smtClean="0">
                <a:hlinkClick r:id="rId13"/>
              </a:rPr>
              <a:t>teranozavr-rex.ru/images/tiranozavr4.jpg</a:t>
            </a:r>
            <a:r>
              <a:rPr lang="ru-RU" sz="1400" dirty="0" smtClean="0"/>
              <a:t>, </a:t>
            </a:r>
            <a:r>
              <a:rPr lang="en-US" sz="1400" dirty="0" smtClean="0">
                <a:hlinkClick r:id="rId14"/>
              </a:rPr>
              <a:t>http</a:t>
            </a:r>
            <a:r>
              <a:rPr lang="en-US" sz="1400" dirty="0">
                <a:hlinkClick r:id="rId14"/>
              </a:rPr>
              <a:t>://</a:t>
            </a:r>
            <a:r>
              <a:rPr lang="en-US" sz="1400" dirty="0" smtClean="0">
                <a:hlinkClick r:id="rId14"/>
              </a:rPr>
              <a:t>upload.wikimedia.org/wikipedia/commons/thumb/a/ab/Palais_de_la_Decouverte_Tyrannosaurus_rex_p1050042.jpg/220px-Palais_de_la_Decouverte_Tyrannosaurus_rex_p1050042.jpg</a:t>
            </a:r>
            <a:r>
              <a:rPr lang="ru-RU" sz="1400" dirty="0" smtClean="0"/>
              <a:t>, </a:t>
            </a:r>
            <a:r>
              <a:rPr lang="en-US" sz="1400" dirty="0" smtClean="0">
                <a:hlinkClick r:id="rId15"/>
              </a:rPr>
              <a:t>http</a:t>
            </a:r>
            <a:r>
              <a:rPr lang="en-US" sz="1400" dirty="0">
                <a:hlinkClick r:id="rId15"/>
              </a:rPr>
              <a:t>://</a:t>
            </a:r>
            <a:r>
              <a:rPr lang="en-US" sz="1400" dirty="0" smtClean="0">
                <a:hlinkClick r:id="rId15"/>
              </a:rPr>
              <a:t>upload.wikimedia.org/wikipedia/commons/thumb/c/c5/Largesttheropods.svg/400px-Largesttheropods.svg.png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err="1" smtClean="0"/>
              <a:t>Спинозавр</a:t>
            </a:r>
            <a:r>
              <a:rPr lang="ru-RU" sz="1400" dirty="0" smtClean="0"/>
              <a:t> </a:t>
            </a:r>
            <a:r>
              <a:rPr lang="en-US" sz="1400" dirty="0">
                <a:hlinkClick r:id="rId16"/>
              </a:rPr>
              <a:t>http://</a:t>
            </a:r>
            <a:r>
              <a:rPr lang="en-US" sz="1400" dirty="0" smtClean="0">
                <a:hlinkClick r:id="rId16"/>
              </a:rPr>
              <a:t>planete-zemlya.ru/wp-content/upLoads/2011/05/wpid-image080.gif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err="1" smtClean="0"/>
              <a:t>Процератопс</a:t>
            </a:r>
            <a:r>
              <a:rPr lang="ru-RU" sz="1400" dirty="0" smtClean="0"/>
              <a:t> </a:t>
            </a:r>
            <a:r>
              <a:rPr lang="en-US" sz="1400" dirty="0">
                <a:hlinkClick r:id="rId17"/>
              </a:rPr>
              <a:t>http://</a:t>
            </a:r>
            <a:r>
              <a:rPr lang="en-US" sz="1400" dirty="0" smtClean="0">
                <a:hlinkClick r:id="rId17"/>
              </a:rPr>
              <a:t>planete-zemlya.ru/wp-content/upLoads/2011/05/wpid-image150.jpg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Стегозавры </a:t>
            </a:r>
            <a:r>
              <a:rPr lang="en-US" sz="1400" dirty="0">
                <a:hlinkClick r:id="rId18"/>
              </a:rPr>
              <a:t>http://</a:t>
            </a:r>
            <a:r>
              <a:rPr lang="en-US" sz="1400" dirty="0" smtClean="0">
                <a:hlinkClick r:id="rId18"/>
              </a:rPr>
              <a:t>www.squamata.ru/images/stories/Dinoz/4/Stegozavr.jpg</a:t>
            </a:r>
            <a:r>
              <a:rPr lang="ru-RU" sz="1400" dirty="0" smtClean="0"/>
              <a:t>, </a:t>
            </a:r>
            <a:r>
              <a:rPr lang="en-US" sz="1400" dirty="0">
                <a:hlinkClick r:id="rId19"/>
              </a:rPr>
              <a:t>http://</a:t>
            </a:r>
            <a:r>
              <a:rPr lang="en-US" sz="1400" dirty="0" smtClean="0">
                <a:hlinkClick r:id="rId19"/>
              </a:rPr>
              <a:t>www.squamata.ru/dyno/178-stegozavry.html</a:t>
            </a:r>
            <a:r>
              <a:rPr lang="ru-RU" sz="1400" dirty="0" smtClean="0"/>
              <a:t>, кролики </a:t>
            </a:r>
            <a:r>
              <a:rPr lang="en-US" sz="1400" dirty="0">
                <a:hlinkClick r:id="rId20"/>
              </a:rPr>
              <a:t>http://www.mosanimal.ru/userfiles/kroliki_64252_L(1).jpg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err="1"/>
              <a:t>Компсогнат</a:t>
            </a:r>
            <a:r>
              <a:rPr lang="ru-RU" sz="1400" b="1" dirty="0"/>
              <a:t> </a:t>
            </a:r>
            <a:r>
              <a:rPr lang="en-US" sz="1400" dirty="0" smtClean="0">
                <a:hlinkClick r:id="rId21"/>
              </a:rPr>
              <a:t>http</a:t>
            </a:r>
            <a:r>
              <a:rPr lang="en-US" sz="1400" dirty="0">
                <a:hlinkClick r:id="rId21"/>
              </a:rPr>
              <a:t>://</a:t>
            </a:r>
            <a:r>
              <a:rPr lang="en-US" sz="1400" dirty="0" smtClean="0">
                <a:hlinkClick r:id="rId21"/>
              </a:rPr>
              <a:t>umm4.com/wp-content/uploads/2010/05/Compsognathus.jpg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Диплодок </a:t>
            </a:r>
            <a:r>
              <a:rPr lang="en-US" sz="1400" dirty="0">
                <a:hlinkClick r:id="rId22"/>
              </a:rPr>
              <a:t>http://</a:t>
            </a:r>
            <a:r>
              <a:rPr lang="en-US" sz="1400" dirty="0" smtClean="0">
                <a:hlinkClick r:id="rId22"/>
              </a:rPr>
              <a:t>www.dinozavro.ru/images/6.jpg</a:t>
            </a:r>
            <a:r>
              <a:rPr lang="ru-RU" sz="1400" dirty="0" smtClean="0"/>
              <a:t>,</a:t>
            </a:r>
            <a:r>
              <a:rPr lang="en-US" sz="1400" dirty="0" smtClean="0">
                <a:hlinkClick r:id="rId23"/>
              </a:rPr>
              <a:t>http</a:t>
            </a:r>
            <a:r>
              <a:rPr lang="en-US" sz="1400" dirty="0">
                <a:hlinkClick r:id="rId23"/>
              </a:rPr>
              <a:t>://</a:t>
            </a:r>
            <a:r>
              <a:rPr lang="en-US" sz="1400" dirty="0" smtClean="0">
                <a:hlinkClick r:id="rId23"/>
              </a:rPr>
              <a:t>img</a:t>
            </a:r>
            <a:r>
              <a:rPr lang="ru-RU" sz="1400" dirty="0" smtClean="0">
                <a:hlinkClick r:id="rId23"/>
              </a:rPr>
              <a:t>-</a:t>
            </a:r>
            <a:r>
              <a:rPr lang="en-US" sz="1400" dirty="0" smtClean="0">
                <a:hlinkClick r:id="rId23"/>
              </a:rPr>
              <a:t>fotki.yandex.ru/get/4811/starlitnight2011.16/0_61ad2_1618b1ff_L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err="1" smtClean="0"/>
              <a:t>Аллозавр</a:t>
            </a:r>
            <a:r>
              <a:rPr lang="ru-RU" sz="1400" dirty="0" smtClean="0"/>
              <a:t> </a:t>
            </a:r>
            <a:r>
              <a:rPr lang="en-US" sz="1400" dirty="0">
                <a:hlinkClick r:id="rId24"/>
              </a:rPr>
              <a:t>http://</a:t>
            </a:r>
            <a:r>
              <a:rPr lang="en-US" sz="1400" dirty="0" smtClean="0">
                <a:hlinkClick r:id="rId24"/>
              </a:rPr>
              <a:t>www.dinozavro.ru/juras/images/allosaur_skull.jpg</a:t>
            </a:r>
            <a:r>
              <a:rPr lang="ru-RU" sz="1400" dirty="0" smtClean="0"/>
              <a:t>, </a:t>
            </a:r>
            <a:r>
              <a:rPr lang="en-US" sz="1400" dirty="0">
                <a:hlinkClick r:id="rId25"/>
              </a:rPr>
              <a:t>http://</a:t>
            </a:r>
            <a:r>
              <a:rPr lang="en-US" sz="1400" dirty="0" smtClean="0">
                <a:hlinkClick r:id="rId25"/>
              </a:rPr>
              <a:t>www.dinozavro.ru/images/5.jpg</a:t>
            </a:r>
            <a:r>
              <a:rPr lang="ru-RU" sz="1400" dirty="0" smtClean="0"/>
              <a:t>,</a:t>
            </a:r>
          </a:p>
          <a:p>
            <a:pPr marL="0" indent="0">
              <a:buNone/>
            </a:pPr>
            <a:r>
              <a:rPr lang="ru-RU" sz="1400" dirty="0" err="1" smtClean="0"/>
              <a:t>Паразавролоф</a:t>
            </a:r>
            <a:r>
              <a:rPr lang="ru-RU" sz="1400" dirty="0" smtClean="0"/>
              <a:t> </a:t>
            </a:r>
            <a:r>
              <a:rPr lang="en-US" sz="1400" dirty="0">
                <a:hlinkClick r:id="rId26"/>
              </a:rPr>
              <a:t>http://3.bp.blogspot.com/-0Qj2advDGU8/TZardLkPVsI/AAAAAAAAAEE/_yf1-TdxmnQ/s1600/%</a:t>
            </a:r>
            <a:r>
              <a:rPr lang="en-US" sz="1400" dirty="0" smtClean="0">
                <a:hlinkClick r:id="rId26"/>
              </a:rPr>
              <a:t>25D0%2593%25D0%25B0%25D0%25B4%25D1%2580%25D0%25BE%25D0%25B7%25D0%25B0%25D0%25B2%25D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Ящерица </a:t>
            </a:r>
            <a:r>
              <a:rPr lang="en-US" sz="1400" dirty="0">
                <a:hlinkClick r:id="rId27"/>
              </a:rPr>
              <a:t>http://www.wallon.ru/_</a:t>
            </a:r>
            <a:r>
              <a:rPr lang="en-US" sz="1400" dirty="0" smtClean="0">
                <a:hlinkClick r:id="rId27"/>
              </a:rPr>
              <a:t>ph/41/2/16063474.jpg</a:t>
            </a:r>
            <a:r>
              <a:rPr lang="ru-RU" sz="1400" dirty="0" smtClean="0"/>
              <a:t>, уж </a:t>
            </a:r>
            <a:r>
              <a:rPr lang="en-US" sz="1400" dirty="0" smtClean="0">
                <a:hlinkClick r:id="rId28"/>
              </a:rPr>
              <a:t>http</a:t>
            </a:r>
            <a:r>
              <a:rPr lang="en-US" sz="1400" dirty="0">
                <a:hlinkClick r:id="rId28"/>
              </a:rPr>
              <a:t>://</a:t>
            </a:r>
            <a:r>
              <a:rPr lang="en-US" sz="1400" dirty="0" smtClean="0">
                <a:hlinkClick r:id="rId28"/>
              </a:rPr>
              <a:t>www.zooeco.com/Im6/Natrix%20tesselata5.jpg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Мышь  </a:t>
            </a:r>
            <a:r>
              <a:rPr lang="en-US" sz="1400" dirty="0">
                <a:hlinkClick r:id="rId29"/>
              </a:rPr>
              <a:t>http://</a:t>
            </a:r>
            <a:r>
              <a:rPr lang="en-US" sz="1400" dirty="0" smtClean="0">
                <a:hlinkClick r:id="rId29"/>
              </a:rPr>
              <a:t>www.supersadovnik.ru/site_images/00000012/00049998.jpg</a:t>
            </a:r>
            <a:endParaRPr lang="ru-RU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>
                <a:hlinkClick r:id="rId30"/>
              </a:rPr>
              <a:t>http://</a:t>
            </a:r>
            <a:r>
              <a:rPr lang="en-US" sz="1400" dirty="0" smtClean="0">
                <a:hlinkClick r:id="rId30"/>
              </a:rPr>
              <a:t>dinozavry.tcoa.ru/src/images/era_dinozavrov/skorost_dinozavrov.GIF</a:t>
            </a:r>
            <a:r>
              <a:rPr lang="ru-RU" sz="1400" dirty="0" smtClean="0"/>
              <a:t> </a:t>
            </a:r>
            <a:endParaRPr lang="en-US" sz="1400" dirty="0"/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931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Какая группа животных господствовала на Земле в конце палеозоя?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499992" y="1290817"/>
            <a:ext cx="4628844" cy="5567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За что пресмыкающиеся получили своё название?</a:t>
            </a:r>
          </a:p>
          <a:p>
            <a:pPr marL="0" indent="0" algn="ctr">
              <a:buNone/>
            </a:pPr>
            <a:r>
              <a:rPr lang="ru-RU" dirty="0"/>
              <a:t>Конечностей </a:t>
            </a:r>
            <a:r>
              <a:rPr lang="ru-RU" dirty="0" smtClean="0"/>
              <a:t>четыре, но они не </a:t>
            </a:r>
            <a:r>
              <a:rPr lang="ru-RU" dirty="0"/>
              <a:t>могут </a:t>
            </a:r>
            <a:r>
              <a:rPr lang="ru-RU" dirty="0" smtClean="0"/>
              <a:t>поддерживать </a:t>
            </a:r>
            <a:r>
              <a:rPr lang="ru-RU" dirty="0"/>
              <a:t>животное над землей.</a:t>
            </a:r>
          </a:p>
        </p:txBody>
      </p:sp>
      <p:pic>
        <p:nvPicPr>
          <p:cNvPr id="2050" name="Picture 2" descr="C:\Users\Александр\Downloads\var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96" y="3605513"/>
            <a:ext cx="4536504" cy="322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\Downloads\Montage_of_four_US_state_repti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0817"/>
            <a:ext cx="4499992" cy="553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48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Опыт:</a:t>
            </a:r>
            <a:br>
              <a:rPr lang="ru-RU" dirty="0" smtClean="0"/>
            </a:br>
            <a:r>
              <a:rPr lang="ru-RU" dirty="0" smtClean="0"/>
              <a:t>два стакана с горячей водой – один полный, другой наполнен на четверть.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7282" y="2204864"/>
            <a:ext cx="4286966" cy="459789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Температура воды </a:t>
            </a:r>
          </a:p>
          <a:p>
            <a:pPr marL="0" indent="0">
              <a:buNone/>
            </a:pPr>
            <a:r>
              <a:rPr lang="ru-RU" dirty="0" smtClean="0"/>
              <a:t>В 1 стакане  100  </a:t>
            </a:r>
            <a:r>
              <a:rPr lang="ru-RU" baseline="30000" dirty="0" smtClean="0"/>
              <a:t>0</a:t>
            </a:r>
            <a:r>
              <a:rPr lang="ru-RU" dirty="0" smtClean="0"/>
              <a:t> С    </a:t>
            </a:r>
          </a:p>
          <a:p>
            <a:pPr marL="0" indent="0">
              <a:buNone/>
            </a:pPr>
            <a:r>
              <a:rPr lang="ru-RU" dirty="0" smtClean="0"/>
              <a:t>Температура воды </a:t>
            </a:r>
          </a:p>
          <a:p>
            <a:pPr marL="0" indent="0">
              <a:buNone/>
            </a:pPr>
            <a:r>
              <a:rPr lang="ru-RU" dirty="0" smtClean="0"/>
              <a:t>Во 2  стакане    100  </a:t>
            </a:r>
            <a:r>
              <a:rPr lang="ru-RU" baseline="30000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С</a:t>
            </a:r>
          </a:p>
        </p:txBody>
      </p:sp>
      <p:pic>
        <p:nvPicPr>
          <p:cNvPr id="3076" name="Picture 4" descr="C:\Users\Александр\Downloads\1317582036_f8zndtg96r7xpqb (1) - копия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97" y="1878776"/>
            <a:ext cx="2152400" cy="49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Александр\Downloads\1317582036_f8zndtg96r7xpqb (1)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8"/>
          <a:stretch/>
        </p:blipFill>
        <p:spPr bwMode="auto">
          <a:xfrm>
            <a:off x="179512" y="1926950"/>
            <a:ext cx="2337770" cy="4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6632"/>
            <a:ext cx="4427984" cy="1944216"/>
          </a:xfrm>
        </p:spPr>
        <p:txBody>
          <a:bodyPr>
            <a:normAutofit/>
          </a:bodyPr>
          <a:lstStyle/>
          <a:p>
            <a:r>
              <a:rPr lang="ru-RU" dirty="0" smtClean="0"/>
              <a:t>Кто такие динозавры 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2060848"/>
            <a:ext cx="4283968" cy="4797152"/>
          </a:xfrm>
        </p:spPr>
        <p:txBody>
          <a:bodyPr/>
          <a:lstStyle/>
          <a:p>
            <a:r>
              <a:rPr lang="ru-RU" dirty="0" smtClean="0"/>
              <a:t>От кого они происходят?</a:t>
            </a:r>
          </a:p>
          <a:p>
            <a:r>
              <a:rPr lang="ru-RU" dirty="0" smtClean="0"/>
              <a:t>Кто их ближайшие родственники?</a:t>
            </a:r>
          </a:p>
          <a:p>
            <a:r>
              <a:rPr lang="ru-RU" sz="4000" dirty="0"/>
              <a:t>Слово «</a:t>
            </a:r>
            <a:r>
              <a:rPr lang="ru-RU" sz="4000" b="1" dirty="0">
                <a:solidFill>
                  <a:srgbClr val="FF0000"/>
                </a:solidFill>
              </a:rPr>
              <a:t>динозавр</a:t>
            </a:r>
            <a:r>
              <a:rPr lang="ru-RU" sz="4000" dirty="0"/>
              <a:t>» означает «</a:t>
            </a:r>
            <a:r>
              <a:rPr lang="ru-RU" sz="4000" b="1" dirty="0">
                <a:solidFill>
                  <a:srgbClr val="FF0000"/>
                </a:solidFill>
              </a:rPr>
              <a:t>ужасная ящерица</a:t>
            </a:r>
            <a:r>
              <a:rPr lang="ru-RU" sz="4000" dirty="0"/>
              <a:t>».</a:t>
            </a:r>
          </a:p>
        </p:txBody>
      </p:sp>
      <p:pic>
        <p:nvPicPr>
          <p:cNvPr id="5" name="Picture 3" descr="C:\Users\Александр\Downloads\m3 (1)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43081" cy="68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08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 жизни динозавров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4509120"/>
            <a:ext cx="9144000" cy="2348880"/>
          </a:xfrm>
        </p:spPr>
        <p:txBody>
          <a:bodyPr/>
          <a:lstStyle/>
          <a:p>
            <a:r>
              <a:rPr lang="ru-RU" b="1" dirty="0"/>
              <a:t>Появление </a:t>
            </a:r>
            <a:r>
              <a:rPr lang="ru-RU" b="1" dirty="0" smtClean="0"/>
              <a:t>динозавров – </a:t>
            </a:r>
            <a:r>
              <a:rPr lang="ru-RU" b="1" dirty="0" smtClean="0">
                <a:solidFill>
                  <a:srgbClr val="FF0000"/>
                </a:solidFill>
              </a:rPr>
              <a:t>230 млн. лет назад.</a:t>
            </a:r>
          </a:p>
          <a:p>
            <a:r>
              <a:rPr lang="ru-RU" b="1" dirty="0"/>
              <a:t>Вымирание динозавров  - </a:t>
            </a:r>
            <a:r>
              <a:rPr lang="ru-RU" b="1" dirty="0">
                <a:solidFill>
                  <a:srgbClr val="FF0000"/>
                </a:solidFill>
              </a:rPr>
              <a:t>65 </a:t>
            </a:r>
            <a:r>
              <a:rPr lang="ru-RU" b="1" dirty="0" smtClean="0">
                <a:solidFill>
                  <a:srgbClr val="FF0000"/>
                </a:solidFill>
              </a:rPr>
              <a:t>млн. </a:t>
            </a:r>
            <a:r>
              <a:rPr lang="ru-RU" b="1" dirty="0">
                <a:solidFill>
                  <a:srgbClr val="FF0000"/>
                </a:solidFill>
              </a:rPr>
              <a:t>лет </a:t>
            </a:r>
            <a:r>
              <a:rPr lang="ru-RU" b="1" dirty="0" smtClean="0">
                <a:solidFill>
                  <a:srgbClr val="FF0000"/>
                </a:solidFill>
              </a:rPr>
              <a:t>назад.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-38980" y="1581944"/>
            <a:ext cx="1351384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322481" y="1581944"/>
            <a:ext cx="1017271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896467" y="1581944"/>
            <a:ext cx="247533" cy="864096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750166" y="1567524"/>
            <a:ext cx="1119902" cy="86409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66152" y="1581944"/>
            <a:ext cx="1684014" cy="864096"/>
          </a:xfrm>
          <a:prstGeom prst="rect">
            <a:avLst/>
          </a:prstGeom>
          <a:solidFill>
            <a:srgbClr val="F1960F"/>
          </a:solidFill>
          <a:ln>
            <a:solidFill>
              <a:srgbClr val="F196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81022" y="1581944"/>
            <a:ext cx="1603145" cy="864096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Мел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84879" y="1581944"/>
            <a:ext cx="1296144" cy="86409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39752" y="1581944"/>
            <a:ext cx="864096" cy="864096"/>
          </a:xfrm>
          <a:prstGeom prst="rect">
            <a:avLst/>
          </a:prstGeom>
          <a:solidFill>
            <a:srgbClr val="EE1EB8"/>
          </a:solidFill>
          <a:ln>
            <a:solidFill>
              <a:srgbClr val="EE1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Триас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5" name="Стрелка углом вверх 14"/>
          <p:cNvSpPr/>
          <p:nvPr/>
        </p:nvSpPr>
        <p:spPr>
          <a:xfrm>
            <a:off x="0" y="2446040"/>
            <a:ext cx="2771800" cy="1343000"/>
          </a:xfrm>
          <a:prstGeom prst="bentUpArrow">
            <a:avLst>
              <a:gd name="adj1" fmla="val 50000"/>
              <a:gd name="adj2" fmla="val 20190"/>
              <a:gd name="adj3" fmla="val 4905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Появление динозавров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6" name="Стрелка углом вверх 15"/>
          <p:cNvSpPr/>
          <p:nvPr/>
        </p:nvSpPr>
        <p:spPr>
          <a:xfrm flipH="1">
            <a:off x="5796135" y="2466404"/>
            <a:ext cx="3100329" cy="1322636"/>
          </a:xfrm>
          <a:prstGeom prst="bentUpArrow">
            <a:avLst>
              <a:gd name="adj1" fmla="val 50000"/>
              <a:gd name="adj2" fmla="val 20190"/>
              <a:gd name="adj3" fmla="val 4905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Вымирание динозавров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41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/>
          <a:lstStyle/>
          <a:p>
            <a:r>
              <a:rPr lang="ru-RU" b="1" dirty="0" smtClean="0">
                <a:solidFill>
                  <a:srgbClr val="0000CC"/>
                </a:solidFill>
              </a:rPr>
              <a:t>Хищные динозавры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 smtClean="0"/>
              <a:t>(двуногие):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504" y="908720"/>
            <a:ext cx="8928992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dirty="0" err="1" smtClean="0">
                <a:solidFill>
                  <a:srgbClr val="FF0000"/>
                </a:solidFill>
              </a:rPr>
              <a:t>Велоцераптор</a:t>
            </a:r>
            <a:r>
              <a:rPr lang="ru-RU" dirty="0" smtClean="0"/>
              <a:t> -</a:t>
            </a:r>
            <a:r>
              <a:rPr lang="ru-RU" b="0" dirty="0"/>
              <a:t> </a:t>
            </a:r>
            <a:r>
              <a:rPr lang="ru-RU" sz="4000" b="0" dirty="0"/>
              <a:t>быстроходный ящер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0" y="1988840"/>
            <a:ext cx="9144000" cy="4874096"/>
          </a:xfrm>
        </p:spPr>
        <p:txBody>
          <a:bodyPr>
            <a:normAutofit/>
          </a:bodyPr>
          <a:lstStyle/>
          <a:p>
            <a:r>
              <a:rPr lang="ru-RU" dirty="0" smtClean="0"/>
              <a:t>Ископаемые </a:t>
            </a:r>
            <a:r>
              <a:rPr lang="ru-RU" dirty="0"/>
              <a:t>останки </a:t>
            </a:r>
            <a:r>
              <a:rPr lang="ru-RU" dirty="0" smtClean="0"/>
              <a:t>впервые </a:t>
            </a:r>
            <a:r>
              <a:rPr lang="ru-RU" dirty="0"/>
              <a:t>были найдены в Монголии </a:t>
            </a:r>
            <a:r>
              <a:rPr lang="ru-RU" dirty="0" smtClean="0"/>
              <a:t>в </a:t>
            </a:r>
            <a:r>
              <a:rPr lang="ru-RU" dirty="0"/>
              <a:t>1922 году</a:t>
            </a:r>
            <a:r>
              <a:rPr lang="ru-RU" dirty="0" smtClean="0"/>
              <a:t>.</a:t>
            </a:r>
          </a:p>
          <a:p>
            <a:r>
              <a:rPr lang="ru-RU" dirty="0"/>
              <a:t> </a:t>
            </a:r>
            <a:r>
              <a:rPr lang="ru-RU" dirty="0" smtClean="0"/>
              <a:t>Был небольшим </a:t>
            </a:r>
            <a:r>
              <a:rPr lang="ru-RU" dirty="0"/>
              <a:t>динозавром. </a:t>
            </a:r>
            <a:r>
              <a:rPr lang="ru-RU" dirty="0" smtClean="0"/>
              <a:t>Вес – примерно 20 килограмм, </a:t>
            </a:r>
            <a:r>
              <a:rPr lang="ru-RU" dirty="0"/>
              <a:t>возвышался над землёй на </a:t>
            </a:r>
            <a:r>
              <a:rPr lang="ru-RU" dirty="0" smtClean="0"/>
              <a:t>50-60 </a:t>
            </a:r>
            <a:r>
              <a:rPr lang="ru-RU" dirty="0"/>
              <a:t>см, в длину достигал 1,5 – 2 </a:t>
            </a:r>
            <a:r>
              <a:rPr lang="ru-RU" dirty="0" smtClean="0"/>
              <a:t>метров</a:t>
            </a:r>
            <a:endParaRPr lang="ru-RU" dirty="0"/>
          </a:p>
        </p:txBody>
      </p:sp>
      <p:pic>
        <p:nvPicPr>
          <p:cNvPr id="4098" name="Picture 2" descr="C:\Users\Александр\Downloads\800px-Velociraptor_mongoliensis_jmall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03" y="3645024"/>
            <a:ext cx="7587498" cy="321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0" y="0"/>
            <a:ext cx="4644008" cy="6858000"/>
          </a:xfrm>
        </p:spPr>
        <p:txBody>
          <a:bodyPr>
            <a:normAutofit/>
          </a:bodyPr>
          <a:lstStyle/>
          <a:p>
            <a:r>
              <a:rPr lang="ru-RU" dirty="0"/>
              <a:t>Стаю </a:t>
            </a:r>
            <a:r>
              <a:rPr lang="ru-RU" dirty="0" err="1"/>
              <a:t>велоцерапторов</a:t>
            </a:r>
            <a:r>
              <a:rPr lang="ru-RU" dirty="0"/>
              <a:t> </a:t>
            </a:r>
            <a:r>
              <a:rPr lang="ru-RU" dirty="0" smtClean="0"/>
              <a:t>загоняя </a:t>
            </a:r>
            <a:r>
              <a:rPr lang="ru-RU" dirty="0"/>
              <a:t>добычу, прыгали ей на спину, меча острыми как бритва когтями в шею жертвы. </a:t>
            </a:r>
            <a:endParaRPr lang="ru-RU" dirty="0" smtClean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979063" y="1916832"/>
            <a:ext cx="3970784" cy="16695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Соотношение размеров современного человека и </a:t>
            </a:r>
            <a:r>
              <a:rPr lang="ru-RU" dirty="0" err="1" smtClean="0"/>
              <a:t>велоцераптора</a:t>
            </a:r>
            <a:endParaRPr lang="ru-RU" dirty="0"/>
          </a:p>
        </p:txBody>
      </p:sp>
      <p:pic>
        <p:nvPicPr>
          <p:cNvPr id="5122" name="Picture 2" descr="C:\Users\Александр\Downloads\611px-Velociraptor_mongoliensis_type_skull_and_ja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" y="2360645"/>
            <a:ext cx="43434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андр\Downloads\800px-Vraptor-scale.sv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10260" r="20750"/>
          <a:stretch/>
        </p:blipFill>
        <p:spPr bwMode="auto">
          <a:xfrm>
            <a:off x="4644008" y="3486471"/>
            <a:ext cx="464089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87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андр\Downloads\tiranozavr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r="11185"/>
          <a:stretch/>
        </p:blipFill>
        <p:spPr bwMode="auto">
          <a:xfrm>
            <a:off x="0" y="-9872"/>
            <a:ext cx="51816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6150963"/>
            <a:ext cx="3754760" cy="680939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81600" y="1268760"/>
            <a:ext cx="3962400" cy="5589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Тираннозавр – король среди хищных </a:t>
            </a:r>
            <a:r>
              <a:rPr lang="ru-RU" dirty="0" smtClean="0"/>
              <a:t>динозавров.</a:t>
            </a:r>
          </a:p>
          <a:p>
            <a:pPr marL="0" indent="0">
              <a:buNone/>
            </a:pPr>
            <a:r>
              <a:rPr lang="ru-RU" dirty="0" smtClean="0"/>
              <a:t>Высота до 5 </a:t>
            </a:r>
            <a:r>
              <a:rPr lang="ru-RU" dirty="0"/>
              <a:t>метров, в длину 15 метров, и </a:t>
            </a:r>
            <a:r>
              <a:rPr lang="ru-RU" dirty="0" smtClean="0"/>
              <a:t>весил </a:t>
            </a:r>
            <a:r>
              <a:rPr lang="ru-RU" dirty="0"/>
              <a:t>около 7 тон.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Тиранозавр</a:t>
            </a:r>
            <a:r>
              <a:rPr lang="ru-RU" dirty="0" smtClean="0"/>
              <a:t> был </a:t>
            </a:r>
            <a:r>
              <a:rPr lang="ru-RU" dirty="0"/>
              <a:t>прямоходящий, что позволяло ему преследовать жертву на больших скоростях, и взбираться на спины более крупных травоядных динозавров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5"/>
          <p:cNvSpPr>
            <a:spLocks noGrp="1"/>
          </p:cNvSpPr>
          <p:nvPr>
            <p:ph type="title"/>
          </p:nvPr>
        </p:nvSpPr>
        <p:spPr>
          <a:xfrm>
            <a:off x="4067944" y="0"/>
            <a:ext cx="5076056" cy="1196752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Тиранозавр</a:t>
            </a:r>
            <a:r>
              <a:rPr lang="ru-RU" sz="3600" dirty="0" smtClean="0"/>
              <a:t> - "</a:t>
            </a:r>
            <a:r>
              <a:rPr lang="ru-RU" sz="3600" dirty="0"/>
              <a:t>королевский </a:t>
            </a:r>
            <a:r>
              <a:rPr lang="ru-RU" sz="3600" dirty="0" smtClean="0"/>
              <a:t>ящер»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702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782</Words>
  <Application>Microsoft Office PowerPoint</Application>
  <PresentationFormat>Экран (4:3)</PresentationFormat>
  <Paragraphs>149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Установите соответствия:</vt:lpstr>
      <vt:lpstr>Когда владыками суши были драконы</vt:lpstr>
      <vt:lpstr>Какая группа животных господствовала на Земле в конце палеозоя?</vt:lpstr>
      <vt:lpstr>Опыт: два стакана с горячей водой – один полный, другой наполнен на четверть.</vt:lpstr>
      <vt:lpstr>Кто такие динозавры ?</vt:lpstr>
      <vt:lpstr>Период жизни динозавров</vt:lpstr>
      <vt:lpstr>Хищные динозавры (двуногие):</vt:lpstr>
      <vt:lpstr>Презентация PowerPoint</vt:lpstr>
      <vt:lpstr>Тиранозавр - "королевский ящер»</vt:lpstr>
      <vt:lpstr>Презентация PowerPoint</vt:lpstr>
      <vt:lpstr> Спинозавр - в длину составлял около 17—18 метров, в высоту 8 метров, а весил 7—9 тонн.</vt:lpstr>
      <vt:lpstr>Компсогнат</vt:lpstr>
      <vt:lpstr>Аллозавр - один из самых известных и исследованных хищных динозавров</vt:lpstr>
      <vt:lpstr>Растительноядные динозавры (четвероногие):</vt:lpstr>
      <vt:lpstr>Диплодок</vt:lpstr>
      <vt:lpstr>Растительноядные динозавры (двуногие) -  Паразавролоф</vt:lpstr>
      <vt:lpstr>Почему динозаврам не страшны были хищники кроме других динозавров?</vt:lpstr>
      <vt:lpstr>Какие животные и почему называются холоднокровными и теплокровными?</vt:lpstr>
      <vt:lpstr>Презентация PowerPoint</vt:lpstr>
      <vt:lpstr>Презентация PowerPoint</vt:lpstr>
      <vt:lpstr>Опыт: два стакана с горячей водой – один полный, другой наполнен на четверть.</vt:lpstr>
      <vt:lpstr> Первые  динозавры не были теплокровными.  </vt:lpstr>
      <vt:lpstr>Какой климат преобладал в мезозое? </vt:lpstr>
      <vt:lpstr>Выводы:</vt:lpstr>
      <vt:lpstr>Рабочая тетрадь: № 110</vt:lpstr>
      <vt:lpstr>Рабочая тетрадь № 107</vt:lpstr>
      <vt:lpstr>Презентация PowerPoint</vt:lpstr>
      <vt:lpstr>Домашнее задание:</vt:lpstr>
      <vt:lpstr>Информация и иллюстрации: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Когда владыками суши были драконы</dc:title>
  <dc:creator>Boss</dc:creator>
  <cp:lastModifiedBy>Александр</cp:lastModifiedBy>
  <cp:revision>107</cp:revision>
  <dcterms:created xsi:type="dcterms:W3CDTF">2011-11-13T08:40:53Z</dcterms:created>
  <dcterms:modified xsi:type="dcterms:W3CDTF">2011-11-20T07:11:38Z</dcterms:modified>
</cp:coreProperties>
</file>