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8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2" r:id="rId14"/>
    <p:sldId id="273" r:id="rId15"/>
    <p:sldId id="274" r:id="rId16"/>
    <p:sldId id="275" r:id="rId17"/>
    <p:sldId id="276" r:id="rId18"/>
    <p:sldId id="277" r:id="rId19"/>
    <p:sldId id="280" r:id="rId20"/>
    <p:sldId id="279" r:id="rId21"/>
    <p:sldId id="278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99CCFF"/>
    <a:srgbClr val="FF0000"/>
    <a:srgbClr val="FFFFFF"/>
    <a:srgbClr val="00FF00"/>
    <a:srgbClr val="0000FF"/>
    <a:srgbClr val="0066FF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858F0-60C1-4FA5-B83B-29E4D80839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1F333-050E-4B4F-BF76-80D26E6B04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3AF7D-C42D-469C-817C-C2F06954D5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FF16C-0F77-4172-A497-4B1494DBB3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66272-E424-480A-9B0A-7615F5C219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10B32-3447-4990-B4A5-CB7BF2D6F8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AF509-4D60-451E-BA6C-32777DA8BE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8FE11-3249-4631-ABFA-9A00248FF0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C6C73-FF45-4590-ACFB-4B2AB22BB5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C039E-D4A6-430D-BF76-ABF8FBD9C9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8D9FE-660F-4403-B052-CD96341C46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319582F5-0768-4915-946D-FA1DE331C7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44" r:id="rId2"/>
    <p:sldLayoutId id="2147483753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4" r:id="rId9"/>
    <p:sldLayoutId id="2147483750" r:id="rId10"/>
    <p:sldLayoutId id="2147483751" r:id="rId11"/>
  </p:sldLayoutIdLst>
  <p:transition>
    <p:circl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3700" dirty="0" smtClean="0">
                <a:solidFill>
                  <a:srgbClr val="000066"/>
                </a:solidFill>
              </a:rPr>
              <a:t>Правила и законы поведения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 anchor="ctr">
            <a:normAutofit fontScale="92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880110" indent="-74295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ru-RU" sz="3700" b="1" dirty="0" smtClean="0">
                <a:ln w="635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Закон 0:0 - точности</a:t>
            </a:r>
          </a:p>
          <a:p>
            <a:pPr marL="880110" indent="-74295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ru-RU" sz="3700" b="1" dirty="0" smtClean="0">
                <a:ln w="635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Закон един, говорит один (уважай говорящего)</a:t>
            </a:r>
          </a:p>
          <a:p>
            <a:pPr marL="880110" indent="-74295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ru-RU" sz="3700" b="1" dirty="0" smtClean="0">
                <a:ln w="635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Закон инициативы </a:t>
            </a:r>
          </a:p>
          <a:p>
            <a:pPr marL="1556766" lvl="4" indent="-74295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"/>
              <a:defRPr/>
            </a:pPr>
            <a:r>
              <a:rPr lang="ru-RU" sz="3300" b="1" dirty="0" smtClean="0">
                <a:ln w="635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Не согласен – возражай</a:t>
            </a:r>
          </a:p>
          <a:p>
            <a:pPr marL="1556766" lvl="4" indent="-74295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"/>
              <a:defRPr/>
            </a:pPr>
            <a:r>
              <a:rPr lang="ru-RU" sz="3300" b="1" dirty="0" smtClean="0">
                <a:ln w="635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Возражаешь – предлагай</a:t>
            </a:r>
          </a:p>
          <a:p>
            <a:pPr marL="1556766" lvl="4" indent="-74295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"/>
              <a:defRPr/>
            </a:pPr>
            <a:r>
              <a:rPr lang="ru-RU" sz="3300" b="1" dirty="0" smtClean="0">
                <a:ln w="635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Предлагаешь - делай</a:t>
            </a:r>
          </a:p>
          <a:p>
            <a:pPr marL="880110" indent="-74295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ru-RU" sz="3700" b="1" dirty="0" smtClean="0">
                <a:ln w="635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Закон чистоты (содержи свое рабочее место в чистоте и порядке) 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548640" indent="-411480" eaLnBrk="1" hangingPunct="1">
              <a:lnSpc>
                <a:spcPct val="90000"/>
              </a:lnSpc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3700" dirty="0" smtClean="0">
                <a:solidFill>
                  <a:srgbClr val="000066"/>
                </a:solidFill>
              </a:rPr>
              <a:t>Ответы на загадки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195513" y="6092825"/>
            <a:ext cx="4824412" cy="604781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548640" indent="-411480" algn="ctr">
              <a:lnSpc>
                <a:spcPct val="90000"/>
              </a:lnSpc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3700" b="1" dirty="0">
                <a:ln w="635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акула</a:t>
            </a:r>
          </a:p>
        </p:txBody>
      </p:sp>
      <p:pic>
        <p:nvPicPr>
          <p:cNvPr id="14340" name="Picture 6" descr="1220717740_0 (5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806575"/>
            <a:ext cx="6008687" cy="399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548640" indent="-411480" eaLnBrk="1" hangingPunct="1">
              <a:lnSpc>
                <a:spcPct val="90000"/>
              </a:lnSpc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3700" dirty="0" smtClean="0">
                <a:solidFill>
                  <a:srgbClr val="000066"/>
                </a:solidFill>
              </a:rPr>
              <a:t>Ответы на загадки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195513" y="6092825"/>
            <a:ext cx="4824412" cy="604781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548640" indent="-411480" algn="ctr">
              <a:lnSpc>
                <a:spcPct val="90000"/>
              </a:lnSpc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3700" b="1" dirty="0">
                <a:ln w="635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дельфины</a:t>
            </a:r>
          </a:p>
        </p:txBody>
      </p:sp>
      <p:pic>
        <p:nvPicPr>
          <p:cNvPr id="15364" name="Picture 5" descr="дельфи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1616075"/>
            <a:ext cx="5681662" cy="426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548640" indent="-411480" eaLnBrk="1" hangingPunct="1">
              <a:lnSpc>
                <a:spcPct val="90000"/>
              </a:lnSpc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3700" dirty="0" smtClean="0">
                <a:solidFill>
                  <a:srgbClr val="000066"/>
                </a:solidFill>
              </a:rPr>
              <a:t>Ответы на загадки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2195513" y="6092825"/>
            <a:ext cx="4824412" cy="604781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548640" indent="-411480" algn="ctr">
              <a:lnSpc>
                <a:spcPct val="90000"/>
              </a:lnSpc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3700" b="1" dirty="0">
                <a:ln w="635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осьминог</a:t>
            </a:r>
          </a:p>
        </p:txBody>
      </p:sp>
      <p:pic>
        <p:nvPicPr>
          <p:cNvPr id="16388" name="Picture 5" descr="8no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1844675"/>
            <a:ext cx="5143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548640" indent="-411480" eaLnBrk="1" hangingPunct="1">
              <a:lnSpc>
                <a:spcPct val="90000"/>
              </a:lnSpc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3700" dirty="0" smtClean="0">
                <a:solidFill>
                  <a:srgbClr val="000066"/>
                </a:solidFill>
              </a:rPr>
              <a:t>Алгоритм работы: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 anchor="ctr">
            <a:normAutofit fontScale="925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880110" indent="-742950" eaLnBrk="1" hangingPunct="1">
              <a:lnSpc>
                <a:spcPct val="90000"/>
              </a:lnSpc>
              <a:spcBef>
                <a:spcPct val="0"/>
              </a:spcBef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ru-RU" sz="3700" b="1" dirty="0" smtClean="0">
                <a:ln w="635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Прочитать материалы учебника и дополнительной литературы</a:t>
            </a:r>
          </a:p>
          <a:p>
            <a:pPr marL="880110" indent="-742950" eaLnBrk="1" hangingPunct="1">
              <a:lnSpc>
                <a:spcPct val="90000"/>
              </a:lnSpc>
              <a:spcBef>
                <a:spcPct val="0"/>
              </a:spcBef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ru-RU" sz="3700" b="1" dirty="0" smtClean="0">
                <a:ln w="635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Заполнить схему:</a:t>
            </a:r>
          </a:p>
          <a:p>
            <a:pPr marL="1556766" lvl="4" indent="-742950" eaLnBrk="1" hangingPunct="1">
              <a:lnSpc>
                <a:spcPct val="90000"/>
              </a:lnSpc>
              <a:spcBef>
                <a:spcPct val="0"/>
              </a:spcBef>
              <a:buClr>
                <a:schemeClr val="tx1">
                  <a:shade val="95000"/>
                </a:schemeClr>
              </a:buClr>
              <a:buFont typeface="Wingdings 2"/>
              <a:buChar char=""/>
              <a:defRPr/>
            </a:pPr>
            <a:r>
              <a:rPr lang="ru-RU" sz="3300" b="1" dirty="0" smtClean="0">
                <a:ln w="635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особенности образа жизни</a:t>
            </a:r>
          </a:p>
          <a:p>
            <a:pPr marL="1556766" lvl="4" indent="-742950" eaLnBrk="1" hangingPunct="1">
              <a:lnSpc>
                <a:spcPct val="90000"/>
              </a:lnSpc>
              <a:spcBef>
                <a:spcPct val="0"/>
              </a:spcBef>
              <a:buClr>
                <a:schemeClr val="tx1">
                  <a:shade val="95000"/>
                </a:schemeClr>
              </a:buClr>
              <a:buFont typeface="Wingdings 2"/>
              <a:buChar char=""/>
              <a:defRPr/>
            </a:pPr>
            <a:r>
              <a:rPr lang="ru-RU" sz="3300" b="1" dirty="0" smtClean="0">
                <a:ln w="635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форма тела</a:t>
            </a:r>
          </a:p>
          <a:p>
            <a:pPr marL="1556766" lvl="4" indent="-742950" eaLnBrk="1" hangingPunct="1">
              <a:lnSpc>
                <a:spcPct val="90000"/>
              </a:lnSpc>
              <a:spcBef>
                <a:spcPct val="0"/>
              </a:spcBef>
              <a:buClr>
                <a:schemeClr val="tx1">
                  <a:shade val="95000"/>
                </a:schemeClr>
              </a:buClr>
              <a:buFont typeface="Wingdings 2"/>
              <a:buChar char=""/>
              <a:defRPr/>
            </a:pPr>
            <a:r>
              <a:rPr lang="ru-RU" sz="3300" b="1" dirty="0" smtClean="0">
                <a:ln w="635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приспособления</a:t>
            </a:r>
          </a:p>
          <a:p>
            <a:pPr marL="1556766" lvl="4" indent="-742950" eaLnBrk="1" hangingPunct="1">
              <a:lnSpc>
                <a:spcPct val="90000"/>
              </a:lnSpc>
              <a:spcBef>
                <a:spcPct val="0"/>
              </a:spcBef>
              <a:buClr>
                <a:schemeClr val="tx1">
                  <a:shade val="95000"/>
                </a:schemeClr>
              </a:buClr>
              <a:buFont typeface="Wingdings 2"/>
              <a:buChar char=""/>
              <a:defRPr/>
            </a:pPr>
            <a:r>
              <a:rPr lang="ru-RU" sz="3300" b="1" dirty="0" smtClean="0">
                <a:ln w="635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способы питания</a:t>
            </a:r>
          </a:p>
          <a:p>
            <a:pPr marL="880110" indent="-742950" eaLnBrk="1" hangingPunct="1">
              <a:lnSpc>
                <a:spcPct val="90000"/>
              </a:lnSpc>
              <a:spcBef>
                <a:spcPct val="0"/>
              </a:spcBef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ru-RU" sz="3700" b="1" dirty="0" smtClean="0">
                <a:ln w="635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Дополнить список обитателей, относящихся к сообществу Вашей группы</a:t>
            </a:r>
          </a:p>
          <a:p>
            <a:pPr marL="880110" indent="-742950" eaLnBrk="1" hangingPunct="1">
              <a:lnSpc>
                <a:spcPct val="90000"/>
              </a:lnSpc>
              <a:spcBef>
                <a:spcPct val="0"/>
              </a:spcBef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ru-RU" sz="3700" b="1" dirty="0" smtClean="0">
                <a:ln w="635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Оформить газету «Обитатели морей и океанов»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548640" indent="-411480" eaLnBrk="1" hangingPunct="1">
              <a:lnSpc>
                <a:spcPct val="90000"/>
              </a:lnSpc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3700" dirty="0" smtClean="0">
                <a:solidFill>
                  <a:srgbClr val="000066"/>
                </a:solidFill>
              </a:rPr>
              <a:t>Сообщество поверхности воды</a:t>
            </a:r>
          </a:p>
        </p:txBody>
      </p:sp>
      <p:pic>
        <p:nvPicPr>
          <p:cNvPr id="18435" name="Picture 5" descr="00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38913" y="3860800"/>
            <a:ext cx="1849437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6" descr="flying-fish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1412875"/>
            <a:ext cx="261620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6299200" y="6346825"/>
            <a:ext cx="23764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Морская уточка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3059113" y="5013325"/>
            <a:ext cx="25923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Португальский военный кораблик</a:t>
            </a: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6156325" y="3355975"/>
            <a:ext cx="2592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Летучая рыба</a:t>
            </a:r>
          </a:p>
        </p:txBody>
      </p:sp>
      <p:pic>
        <p:nvPicPr>
          <p:cNvPr id="18440" name="Picture 11" descr="meduzy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2276475"/>
            <a:ext cx="2073275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179388" y="5445125"/>
            <a:ext cx="25923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Медуза </a:t>
            </a:r>
          </a:p>
        </p:txBody>
      </p:sp>
      <p:pic>
        <p:nvPicPr>
          <p:cNvPr id="18442" name="Picture 13" descr="португальский кораблик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00338" y="2852738"/>
            <a:ext cx="3198812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548640" indent="-411480" eaLnBrk="1" hangingPunct="1">
              <a:lnSpc>
                <a:spcPct val="90000"/>
              </a:lnSpc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3700" dirty="0" smtClean="0">
                <a:solidFill>
                  <a:srgbClr val="000066"/>
                </a:solidFill>
              </a:rPr>
              <a:t>Сообщество толщи воды</a:t>
            </a:r>
          </a:p>
        </p:txBody>
      </p:sp>
      <p:pic>
        <p:nvPicPr>
          <p:cNvPr id="19459" name="Picture 4" descr="d_04_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557338"/>
            <a:ext cx="2952750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468313" y="3500438"/>
            <a:ext cx="2592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Тунец  </a:t>
            </a:r>
          </a:p>
        </p:txBody>
      </p:sp>
      <p:pic>
        <p:nvPicPr>
          <p:cNvPr id="19461" name="Picture 6" descr="fis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1484313"/>
            <a:ext cx="2716213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6227763" y="3573463"/>
            <a:ext cx="2592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Акула-молот  </a:t>
            </a:r>
          </a:p>
        </p:txBody>
      </p:sp>
      <p:pic>
        <p:nvPicPr>
          <p:cNvPr id="19463" name="Picture 8" descr="finwha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4149725"/>
            <a:ext cx="2881313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468313" y="6237288"/>
            <a:ext cx="2592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Кит    </a:t>
            </a:r>
          </a:p>
        </p:txBody>
      </p:sp>
      <p:pic>
        <p:nvPicPr>
          <p:cNvPr id="19465" name="Picture 10" descr="дельфин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6325" y="4221163"/>
            <a:ext cx="2663825" cy="199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6156325" y="6237288"/>
            <a:ext cx="25923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Дельфины   </a:t>
            </a:r>
          </a:p>
        </p:txBody>
      </p:sp>
      <p:pic>
        <p:nvPicPr>
          <p:cNvPr id="19467" name="Picture 12" descr="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92500" y="2133600"/>
            <a:ext cx="2330450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3348038" y="5516563"/>
            <a:ext cx="2592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Планктон   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548640" indent="-411480" eaLnBrk="1" hangingPunct="1">
              <a:lnSpc>
                <a:spcPct val="90000"/>
              </a:lnSpc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3700" dirty="0" smtClean="0">
                <a:solidFill>
                  <a:srgbClr val="000066"/>
                </a:solidFill>
              </a:rPr>
              <a:t>Сообщество кораллового рифа</a:t>
            </a:r>
          </a:p>
        </p:txBody>
      </p:sp>
      <p:pic>
        <p:nvPicPr>
          <p:cNvPr id="20483" name="Picture 4" descr="морской еж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1916113"/>
            <a:ext cx="2735262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6156325" y="4005263"/>
            <a:ext cx="25923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Морской еж  </a:t>
            </a:r>
          </a:p>
        </p:txBody>
      </p:sp>
      <p:pic>
        <p:nvPicPr>
          <p:cNvPr id="20485" name="Picture 6" descr="коралловая кривет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844675"/>
            <a:ext cx="2735263" cy="196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179388" y="3860800"/>
            <a:ext cx="295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Коралловая креветка  </a:t>
            </a:r>
          </a:p>
        </p:txBody>
      </p:sp>
      <p:pic>
        <p:nvPicPr>
          <p:cNvPr id="20487" name="Picture 8" descr="25860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4292600"/>
            <a:ext cx="2376487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395288" y="6491288"/>
            <a:ext cx="2592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Рыбы-клоуны  </a:t>
            </a:r>
          </a:p>
        </p:txBody>
      </p:sp>
      <p:pic>
        <p:nvPicPr>
          <p:cNvPr id="20489" name="Picture 10" descr="рыбы-бабочки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3141663"/>
            <a:ext cx="25908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3276600" y="4941888"/>
            <a:ext cx="25923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Рыба-бабочка  </a:t>
            </a:r>
          </a:p>
        </p:txBody>
      </p:sp>
      <p:pic>
        <p:nvPicPr>
          <p:cNvPr id="20491" name="Picture 12" descr="спинорог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29350" y="4508500"/>
            <a:ext cx="2519363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6156325" y="6381750"/>
            <a:ext cx="2592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Спинорог   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548640" indent="-411480" eaLnBrk="1" hangingPunct="1">
              <a:lnSpc>
                <a:spcPct val="90000"/>
              </a:lnSpc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3700" dirty="0" smtClean="0">
                <a:solidFill>
                  <a:srgbClr val="000066"/>
                </a:solidFill>
              </a:rPr>
              <a:t>Глубоководное сообщество</a:t>
            </a:r>
          </a:p>
        </p:txBody>
      </p:sp>
      <p:pic>
        <p:nvPicPr>
          <p:cNvPr id="21507" name="Picture 4" descr="2207735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773238"/>
            <a:ext cx="2132013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107950" y="5373688"/>
            <a:ext cx="25923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Рыба-удильщик  </a:t>
            </a:r>
          </a:p>
        </p:txBody>
      </p:sp>
      <p:pic>
        <p:nvPicPr>
          <p:cNvPr id="21509" name="Picture 6" descr="большеро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5150" y="1628775"/>
            <a:ext cx="3175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6011863" y="4005263"/>
            <a:ext cx="2592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Большерот   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6156325" y="6491288"/>
            <a:ext cx="25923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Мурена   </a:t>
            </a:r>
          </a:p>
        </p:txBody>
      </p:sp>
      <p:pic>
        <p:nvPicPr>
          <p:cNvPr id="21512" name="Picture 10" descr="x_aeda89c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4365625"/>
            <a:ext cx="2808288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11" descr="8no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71775" y="2205038"/>
            <a:ext cx="2500313" cy="185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2700338" y="4005263"/>
            <a:ext cx="2592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Осьминог   </a:t>
            </a:r>
          </a:p>
        </p:txBody>
      </p:sp>
      <p:pic>
        <p:nvPicPr>
          <p:cNvPr id="21515" name="Picture 13" descr="247393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00338" y="4437063"/>
            <a:ext cx="3024187" cy="195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2916238" y="6375400"/>
            <a:ext cx="25923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Кальмар    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548640" indent="-411480" eaLnBrk="1" hangingPunct="1">
              <a:lnSpc>
                <a:spcPct val="90000"/>
              </a:lnSpc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3700" dirty="0" smtClean="0">
                <a:solidFill>
                  <a:srgbClr val="000066"/>
                </a:solidFill>
              </a:rPr>
              <a:t>Донное сообщество</a:t>
            </a:r>
          </a:p>
        </p:txBody>
      </p:sp>
      <p:pic>
        <p:nvPicPr>
          <p:cNvPr id="22531" name="Picture 4" descr="21686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628775"/>
            <a:ext cx="2376488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179388" y="3933825"/>
            <a:ext cx="25923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Скорпена   </a:t>
            </a:r>
          </a:p>
        </p:txBody>
      </p:sp>
      <p:pic>
        <p:nvPicPr>
          <p:cNvPr id="22533" name="Picture 6" descr="plr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1700213"/>
            <a:ext cx="3022600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5940425" y="3716338"/>
            <a:ext cx="25923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Камбала   </a:t>
            </a:r>
          </a:p>
        </p:txBody>
      </p:sp>
      <p:pic>
        <p:nvPicPr>
          <p:cNvPr id="22535" name="Picture 8" descr="24547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4406900"/>
            <a:ext cx="2873375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323850" y="6308725"/>
            <a:ext cx="2592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Морской черт  </a:t>
            </a:r>
          </a:p>
        </p:txBody>
      </p:sp>
      <p:pic>
        <p:nvPicPr>
          <p:cNvPr id="22537" name="Picture 10" descr="1203346604_seaunder49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4525" y="4252913"/>
            <a:ext cx="2995613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5867400" y="6237288"/>
            <a:ext cx="25923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Скат   </a:t>
            </a:r>
          </a:p>
        </p:txBody>
      </p:sp>
      <p:pic>
        <p:nvPicPr>
          <p:cNvPr id="22539" name="Picture 12" descr="0_13583_3a4fb636_X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43213" y="1916113"/>
            <a:ext cx="26574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2916238" y="3644900"/>
            <a:ext cx="25923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Морская звезда  </a:t>
            </a:r>
          </a:p>
        </p:txBody>
      </p:sp>
      <p:pic>
        <p:nvPicPr>
          <p:cNvPr id="22541" name="Picture 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92500" y="4437063"/>
            <a:ext cx="1824038" cy="182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3132138" y="6308725"/>
            <a:ext cx="25923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Креветка    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034" y="428604"/>
            <a:ext cx="807625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Входящее сообщение</a:t>
            </a:r>
          </a:p>
        </p:txBody>
      </p:sp>
      <p:pic>
        <p:nvPicPr>
          <p:cNvPr id="1026" name="Picture 2" descr="D:\Мои документы\Загрузки\11971542601675001438kuba_Envelope_2.svg.h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68625" y="2030413"/>
            <a:ext cx="3205163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Управляющая кнопка: звук 6">
            <a:hlinkClick r:id="" action="ppaction://noaction" highlightClick="1">
              <a:snd r:embed="rId3" name="звук аськи.wav"/>
            </a:hlinkClick>
          </p:cNvPr>
          <p:cNvSpPr/>
          <p:nvPr/>
        </p:nvSpPr>
        <p:spPr>
          <a:xfrm>
            <a:off x="428625" y="6072188"/>
            <a:ext cx="571500" cy="500062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3700" dirty="0" smtClean="0">
                <a:solidFill>
                  <a:srgbClr val="000066"/>
                </a:solidFill>
              </a:rPr>
              <a:t>Что такое океан?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274320" indent="-274320" algn="ctr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700" b="1" dirty="0" smtClean="0">
                <a:ln w="635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большую часть нашей планеты, а именно 71% занимает вода. Все моря и океаны соединены в один Мировой океан. Он настолько велик, что его можно назвать – планета ОКЕАН.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Рисунок1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ChangeArrowheads="1"/>
          </p:cNvSpPr>
          <p:nvPr/>
        </p:nvSpPr>
        <p:spPr bwMode="auto">
          <a:xfrm>
            <a:off x="323850" y="115888"/>
            <a:ext cx="8351838" cy="15113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«Океан»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468313" y="1844675"/>
            <a:ext cx="4032250" cy="792163"/>
          </a:xfrm>
          <a:prstGeom prst="rect">
            <a:avLst/>
          </a:prstGeom>
          <a:solidFill>
            <a:srgbClr val="99CCFF"/>
          </a:solidFill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Сообщество поверхности воды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4500563" y="1844675"/>
            <a:ext cx="4032250" cy="792163"/>
          </a:xfrm>
          <a:prstGeom prst="rect">
            <a:avLst/>
          </a:prstGeom>
          <a:solidFill>
            <a:srgbClr val="99CCFF"/>
          </a:solidFill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en-US" sz="32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этаж 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468313" y="2852738"/>
            <a:ext cx="4032250" cy="792162"/>
          </a:xfrm>
          <a:prstGeom prst="rect">
            <a:avLst/>
          </a:prstGeom>
          <a:solidFill>
            <a:srgbClr val="99CCFF"/>
          </a:solidFill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Сообщество кораллового рифа</a:t>
            </a:r>
            <a:endParaRPr lang="ru-RU" dirty="0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4500563" y="2852738"/>
            <a:ext cx="4032250" cy="792162"/>
          </a:xfrm>
          <a:prstGeom prst="rect">
            <a:avLst/>
          </a:prstGeom>
          <a:solidFill>
            <a:srgbClr val="99CCFF"/>
          </a:solidFill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 этаж</a:t>
            </a: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468313" y="3860800"/>
            <a:ext cx="4032250" cy="792163"/>
          </a:xfrm>
          <a:prstGeom prst="rect">
            <a:avLst/>
          </a:prstGeom>
          <a:solidFill>
            <a:srgbClr val="99CCFF"/>
          </a:solidFill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Сообщество толщи воды</a:t>
            </a:r>
            <a:endParaRPr lang="ru-RU" dirty="0"/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4500563" y="3860800"/>
            <a:ext cx="4032250" cy="792163"/>
          </a:xfrm>
          <a:prstGeom prst="rect">
            <a:avLst/>
          </a:prstGeom>
          <a:solidFill>
            <a:srgbClr val="99CCFF"/>
          </a:solidFill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 этаж</a:t>
            </a:r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468313" y="4868863"/>
            <a:ext cx="4032250" cy="792162"/>
          </a:xfrm>
          <a:prstGeom prst="rect">
            <a:avLst/>
          </a:prstGeom>
          <a:solidFill>
            <a:srgbClr val="99CCFF"/>
          </a:solidFill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Глубоководное сообщество</a:t>
            </a:r>
            <a:endParaRPr lang="ru-RU"/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4500563" y="4868863"/>
            <a:ext cx="4032250" cy="792162"/>
          </a:xfrm>
          <a:prstGeom prst="rect">
            <a:avLst/>
          </a:prstGeom>
          <a:solidFill>
            <a:srgbClr val="99CCFF"/>
          </a:solidFill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 этаж</a:t>
            </a:r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468313" y="5876925"/>
            <a:ext cx="4032250" cy="792163"/>
          </a:xfrm>
          <a:prstGeom prst="rect">
            <a:avLst/>
          </a:prstGeom>
          <a:solidFill>
            <a:srgbClr val="99CCFF"/>
          </a:solidFill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Донное сообщество</a:t>
            </a:r>
            <a:endParaRPr lang="ru-RU"/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4500563" y="5876925"/>
            <a:ext cx="4032250" cy="792163"/>
          </a:xfrm>
          <a:prstGeom prst="rect">
            <a:avLst/>
          </a:prstGeom>
          <a:solidFill>
            <a:srgbClr val="99CCFF"/>
          </a:solidFill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 этаж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928802"/>
            <a:ext cx="8569325" cy="4813311"/>
          </a:xfr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548640" indent="-41148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700" b="1" dirty="0" smtClean="0">
                <a:ln w="6350">
                  <a:noFill/>
                </a:ln>
                <a:solidFill>
                  <a:srgbClr val="00006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Цели: </a:t>
            </a:r>
          </a:p>
          <a:p>
            <a:pPr marL="548640" indent="-411480" algn="l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3700" b="1" dirty="0" smtClean="0">
                <a:ln w="635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Рассмотреть разнообразие живых организмов в морях и океанах.</a:t>
            </a:r>
          </a:p>
          <a:p>
            <a:pPr marL="548640" indent="-411480" algn="l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3700" b="1" dirty="0" smtClean="0">
                <a:ln w="635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Раскрыть взаимосвязи и приспособленность обитателей морей и океанов к жизни в разнообразных условиях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8596" y="357166"/>
            <a:ext cx="8215370" cy="1117229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548640" indent="-411480" algn="ctr">
              <a:lnSpc>
                <a:spcPct val="90000"/>
              </a:lnSpc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3700" b="1" dirty="0">
                <a:ln w="6350">
                  <a:noFill/>
                </a:ln>
                <a:solidFill>
                  <a:srgbClr val="00006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Тема урока:</a:t>
            </a:r>
          </a:p>
          <a:p>
            <a:pPr marL="548640" indent="-411480" algn="ctr">
              <a:lnSpc>
                <a:spcPct val="90000"/>
              </a:lnSpc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3700" b="1" dirty="0">
                <a:ln w="6350">
                  <a:noFill/>
                </a:ln>
                <a:solidFill>
                  <a:srgbClr val="00006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«Жизнь на планете «ОКЕАН»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548640" indent="-411480" eaLnBrk="1" hangingPunct="1">
              <a:lnSpc>
                <a:spcPct val="90000"/>
              </a:lnSpc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3700" dirty="0" smtClean="0">
                <a:solidFill>
                  <a:srgbClr val="000066"/>
                </a:solidFill>
              </a:rPr>
              <a:t>Ответы на загадки</a:t>
            </a:r>
          </a:p>
        </p:txBody>
      </p:sp>
      <p:pic>
        <p:nvPicPr>
          <p:cNvPr id="8195" name="Picture 4" descr="meduzy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1484313"/>
            <a:ext cx="30607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195513" y="6092825"/>
            <a:ext cx="4824412" cy="604781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548640" indent="-411480" algn="ctr">
              <a:lnSpc>
                <a:spcPct val="90000"/>
              </a:lnSpc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3700" b="1" dirty="0">
                <a:ln w="635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медуза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548640" indent="-411480" eaLnBrk="1" hangingPunct="1">
              <a:lnSpc>
                <a:spcPct val="90000"/>
              </a:lnSpc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3700" dirty="0" smtClean="0">
                <a:solidFill>
                  <a:srgbClr val="000066"/>
                </a:solidFill>
              </a:rPr>
              <a:t>Ответы на загадки</a:t>
            </a:r>
          </a:p>
        </p:txBody>
      </p:sp>
      <p:pic>
        <p:nvPicPr>
          <p:cNvPr id="9219" name="Picture 4" descr="1219600037_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557338"/>
            <a:ext cx="6048375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2195513" y="6092825"/>
            <a:ext cx="4824412" cy="604781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548640" indent="-411480" algn="ctr">
              <a:lnSpc>
                <a:spcPct val="90000"/>
              </a:lnSpc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3700" b="1" dirty="0">
                <a:ln w="635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рыба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548640" indent="-411480" eaLnBrk="1" hangingPunct="1">
              <a:lnSpc>
                <a:spcPct val="90000"/>
              </a:lnSpc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3700" dirty="0" smtClean="0">
                <a:solidFill>
                  <a:srgbClr val="000066"/>
                </a:solidFill>
              </a:rPr>
              <a:t>Ответы на загадки</a:t>
            </a:r>
          </a:p>
        </p:txBody>
      </p:sp>
      <p:pic>
        <p:nvPicPr>
          <p:cNvPr id="10243" name="Picture 5" descr="1203346604_seaunder49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484313"/>
            <a:ext cx="714375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195513" y="6092825"/>
            <a:ext cx="4824412" cy="604781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548640" indent="-411480" algn="ctr">
              <a:lnSpc>
                <a:spcPct val="90000"/>
              </a:lnSpc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3700" b="1" dirty="0">
                <a:ln w="635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скат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548640" indent="-411480" eaLnBrk="1" hangingPunct="1">
              <a:lnSpc>
                <a:spcPct val="90000"/>
              </a:lnSpc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3700" dirty="0" smtClean="0">
                <a:solidFill>
                  <a:srgbClr val="000066"/>
                </a:solidFill>
              </a:rPr>
              <a:t>Ответы на загадки</a:t>
            </a:r>
          </a:p>
        </p:txBody>
      </p:sp>
      <p:pic>
        <p:nvPicPr>
          <p:cNvPr id="11267" name="Picture 4" descr="325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628775"/>
            <a:ext cx="57340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195513" y="6092825"/>
            <a:ext cx="4824412" cy="604781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548640" indent="-411480" algn="ctr">
              <a:lnSpc>
                <a:spcPct val="90000"/>
              </a:lnSpc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3700" b="1" dirty="0">
                <a:ln w="635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рыба-игла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548640" indent="-411480" eaLnBrk="1" hangingPunct="1">
              <a:lnSpc>
                <a:spcPct val="90000"/>
              </a:lnSpc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3700" dirty="0" smtClean="0">
                <a:solidFill>
                  <a:srgbClr val="000066"/>
                </a:solidFill>
              </a:rPr>
              <a:t>Ответы на загадки</a:t>
            </a:r>
          </a:p>
        </p:txBody>
      </p:sp>
      <p:pic>
        <p:nvPicPr>
          <p:cNvPr id="12291" name="Picture 4" descr="1fd1c43bc0d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1557338"/>
            <a:ext cx="4752975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195513" y="6092825"/>
            <a:ext cx="4824412" cy="604781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548640" indent="-411480" algn="ctr">
              <a:lnSpc>
                <a:spcPct val="90000"/>
              </a:lnSpc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3700" b="1" dirty="0">
                <a:ln w="635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рыба-меч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548640" indent="-411480" eaLnBrk="1" hangingPunct="1">
              <a:lnSpc>
                <a:spcPct val="90000"/>
              </a:lnSpc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3700" dirty="0" smtClean="0">
                <a:solidFill>
                  <a:srgbClr val="000066"/>
                </a:solidFill>
              </a:rPr>
              <a:t>Ответы на загадки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2195513" y="6092825"/>
            <a:ext cx="4824412" cy="604781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548640" indent="-411480" algn="ctr">
              <a:lnSpc>
                <a:spcPct val="90000"/>
              </a:lnSpc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3700" b="1" dirty="0">
                <a:ln w="635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кит</a:t>
            </a:r>
          </a:p>
        </p:txBody>
      </p:sp>
      <p:pic>
        <p:nvPicPr>
          <p:cNvPr id="13316" name="Picture 5" descr="finwha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412875"/>
            <a:ext cx="6350000" cy="4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214</TotalTime>
  <Words>260</Words>
  <Application>Microsoft Office PowerPoint</Application>
  <PresentationFormat>Экран (4:3)</PresentationFormat>
  <Paragraphs>84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Tahoma</vt:lpstr>
      <vt:lpstr>Arial</vt:lpstr>
      <vt:lpstr>Calibri</vt:lpstr>
      <vt:lpstr>Constantia</vt:lpstr>
      <vt:lpstr>Wingdings 2</vt:lpstr>
      <vt:lpstr>Поток</vt:lpstr>
      <vt:lpstr>Правила и законы поведения</vt:lpstr>
      <vt:lpstr>Что такое океан?</vt:lpstr>
      <vt:lpstr>Слайд 3</vt:lpstr>
      <vt:lpstr>Ответы на загадки</vt:lpstr>
      <vt:lpstr>Ответы на загадки</vt:lpstr>
      <vt:lpstr>Ответы на загадки</vt:lpstr>
      <vt:lpstr>Ответы на загадки</vt:lpstr>
      <vt:lpstr>Ответы на загадки</vt:lpstr>
      <vt:lpstr>Ответы на загадки</vt:lpstr>
      <vt:lpstr>Ответы на загадки</vt:lpstr>
      <vt:lpstr>Ответы на загадки</vt:lpstr>
      <vt:lpstr>Ответы на загадки</vt:lpstr>
      <vt:lpstr>Алгоритм работы:</vt:lpstr>
      <vt:lpstr>Сообщество поверхности воды</vt:lpstr>
      <vt:lpstr>Сообщество толщи воды</vt:lpstr>
      <vt:lpstr>Сообщество кораллового рифа</vt:lpstr>
      <vt:lpstr>Глубоководное сообщество</vt:lpstr>
      <vt:lpstr>Донное сообщество</vt:lpstr>
      <vt:lpstr>Слайд 19</vt:lpstr>
      <vt:lpstr>Слайд 20</vt:lpstr>
      <vt:lpstr>Слайд 21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ego</dc:creator>
  <cp:lastModifiedBy>Admin</cp:lastModifiedBy>
  <cp:revision>16</cp:revision>
  <dcterms:created xsi:type="dcterms:W3CDTF">2009-03-23T16:12:08Z</dcterms:created>
  <dcterms:modified xsi:type="dcterms:W3CDTF">2011-07-22T07:26:00Z</dcterms:modified>
</cp:coreProperties>
</file>