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B3398-D101-4F35-8FCF-28331D20999B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E9A74-1559-4C3F-91AD-BE0E63F2FD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B3398-D101-4F35-8FCF-28331D20999B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E9A74-1559-4C3F-91AD-BE0E63F2FD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B3398-D101-4F35-8FCF-28331D20999B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E9A74-1559-4C3F-91AD-BE0E63F2FD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B3398-D101-4F35-8FCF-28331D20999B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E9A74-1559-4C3F-91AD-BE0E63F2FD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B3398-D101-4F35-8FCF-28331D20999B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E9A74-1559-4C3F-91AD-BE0E63F2FD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B3398-D101-4F35-8FCF-28331D20999B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E9A74-1559-4C3F-91AD-BE0E63F2FD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B3398-D101-4F35-8FCF-28331D20999B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E9A74-1559-4C3F-91AD-BE0E63F2FD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B3398-D101-4F35-8FCF-28331D20999B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E9A74-1559-4C3F-91AD-BE0E63F2FD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B3398-D101-4F35-8FCF-28331D20999B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E9A74-1559-4C3F-91AD-BE0E63F2FD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B3398-D101-4F35-8FCF-28331D20999B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E9A74-1559-4C3F-91AD-BE0E63F2FD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B3398-D101-4F35-8FCF-28331D20999B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E9A74-1559-4C3F-91AD-BE0E63F2FD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B3398-D101-4F35-8FCF-28331D20999B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E9A74-1559-4C3F-91AD-BE0E63F2FD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7772400" cy="1470025"/>
          </a:xfr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batDi" pitchFamily="66" charset="0"/>
              </a:rPr>
              <a:t>Психолог в школе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0000" endA="300" endPos="50000" dist="29997" dir="5400000" sy="-100000" algn="bl" rotWithShape="0"/>
              </a:effectLst>
              <a:latin typeface="ArbatDi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149080"/>
            <a:ext cx="6400800" cy="1752600"/>
          </a:xfrm>
        </p:spPr>
        <p:txBody>
          <a:bodyPr>
            <a:normAutofit fontScale="85000" lnSpcReduction="10000"/>
          </a:bodyPr>
          <a:lstStyle/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FF0000"/>
                </a:solidFill>
              </a:rPr>
              <a:t>Работа </a:t>
            </a:r>
            <a:r>
              <a:rPr lang="ru-RU" dirty="0" err="1" smtClean="0">
                <a:solidFill>
                  <a:srgbClr val="FF0000"/>
                </a:solidFill>
              </a:rPr>
              <a:t>Худаевой</a:t>
            </a:r>
            <a:r>
              <a:rPr lang="ru-RU" dirty="0" smtClean="0">
                <a:solidFill>
                  <a:srgbClr val="FF0000"/>
                </a:solidFill>
              </a:rPr>
              <a:t> Л.А.,</a:t>
            </a:r>
          </a:p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FF0000"/>
                </a:solidFill>
              </a:rPr>
              <a:t>Педагога-психолога МБОУ «Покровская улусная многопрофильная гимназия»</a:t>
            </a:r>
          </a:p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FF0000"/>
                </a:solidFill>
              </a:rPr>
              <a:t>Студента гр. ПП-1 ИНПО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6588224" y="476672"/>
            <a:ext cx="2304256" cy="2016224"/>
          </a:xfrm>
          <a:prstGeom prst="ellipse">
            <a:avLst/>
          </a:prstGeom>
          <a:ln>
            <a:solidFill>
              <a:srgbClr val="0070C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batDi" pitchFamily="66" charset="0"/>
              </a:rPr>
              <a:t>Психологическое просвещение; </a:t>
            </a:r>
            <a:endParaRPr lang="ru-RU" sz="1300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batDi" pitchFamily="66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475656" y="4509120"/>
            <a:ext cx="2016224" cy="2016224"/>
          </a:xfrm>
          <a:prstGeom prst="ellipse">
            <a:avLst/>
          </a:prstGeom>
          <a:ln>
            <a:solidFill>
              <a:srgbClr val="0070C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batDi" pitchFamily="66" charset="0"/>
              </a:rPr>
              <a:t>участие в педсоветах и родительских собраниях; </a:t>
            </a:r>
            <a:endParaRPr lang="ru-RU" sz="1300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batDi" pitchFamily="66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796136" y="4509120"/>
            <a:ext cx="2304256" cy="2016224"/>
          </a:xfrm>
          <a:prstGeom prst="ellipse">
            <a:avLst/>
          </a:prstGeom>
          <a:ln>
            <a:solidFill>
              <a:srgbClr val="0070C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batDi" pitchFamily="66" charset="0"/>
              </a:rPr>
              <a:t>Психологическая профилактика</a:t>
            </a:r>
            <a:endParaRPr lang="ru-RU" sz="1300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batDi" pitchFamily="66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635896" y="4841776"/>
            <a:ext cx="2016224" cy="2016224"/>
          </a:xfrm>
          <a:prstGeom prst="ellipse">
            <a:avLst/>
          </a:prstGeom>
          <a:ln>
            <a:solidFill>
              <a:srgbClr val="0070C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batDi" pitchFamily="66" charset="0"/>
              </a:rPr>
              <a:t>участие в наборе первоклассников; </a:t>
            </a:r>
            <a:endParaRPr lang="ru-RU" sz="1300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batDi" pitchFamily="66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020272" y="2636912"/>
            <a:ext cx="2123728" cy="2016224"/>
          </a:xfrm>
          <a:prstGeom prst="ellipse">
            <a:avLst/>
          </a:prstGeom>
          <a:ln>
            <a:solidFill>
              <a:srgbClr val="0070C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batDi" pitchFamily="66" charset="0"/>
              </a:rPr>
              <a:t>Консультирование родителей и учителей; </a:t>
            </a:r>
            <a:endParaRPr lang="ru-RU" sz="1300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batDi" pitchFamily="66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07504" y="2708920"/>
            <a:ext cx="2016224" cy="2016224"/>
          </a:xfrm>
          <a:prstGeom prst="ellipse">
            <a:avLst/>
          </a:prstGeom>
          <a:ln>
            <a:solidFill>
              <a:srgbClr val="0070C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b="1" dirty="0" err="1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batDi" pitchFamily="66" charset="0"/>
              </a:rPr>
              <a:t>Коррекционая</a:t>
            </a:r>
            <a:r>
              <a:rPr lang="ru-RU" sz="13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batDi" pitchFamily="66" charset="0"/>
              </a:rPr>
              <a:t> работа; </a:t>
            </a:r>
            <a:endParaRPr lang="ru-RU" sz="1300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batDi" pitchFamily="66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95536" y="548680"/>
            <a:ext cx="2232248" cy="2088232"/>
          </a:xfrm>
          <a:prstGeom prst="ellipse">
            <a:avLst/>
          </a:prstGeom>
          <a:ln>
            <a:solidFill>
              <a:srgbClr val="0070C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batDi" pitchFamily="66" charset="0"/>
              </a:rPr>
              <a:t>психологическая диагностика; </a:t>
            </a:r>
            <a:endParaRPr lang="ru-RU" sz="1300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batDi" pitchFamily="66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419872" y="188640"/>
            <a:ext cx="2304256" cy="2232248"/>
          </a:xfrm>
          <a:prstGeom prst="ellipse">
            <a:avLst/>
          </a:prstGeom>
          <a:ln>
            <a:solidFill>
              <a:srgbClr val="0070C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batDi" pitchFamily="66" charset="0"/>
              </a:rPr>
              <a:t>В функции школьного психолога входит:</a:t>
            </a:r>
          </a:p>
          <a:p>
            <a:pPr algn="ctr"/>
            <a:endParaRPr lang="ru-RU" sz="1300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batDi" pitchFamily="66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699792" y="2728665"/>
            <a:ext cx="3816424" cy="1692771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Все перечисленные функции школьного психолога позволяют создавать в школе психологические условия, необходимые для полноценного психического развития и формирования личности ребенка, то есть, служат целям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3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психологической профилактики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Georgia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batDi" pitchFamily="66" charset="0"/>
              </a:rPr>
              <a:t>Психологическая диагностика</a:t>
            </a:r>
            <a:endParaRPr lang="ru-RU" dirty="0"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ArbatDi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Включает </a:t>
            </a:r>
            <a:r>
              <a:rPr lang="ru-RU" dirty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в себя проведение фронтальных (групповых) и индивидуальных обследований учащихся с помощью специальных методик. Диагностика проводится по предварительному запросу учителей или родителей, а также по инициативе психолога с исследовательской или профилактической целью.</a:t>
            </a:r>
          </a:p>
          <a:p>
            <a:pPr algn="just"/>
            <a:r>
              <a:rPr lang="ru-RU" dirty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Психолог подбирает методику, направленную на изучение интересующих его способностей, особенностей ребенка (группы учащихся). Это могут быть методики, направленные на изучение уровня развития внимания, мышления, памяти, эмоциональной сферы, особенностей личности и взаимоотношений с окружающими. Также школьный психолог использует методики по изучению детско-родительских отношений, характера взаимодействия учителя и класса.</a:t>
            </a:r>
          </a:p>
          <a:p>
            <a:pPr algn="just"/>
            <a:r>
              <a:rPr lang="ru-RU" dirty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Полученные данные позволяют психологу строить дальнейшую работу: выделить учащихся так называемой “группы риска”, нуждающихся в коррекционных занятиях; подготовить рекомендации для учителей и родителей по взаимодействию с учащимися.</a:t>
            </a:r>
          </a:p>
          <a:p>
            <a:pPr algn="just"/>
            <a:endParaRPr lang="ru-RU" dirty="0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batDi" pitchFamily="66" charset="0"/>
              </a:rPr>
              <a:t>Коррекционные занятия </a:t>
            </a:r>
            <a:endParaRPr lang="ru-RU" dirty="0"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ArbatDi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5050904" cy="547260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могут </a:t>
            </a:r>
            <a:r>
              <a:rPr lang="ru-RU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быть индивидуальными и групповыми. В ходе их психолог старается скорректировать нежелательные особенности психического развития ребенка. Эти занятия могут быть направлены как на развитие познавательных процессов (память, внимание, мышление), так и на решение проблем в эмоционально-волевой сфере, в сфере общения и проблемы самооценки учащихся.</a:t>
            </a:r>
          </a:p>
          <a:p>
            <a:pPr algn="just"/>
            <a:r>
              <a:rPr lang="ru-RU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Школьный психолог использует уже существующие программы занятий, а также разрабатывает их самостоятельно, учитывая специфику каждого конкретного случая. Занятия включают в себя разнообразные упражнения: развивающие, игровые, рисуночные и другие задания - в зависимости от поставленных целей и возраста школьников.</a:t>
            </a:r>
          </a:p>
          <a:p>
            <a:pPr algn="just"/>
            <a:endParaRPr lang="ru-RU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Рисунок 3" descr="1214665556_1214348431_cover000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652120" y="3501008"/>
            <a:ext cx="3266695" cy="24482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batDi" pitchFamily="66" charset="0"/>
              </a:rPr>
              <a:t>Консультирование родителей и учителей</a:t>
            </a:r>
            <a:endParaRPr lang="ru-RU" dirty="0"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ArbatDi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91880" y="1600200"/>
            <a:ext cx="5194920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i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Консультирование родителей и учителей</a:t>
            </a:r>
            <a:r>
              <a:rPr lang="ru-RU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 — это работа по конкретному запросу. Психолог знакомит родителей или учителей с результатами диагностики, дает определенный прогноз, предупреждает о том, какие трудности могут в будущем возникнуть у школьника в учебе и общении; при этом совместно вырабатываются рекомендации по решению возникающих проблем и взаимодействию со школьником.</a:t>
            </a:r>
          </a:p>
          <a:p>
            <a:pPr algn="just"/>
            <a:endParaRPr lang="ru-RU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Рисунок 3" descr="school02.jpg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528" y="1916832"/>
            <a:ext cx="3281405" cy="3528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batDi" pitchFamily="66" charset="0"/>
              </a:rPr>
              <a:t>Психологическое просвещение</a:t>
            </a:r>
            <a:endParaRPr lang="ru-RU" dirty="0"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ArbatDi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91880" y="1124744"/>
            <a:ext cx="5256584" cy="558924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i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Психологическое просвещение</a:t>
            </a:r>
            <a:r>
              <a:rPr lang="ru-RU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 заключается в том, чтобы знакомить учителей и родителей с основными закономерностями и условиями благоприятного психического развития ребенка. Оно осуществляется в ходе консультирования, выступлений на педагогических советах и родительских собраниях.</a:t>
            </a:r>
          </a:p>
          <a:p>
            <a:pPr algn="just"/>
            <a:r>
              <a:rPr lang="ru-RU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Кроме того, на педсоветах психолог участвует в принятии решения о возможности обучения данного ребенка по конкретной программе, о переводе учащегося из класса в класс, о возможности “перешагивания” ребенка через класс (например, очень способного или подготовленного ученика могут перевести из первого класса сразу в третий).</a:t>
            </a:r>
          </a:p>
        </p:txBody>
      </p:sp>
      <p:pic>
        <p:nvPicPr>
          <p:cNvPr id="4" name="Рисунок 3" descr="1a3fd3303b143ed24a1bcd9029e36b0d.jpg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7544" y="1700808"/>
            <a:ext cx="3536018" cy="36724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batDi" pitchFamily="66" charset="0"/>
              </a:rPr>
              <a:t>Требования к психологу в школе </a:t>
            </a:r>
            <a:endParaRPr lang="ru-RU" dirty="0"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ArbatDi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07904" y="1412776"/>
            <a:ext cx="5256584" cy="525658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Школьный </a:t>
            </a:r>
            <a:r>
              <a:rPr lang="ru-RU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психолог должен быть психически здоров. Он должен быть выносливым, выдерживать большие физические и психологические нагрузки. Для работы школьным психологом нужно обладать определенными качествами, а именно: умением слушать, сопереживать. Работая с людьми, важно четко и понятно формулировать свои мысли, быть трудолюбивым, общительным, ответственным, тактичным, контактным, эрудированным, толерантным. Психологу важно иметь чувство юмора, обладать широкими профессиональными знаниями, любить детей. В процессе работы развиваются такие качества, как умение общаться с различными людьми, понимать их проблемы и интересы, анализировать, находить компромисс; развиваются наблюдательность и профессиональные знания.</a:t>
            </a:r>
          </a:p>
          <a:p>
            <a:endParaRPr lang="ru-RU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Рисунок 3" descr="emotional_health.jpg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9552" y="2492896"/>
            <a:ext cx="3096344" cy="309634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429000"/>
            <a:ext cx="8229600" cy="2869779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batDi" pitchFamily="66" charset="0"/>
              </a:rPr>
              <a:t>Профессия </a:t>
            </a:r>
            <a:r>
              <a:rPr lang="ru-RU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batDi" pitchFamily="66" charset="0"/>
              </a:rPr>
              <a:t>школьного психолога на сегодняшний день является нужной, востребованной, интересной, но сложной.</a:t>
            </a:r>
          </a:p>
          <a:p>
            <a:endParaRPr lang="ru-RU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ArbatDi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451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Психолог в школе</vt:lpstr>
      <vt:lpstr>Слайд 2</vt:lpstr>
      <vt:lpstr>Психологическая диагностика</vt:lpstr>
      <vt:lpstr>Коррекционные занятия </vt:lpstr>
      <vt:lpstr>Консультирование родителей и учителей</vt:lpstr>
      <vt:lpstr>Психологическое просвещение</vt:lpstr>
      <vt:lpstr>Требования к психологу в школе </vt:lpstr>
      <vt:lpstr>Слайд 8</vt:lpstr>
    </vt:vector>
  </TitlesOfParts>
  <Company>гимназия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 в школе</dc:title>
  <dc:creator>завуч по ВР</dc:creator>
  <cp:lastModifiedBy>завуч по ВР</cp:lastModifiedBy>
  <cp:revision>12</cp:revision>
  <dcterms:created xsi:type="dcterms:W3CDTF">2013-11-06T04:43:24Z</dcterms:created>
  <dcterms:modified xsi:type="dcterms:W3CDTF">2014-01-06T01:06:37Z</dcterms:modified>
</cp:coreProperties>
</file>