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1" r:id="rId2"/>
    <p:sldId id="298" r:id="rId3"/>
    <p:sldId id="275" r:id="rId4"/>
    <p:sldId id="277" r:id="rId5"/>
    <p:sldId id="286" r:id="rId6"/>
    <p:sldId id="291" r:id="rId7"/>
    <p:sldId id="267" r:id="rId8"/>
    <p:sldId id="273" r:id="rId9"/>
    <p:sldId id="272" r:id="rId10"/>
    <p:sldId id="261" r:id="rId11"/>
    <p:sldId id="264" r:id="rId12"/>
    <p:sldId id="265" r:id="rId13"/>
    <p:sldId id="293" r:id="rId14"/>
    <p:sldId id="259" r:id="rId15"/>
    <p:sldId id="260" r:id="rId16"/>
    <p:sldId id="258" r:id="rId17"/>
    <p:sldId id="257" r:id="rId18"/>
    <p:sldId id="287" r:id="rId19"/>
    <p:sldId id="279" r:id="rId20"/>
    <p:sldId id="280" r:id="rId21"/>
    <p:sldId id="292" r:id="rId22"/>
    <p:sldId id="284" r:id="rId23"/>
    <p:sldId id="278" r:id="rId24"/>
    <p:sldId id="295" r:id="rId25"/>
    <p:sldId id="290" r:id="rId26"/>
    <p:sldId id="285" r:id="rId27"/>
    <p:sldId id="282" r:id="rId28"/>
    <p:sldId id="283" r:id="rId29"/>
    <p:sldId id="296" r:id="rId30"/>
    <p:sldId id="294" r:id="rId31"/>
    <p:sldId id="29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86;&#1074;&#1072;&#1103;%20&#1087;&#1072;&#1087;&#1082;&#1072;%20(2)\GAMES\&#1064;&#1082;&#1086;&#1083;&#1072;\&#1076;&#1080;&#1072;&#1075;&#1085;&#1086;&#1089;&#1090;&#1080;&#1082;&#1072;2\&#1076;&#1080;&#1072;&#1075;&#1085;&#1086;&#1089;&#1090;&#1080;&#1082;&#1072;%202013%20&#1075;&#1086;&#1076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2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86;&#1074;&#1072;&#1103;%20&#1087;&#1072;&#1087;&#1082;&#1072;%20(2)\GAMES\&#1064;&#1082;&#1086;&#1083;&#1072;\&#1076;&#1080;&#1072;&#1075;&#1085;&#1086;&#1089;&#1090;&#1080;&#1082;&#1072;2\&#1076;&#1080;&#1072;&#1075;&#1085;&#1086;&#1089;&#1090;&#1080;&#1082;&#1072;%202013%20&#1075;&#1086;&#1076;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%20&#1085;&#1086;&#1074;&#1099;&#1081;\&#1084;&#1086;&#1080;%20&#1076;&#1086;&#1082;&#1091;&#1084;&#1077;&#1085;&#1090;&#1099;%20&#1085;&#1086;&#1074;&#1099;&#1077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86;&#1074;&#1072;&#1103;%20&#1087;&#1072;&#1087;&#1082;&#1072;%20(2)\GAMES\&#1064;&#1082;&#1086;&#1083;&#1072;\&#1076;&#1080;&#1072;&#1075;&#1085;&#1086;&#1089;&#1090;&#1080;&#1082;&#1072;2\&#1076;&#1080;&#1072;&#1075;&#1085;&#1086;&#1089;&#1090;&#1080;&#1082;&#1072;%202013%20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86;&#1074;&#1072;&#1103;%20&#1087;&#1072;&#1087;&#1082;&#1072;%20(2)\GAMES\&#1064;&#1082;&#1086;&#1083;&#1072;\&#1076;&#1080;&#1072;&#1075;&#1085;&#1086;&#1089;&#1090;&#1080;&#1082;&#1072;2\&#1076;&#1080;&#1072;&#1075;&#1085;&#1086;&#1089;&#1090;&#1080;&#1082;&#1072;%202013%20&#1075;&#1086;&#1076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86;&#1074;&#1072;&#1103;%20&#1087;&#1072;&#1087;&#1082;&#1072;%20(2)\GAMES\&#1064;&#1082;&#1086;&#1083;&#1072;\&#1076;&#1080;&#1072;&#1075;&#1085;&#1086;&#1089;&#1090;&#1080;&#1082;&#1072;2\&#1076;&#1080;&#1072;&#1075;&#1085;&#1086;&#1089;&#1090;&#1080;&#1082;&#1072;%202013%20&#1075;&#1086;&#1076;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\&#1052;&#1086;&#1080;%20&#1076;&#1086;&#1082;&#1091;&#1084;&#1077;&#1085;&#1090;&#1099;\&#1050;&#1085;&#1080;&#1075;&#1072;1%20(&#1040;&#1074;&#1090;&#1086;&#1089;&#1086;&#1093;&#1088;&#1072;&#1085;&#1077;&#1085;&#1085;&#1099;&#1081;)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dmin\&#1052;&#1086;&#1080;%20&#1076;&#1086;&#1082;&#1091;&#1084;&#1077;&#1085;&#1090;&#1099;\&#1050;&#1085;&#1080;&#1075;&#1072;1%20(&#1040;&#1074;&#1090;&#1086;&#1089;&#1086;&#1093;&#1088;&#1072;&#1085;&#1077;&#1085;&#1085;&#1099;&#1081;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Admin\&#1052;&#1086;&#1080;%20&#1076;&#1086;&#1082;&#1091;&#1084;&#1077;&#1085;&#1090;&#1099;\&#1050;&#1085;&#1080;&#1075;&#1072;1%20(&#1040;&#1074;&#1090;&#1086;&#1089;&#1086;&#1093;&#1088;&#1072;&#1085;&#1077;&#1085;&#1085;&#1099;&#1081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 </a:t>
            </a:r>
            <a:r>
              <a:rPr lang="ru-RU" sz="1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двигательной сферы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2010-2011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Лист4!$A$1:$A$6</c:f>
              <c:strCache>
                <c:ptCount val="6"/>
                <c:pt idx="0">
                  <c:v>Моторно неуклюж, неловок, плохо скоординирован</c:v>
                </c:pt>
                <c:pt idx="1">
                  <c:v>Много "лишних" движений, импульсивен, трудности регуляции силы движения</c:v>
                </c:pt>
                <c:pt idx="2">
                  <c:v>Движения медленные, ребенок вялый, апатичный</c:v>
                </c:pt>
                <c:pt idx="3">
                  <c:v>В различных движениях предпочитает левую руку, ногу</c:v>
                </c:pt>
                <c:pt idx="4">
                  <c:v>Наличие "невротических" движений</c:v>
                </c:pt>
                <c:pt idx="5">
                  <c:v>Наличие вычурных, стереотипных движений</c:v>
                </c:pt>
              </c:strCache>
            </c:strRef>
          </c:cat>
          <c:val>
            <c:numRef>
              <c:f>Лист4!$B$1:$B$6</c:f>
              <c:numCache>
                <c:formatCode>General</c:formatCode>
                <c:ptCount val="6"/>
                <c:pt idx="0">
                  <c:v>3.2</c:v>
                </c:pt>
                <c:pt idx="1">
                  <c:v>4.9000000000000004</c:v>
                </c:pt>
                <c:pt idx="2">
                  <c:v>4.0999999999999996</c:v>
                </c:pt>
                <c:pt idx="3">
                  <c:v>4.3</c:v>
                </c:pt>
                <c:pt idx="4">
                  <c:v>4.5</c:v>
                </c:pt>
                <c:pt idx="5">
                  <c:v>4.8</c:v>
                </c:pt>
              </c:numCache>
            </c:numRef>
          </c:val>
        </c:ser>
        <c:ser>
          <c:idx val="1"/>
          <c:order val="1"/>
          <c:tx>
            <c:v>2011-2012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Лист4!$A$1:$A$6</c:f>
              <c:strCache>
                <c:ptCount val="6"/>
                <c:pt idx="0">
                  <c:v>Моторно неуклюж, неловок, плохо скоординирован</c:v>
                </c:pt>
                <c:pt idx="1">
                  <c:v>Много "лишних" движений, импульсивен, трудности регуляции силы движения</c:v>
                </c:pt>
                <c:pt idx="2">
                  <c:v>Движения медленные, ребенок вялый, апатичный</c:v>
                </c:pt>
                <c:pt idx="3">
                  <c:v>В различных движениях предпочитает левую руку, ногу</c:v>
                </c:pt>
                <c:pt idx="4">
                  <c:v>Наличие "невротических" движений</c:v>
                </c:pt>
                <c:pt idx="5">
                  <c:v>Наличие вычурных, стереотипных движений</c:v>
                </c:pt>
              </c:strCache>
            </c:strRef>
          </c:cat>
          <c:val>
            <c:numRef>
              <c:f>Лист4!$C$1:$C$6</c:f>
              <c:numCache>
                <c:formatCode>General</c:formatCode>
                <c:ptCount val="6"/>
                <c:pt idx="0">
                  <c:v>3.5</c:v>
                </c:pt>
                <c:pt idx="1">
                  <c:v>4.5</c:v>
                </c:pt>
                <c:pt idx="2">
                  <c:v>3.5</c:v>
                </c:pt>
                <c:pt idx="3">
                  <c:v>3.9</c:v>
                </c:pt>
                <c:pt idx="4">
                  <c:v>4.3</c:v>
                </c:pt>
                <c:pt idx="5">
                  <c:v>4.5</c:v>
                </c:pt>
              </c:numCache>
            </c:numRef>
          </c:val>
        </c:ser>
        <c:ser>
          <c:idx val="2"/>
          <c:order val="2"/>
          <c:tx>
            <c:v>2012-2013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Лист4!$A$1:$A$6</c:f>
              <c:strCache>
                <c:ptCount val="6"/>
                <c:pt idx="0">
                  <c:v>Моторно неуклюж, неловок, плохо скоординирован</c:v>
                </c:pt>
                <c:pt idx="1">
                  <c:v>Много "лишних" движений, импульсивен, трудности регуляции силы движения</c:v>
                </c:pt>
                <c:pt idx="2">
                  <c:v>Движения медленные, ребенок вялый, апатичный</c:v>
                </c:pt>
                <c:pt idx="3">
                  <c:v>В различных движениях предпочитает левую руку, ногу</c:v>
                </c:pt>
                <c:pt idx="4">
                  <c:v>Наличие "невротических" движений</c:v>
                </c:pt>
                <c:pt idx="5">
                  <c:v>Наличие вычурных, стереотипных движений</c:v>
                </c:pt>
              </c:strCache>
            </c:strRef>
          </c:cat>
          <c:val>
            <c:numRef>
              <c:f>Лист4!$D$1:$D$6</c:f>
              <c:numCache>
                <c:formatCode>General</c:formatCode>
                <c:ptCount val="6"/>
                <c:pt idx="0">
                  <c:v>4.3</c:v>
                </c:pt>
                <c:pt idx="1">
                  <c:v>4</c:v>
                </c:pt>
                <c:pt idx="2">
                  <c:v>3.1</c:v>
                </c:pt>
                <c:pt idx="3">
                  <c:v>3.7</c:v>
                </c:pt>
                <c:pt idx="4">
                  <c:v>3.8</c:v>
                </c:pt>
                <c:pt idx="5">
                  <c:v>4.2</c:v>
                </c:pt>
              </c:numCache>
            </c:numRef>
          </c:val>
        </c:ser>
        <c:axId val="39921920"/>
        <c:axId val="40341504"/>
      </c:barChart>
      <c:catAx>
        <c:axId val="39921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341504"/>
        <c:crosses val="autoZero"/>
        <c:auto val="1"/>
        <c:lblAlgn val="ctr"/>
        <c:lblOffset val="100"/>
      </c:catAx>
      <c:valAx>
        <c:axId val="403415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399219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Память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2011-2012 г.</c:v>
          </c:tx>
          <c:spPr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Лист4!$A$214:$A$217</c:f>
              <c:strCache>
                <c:ptCount val="4"/>
                <c:pt idx="0">
                  <c:v>Зрительная</c:v>
                </c:pt>
                <c:pt idx="1">
                  <c:v>Слуховая</c:v>
                </c:pt>
                <c:pt idx="2">
                  <c:v>Моторно-слуховая</c:v>
                </c:pt>
                <c:pt idx="3">
                  <c:v>Зрительно-моторно-слуховая</c:v>
                </c:pt>
              </c:strCache>
            </c:strRef>
          </c:cat>
          <c:val>
            <c:numRef>
              <c:f>Лист4!$B$214:$B$217</c:f>
              <c:numCache>
                <c:formatCode>General</c:formatCode>
                <c:ptCount val="4"/>
                <c:pt idx="0">
                  <c:v>3.4</c:v>
                </c:pt>
                <c:pt idx="1">
                  <c:v>3.5</c:v>
                </c:pt>
                <c:pt idx="2">
                  <c:v>3.4</c:v>
                </c:pt>
                <c:pt idx="3">
                  <c:v>3.5</c:v>
                </c:pt>
              </c:numCache>
            </c:numRef>
          </c:val>
        </c:ser>
        <c:ser>
          <c:idx val="1"/>
          <c:order val="1"/>
          <c:tx>
            <c:v>2012-2013 г.</c:v>
          </c:tx>
          <c:spPr>
            <a:gradFill flip="none" rotWithShape="1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2700000" scaled="0"/>
              <a:tileRect/>
            </a:gra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Лист4!$A$214:$A$217</c:f>
              <c:strCache>
                <c:ptCount val="4"/>
                <c:pt idx="0">
                  <c:v>Зрительная</c:v>
                </c:pt>
                <c:pt idx="1">
                  <c:v>Слуховая</c:v>
                </c:pt>
                <c:pt idx="2">
                  <c:v>Моторно-слуховая</c:v>
                </c:pt>
                <c:pt idx="3">
                  <c:v>Зрительно-моторно-слуховая</c:v>
                </c:pt>
              </c:strCache>
            </c:strRef>
          </c:cat>
          <c:val>
            <c:numRef>
              <c:f>Лист4!$C$214:$C$217</c:f>
              <c:numCache>
                <c:formatCode>General</c:formatCode>
                <c:ptCount val="4"/>
                <c:pt idx="0">
                  <c:v>4.2</c:v>
                </c:pt>
                <c:pt idx="1">
                  <c:v>4.3</c:v>
                </c:pt>
                <c:pt idx="2">
                  <c:v>4.2</c:v>
                </c:pt>
                <c:pt idx="3">
                  <c:v>4.0999999999999996</c:v>
                </c:pt>
              </c:numCache>
            </c:numRef>
          </c:val>
        </c:ser>
        <c:gapWidth val="85"/>
        <c:axId val="58009856"/>
        <c:axId val="58019840"/>
      </c:barChart>
      <c:catAx>
        <c:axId val="58009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019840"/>
        <c:crosses val="autoZero"/>
        <c:auto val="1"/>
        <c:lblAlgn val="ctr"/>
        <c:lblOffset val="100"/>
      </c:catAx>
      <c:valAx>
        <c:axId val="58019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580098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Слуховое восприятие</a:t>
            </a:r>
          </a:p>
        </c:rich>
      </c:tx>
      <c:layout>
        <c:manualLayout>
          <c:xMode val="edge"/>
          <c:yMode val="edge"/>
          <c:x val="0.2896418763632293"/>
          <c:y val="2.7777777777777912E-2"/>
        </c:manualLayout>
      </c:layout>
    </c:title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v>2011-2012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Лист7!$A$169:$A$172</c:f>
              <c:strCache>
                <c:ptCount val="4"/>
                <c:pt idx="0">
                  <c:v>Точность</c:v>
                </c:pt>
                <c:pt idx="1">
                  <c:v>Дифференцированность</c:v>
                </c:pt>
                <c:pt idx="2">
                  <c:v>Целенаправленность</c:v>
                </c:pt>
                <c:pt idx="3">
                  <c:v>Объем</c:v>
                </c:pt>
              </c:strCache>
            </c:strRef>
          </c:cat>
          <c:val>
            <c:numRef>
              <c:f>Лист7!$B$169:$B$172</c:f>
              <c:numCache>
                <c:formatCode>General</c:formatCode>
                <c:ptCount val="4"/>
                <c:pt idx="0">
                  <c:v>3</c:v>
                </c:pt>
                <c:pt idx="1">
                  <c:v>3.5</c:v>
                </c:pt>
                <c:pt idx="2">
                  <c:v>3.5</c:v>
                </c:pt>
                <c:pt idx="3">
                  <c:v>3.6</c:v>
                </c:pt>
              </c:numCache>
            </c:numRef>
          </c:val>
        </c:ser>
        <c:ser>
          <c:idx val="1"/>
          <c:order val="1"/>
          <c:tx>
            <c:v>2012-2013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Лист7!$A$169:$A$172</c:f>
              <c:strCache>
                <c:ptCount val="4"/>
                <c:pt idx="0">
                  <c:v>Точность</c:v>
                </c:pt>
                <c:pt idx="1">
                  <c:v>Дифференцированность</c:v>
                </c:pt>
                <c:pt idx="2">
                  <c:v>Целенаправленность</c:v>
                </c:pt>
                <c:pt idx="3">
                  <c:v>Объем</c:v>
                </c:pt>
              </c:strCache>
            </c:strRef>
          </c:cat>
          <c:val>
            <c:numRef>
              <c:f>Лист7!$C$169:$C$172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4.3</c:v>
                </c:pt>
                <c:pt idx="2">
                  <c:v>4.2</c:v>
                </c:pt>
                <c:pt idx="3">
                  <c:v>4.3</c:v>
                </c:pt>
              </c:numCache>
            </c:numRef>
          </c:val>
        </c:ser>
        <c:gapWidth val="31"/>
        <c:shape val="cylinder"/>
        <c:axId val="58045952"/>
        <c:axId val="58047488"/>
        <c:axId val="58057152"/>
      </c:bar3DChart>
      <c:catAx>
        <c:axId val="58045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047488"/>
        <c:crosses val="autoZero"/>
        <c:auto val="1"/>
        <c:lblAlgn val="ctr"/>
        <c:lblOffset val="100"/>
      </c:catAx>
      <c:valAx>
        <c:axId val="580474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8045952"/>
        <c:crosses val="autoZero"/>
        <c:crossBetween val="between"/>
      </c:valAx>
      <c:serAx>
        <c:axId val="58057152"/>
        <c:scaling>
          <c:orientation val="minMax"/>
        </c:scaling>
        <c:delete val="1"/>
        <c:axPos val="b"/>
        <c:tickLblPos val="none"/>
        <c:crossAx val="58047488"/>
        <c:crosses val="autoZero"/>
      </c:serAx>
    </c:plotArea>
    <c:legend>
      <c:legendPos val="r"/>
      <c:layout/>
      <c:txPr>
        <a:bodyPr/>
        <a:lstStyle/>
        <a:p>
          <a:pPr>
            <a:defRPr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Зрительное восприятие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2011-2012 г.</c:v>
          </c:tx>
          <c:spPr>
            <a:gradFill>
              <a:gsLst>
                <a:gs pos="0">
                  <a:srgbClr val="CBCBCB"/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0" scaled="0"/>
            </a:gra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Лист6!$A$114:$A$117</c:f>
              <c:strCache>
                <c:ptCount val="4"/>
                <c:pt idx="0">
                  <c:v>Точность</c:v>
                </c:pt>
                <c:pt idx="1">
                  <c:v>Дифференцированность</c:v>
                </c:pt>
                <c:pt idx="2">
                  <c:v>Целенаправленность</c:v>
                </c:pt>
                <c:pt idx="3">
                  <c:v>Объем</c:v>
                </c:pt>
              </c:strCache>
            </c:strRef>
          </c:cat>
          <c:val>
            <c:numRef>
              <c:f>Лист6!$B$114:$B$117</c:f>
              <c:numCache>
                <c:formatCode>General</c:formatCode>
                <c:ptCount val="4"/>
                <c:pt idx="0">
                  <c:v>3.4</c:v>
                </c:pt>
                <c:pt idx="1">
                  <c:v>3.5</c:v>
                </c:pt>
                <c:pt idx="2">
                  <c:v>3.5</c:v>
                </c:pt>
                <c:pt idx="3">
                  <c:v>3.6</c:v>
                </c:pt>
              </c:numCache>
            </c:numRef>
          </c:val>
        </c:ser>
        <c:ser>
          <c:idx val="1"/>
          <c:order val="1"/>
          <c:tx>
            <c:v>2012-2013 г.</c:v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Лист6!$A$114:$A$117</c:f>
              <c:strCache>
                <c:ptCount val="4"/>
                <c:pt idx="0">
                  <c:v>Точность</c:v>
                </c:pt>
                <c:pt idx="1">
                  <c:v>Дифференцированность</c:v>
                </c:pt>
                <c:pt idx="2">
                  <c:v>Целенаправленность</c:v>
                </c:pt>
                <c:pt idx="3">
                  <c:v>Объем</c:v>
                </c:pt>
              </c:strCache>
            </c:strRef>
          </c:cat>
          <c:val>
            <c:numRef>
              <c:f>Лист6!$C$114:$C$117</c:f>
              <c:numCache>
                <c:formatCode>General</c:formatCode>
                <c:ptCount val="4"/>
                <c:pt idx="0">
                  <c:v>4.3</c:v>
                </c:pt>
                <c:pt idx="1">
                  <c:v>4.4000000000000004</c:v>
                </c:pt>
                <c:pt idx="2">
                  <c:v>4.0999999999999996</c:v>
                </c:pt>
                <c:pt idx="3">
                  <c:v>4.2</c:v>
                </c:pt>
              </c:numCache>
            </c:numRef>
          </c:val>
        </c:ser>
        <c:gapWidth val="35"/>
        <c:axId val="40015360"/>
        <c:axId val="40016896"/>
      </c:barChart>
      <c:catAx>
        <c:axId val="40015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</a:defRPr>
            </a:pPr>
            <a:endParaRPr lang="ru-RU"/>
          </a:p>
        </c:txPr>
        <c:crossAx val="40016896"/>
        <c:crosses val="autoZero"/>
        <c:auto val="1"/>
        <c:lblAlgn val="ctr"/>
        <c:lblOffset val="100"/>
      </c:catAx>
      <c:valAx>
        <c:axId val="400168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00153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Сравнительные показатели мыслительной деятельности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2011-2012 г.</c:v>
          </c:tx>
          <c:cat>
            <c:strRef>
              <c:f>Лист1!$A$72:$A$77</c:f>
              <c:strCache>
                <c:ptCount val="6"/>
                <c:pt idx="0">
                  <c:v>Анализ, синтез</c:v>
                </c:pt>
                <c:pt idx="1">
                  <c:v>Группировка</c:v>
                </c:pt>
                <c:pt idx="2">
                  <c:v>Классификация</c:v>
                </c:pt>
                <c:pt idx="3">
                  <c:v>Сравнение</c:v>
                </c:pt>
                <c:pt idx="4">
                  <c:v>Обобщение</c:v>
                </c:pt>
                <c:pt idx="5">
                  <c:v>Причинно-следственные связи</c:v>
                </c:pt>
              </c:strCache>
            </c:strRef>
          </c:cat>
          <c:val>
            <c:numRef>
              <c:f>Лист1!$B$72:$B$77</c:f>
              <c:numCache>
                <c:formatCode>General</c:formatCode>
                <c:ptCount val="6"/>
                <c:pt idx="0">
                  <c:v>3.5</c:v>
                </c:pt>
                <c:pt idx="1">
                  <c:v>3.7</c:v>
                </c:pt>
                <c:pt idx="2">
                  <c:v>3.8</c:v>
                </c:pt>
                <c:pt idx="3">
                  <c:v>3.5</c:v>
                </c:pt>
                <c:pt idx="4">
                  <c:v>4.5</c:v>
                </c:pt>
                <c:pt idx="5">
                  <c:v>3.7</c:v>
                </c:pt>
              </c:numCache>
            </c:numRef>
          </c:val>
        </c:ser>
        <c:ser>
          <c:idx val="1"/>
          <c:order val="1"/>
          <c:tx>
            <c:v>2011-2012 г.</c:v>
          </c:tx>
          <c:cat>
            <c:strRef>
              <c:f>Лист1!$A$72:$A$77</c:f>
              <c:strCache>
                <c:ptCount val="6"/>
                <c:pt idx="0">
                  <c:v>Анализ, синтез</c:v>
                </c:pt>
                <c:pt idx="1">
                  <c:v>Группировка</c:v>
                </c:pt>
                <c:pt idx="2">
                  <c:v>Классификация</c:v>
                </c:pt>
                <c:pt idx="3">
                  <c:v>Сравнение</c:v>
                </c:pt>
                <c:pt idx="4">
                  <c:v>Обобщение</c:v>
                </c:pt>
                <c:pt idx="5">
                  <c:v>Причинно-следственные связи</c:v>
                </c:pt>
              </c:strCache>
            </c:strRef>
          </c:cat>
          <c:val>
            <c:numRef>
              <c:f>Лист1!$C$72:$C$77</c:f>
              <c:numCache>
                <c:formatCode>General</c:formatCode>
                <c:ptCount val="6"/>
                <c:pt idx="0">
                  <c:v>3.9</c:v>
                </c:pt>
                <c:pt idx="1">
                  <c:v>4.2</c:v>
                </c:pt>
                <c:pt idx="2">
                  <c:v>4.5</c:v>
                </c:pt>
                <c:pt idx="3">
                  <c:v>4.5999999999999996</c:v>
                </c:pt>
                <c:pt idx="4">
                  <c:v>4.7</c:v>
                </c:pt>
                <c:pt idx="5">
                  <c:v>4</c:v>
                </c:pt>
              </c:numCache>
            </c:numRef>
          </c:val>
        </c:ser>
        <c:marker val="1"/>
        <c:axId val="40029568"/>
        <c:axId val="57943168"/>
      </c:lineChart>
      <c:catAx>
        <c:axId val="4002956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943168"/>
        <c:crosses val="autoZero"/>
        <c:auto val="1"/>
        <c:lblAlgn val="ctr"/>
        <c:lblOffset val="100"/>
      </c:catAx>
      <c:valAx>
        <c:axId val="579431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400295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Слуховое восприятие 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2010-2011 г.</c:v>
          </c:tx>
          <c:dLbls>
            <c:txPr>
              <a:bodyPr/>
              <a:lstStyle/>
              <a:p>
                <a:pPr>
                  <a:defRPr sz="11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Лист7!$A$204:$A$207</c:f>
              <c:strCache>
                <c:ptCount val="4"/>
                <c:pt idx="0">
                  <c:v>Точность</c:v>
                </c:pt>
                <c:pt idx="1">
                  <c:v>Дифференцированность</c:v>
                </c:pt>
                <c:pt idx="2">
                  <c:v>Целенаправленность</c:v>
                </c:pt>
                <c:pt idx="3">
                  <c:v>Объем</c:v>
                </c:pt>
              </c:strCache>
            </c:strRef>
          </c:cat>
          <c:val>
            <c:numRef>
              <c:f>Лист7!$B$204:$B$207</c:f>
              <c:numCache>
                <c:formatCode>General</c:formatCode>
                <c:ptCount val="4"/>
                <c:pt idx="0">
                  <c:v>3.5</c:v>
                </c:pt>
                <c:pt idx="1">
                  <c:v>3.2</c:v>
                </c:pt>
                <c:pt idx="2">
                  <c:v>3.8</c:v>
                </c:pt>
                <c:pt idx="3">
                  <c:v>3.8</c:v>
                </c:pt>
              </c:numCache>
            </c:numRef>
          </c:val>
        </c:ser>
        <c:ser>
          <c:idx val="1"/>
          <c:order val="1"/>
          <c:tx>
            <c:v>2011-2012 г.</c:v>
          </c:tx>
          <c:dLbls>
            <c:txPr>
              <a:bodyPr/>
              <a:lstStyle/>
              <a:p>
                <a:pPr>
                  <a:defRPr sz="11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Лист7!$A$204:$A$207</c:f>
              <c:strCache>
                <c:ptCount val="4"/>
                <c:pt idx="0">
                  <c:v>Точность</c:v>
                </c:pt>
                <c:pt idx="1">
                  <c:v>Дифференцированность</c:v>
                </c:pt>
                <c:pt idx="2">
                  <c:v>Целенаправленность</c:v>
                </c:pt>
                <c:pt idx="3">
                  <c:v>Объем</c:v>
                </c:pt>
              </c:strCache>
            </c:strRef>
          </c:cat>
          <c:val>
            <c:numRef>
              <c:f>Лист7!$C$204:$C$207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4.3</c:v>
                </c:pt>
                <c:pt idx="3">
                  <c:v>4.4000000000000004</c:v>
                </c:pt>
              </c:numCache>
            </c:numRef>
          </c:val>
        </c:ser>
        <c:ser>
          <c:idx val="2"/>
          <c:order val="2"/>
          <c:tx>
            <c:v>2012-2013 г.</c:v>
          </c:tx>
          <c:dLbls>
            <c:txPr>
              <a:bodyPr/>
              <a:lstStyle/>
              <a:p>
                <a:pPr>
                  <a:defRPr sz="11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Лист7!$A$204:$A$207</c:f>
              <c:strCache>
                <c:ptCount val="4"/>
                <c:pt idx="0">
                  <c:v>Точность</c:v>
                </c:pt>
                <c:pt idx="1">
                  <c:v>Дифференцированность</c:v>
                </c:pt>
                <c:pt idx="2">
                  <c:v>Целенаправленность</c:v>
                </c:pt>
                <c:pt idx="3">
                  <c:v>Объем</c:v>
                </c:pt>
              </c:strCache>
            </c:strRef>
          </c:cat>
          <c:val>
            <c:numRef>
              <c:f>Лист7!$D$204:$D$207</c:f>
              <c:numCache>
                <c:formatCode>General</c:formatCode>
                <c:ptCount val="4"/>
                <c:pt idx="0">
                  <c:v>5.3</c:v>
                </c:pt>
                <c:pt idx="1">
                  <c:v>4.7</c:v>
                </c:pt>
                <c:pt idx="2">
                  <c:v>5.2</c:v>
                </c:pt>
                <c:pt idx="3">
                  <c:v>4.9000000000000004</c:v>
                </c:pt>
              </c:numCache>
            </c:numRef>
          </c:val>
        </c:ser>
        <c:shape val="box"/>
        <c:axId val="57981952"/>
        <c:axId val="57996032"/>
        <c:axId val="0"/>
      </c:bar3DChart>
      <c:catAx>
        <c:axId val="57981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996032"/>
        <c:crosses val="autoZero"/>
        <c:auto val="1"/>
        <c:lblAlgn val="ctr"/>
        <c:lblOffset val="100"/>
      </c:catAx>
      <c:valAx>
        <c:axId val="57996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579819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Зрительное восприятие</a:t>
            </a:r>
            <a:endParaRPr lang="ru-RU" sz="1600" dirty="0">
              <a:solidFill>
                <a:srgbClr val="002060"/>
              </a:solidFill>
            </a:endParaRPr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v>2010-2011 г.</c:v>
          </c:tx>
          <c:spPr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1"/>
              <a:tileRect/>
            </a:gradFill>
          </c:spPr>
          <c:dLbls>
            <c:txPr>
              <a:bodyPr/>
              <a:lstStyle/>
              <a:p>
                <a:pPr>
                  <a:defRPr sz="11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Лист6!$A$198:$A$201</c:f>
              <c:strCache>
                <c:ptCount val="4"/>
                <c:pt idx="0">
                  <c:v>Точность</c:v>
                </c:pt>
                <c:pt idx="1">
                  <c:v>Дифференцированность</c:v>
                </c:pt>
                <c:pt idx="2">
                  <c:v>Целенаправленность</c:v>
                </c:pt>
                <c:pt idx="3">
                  <c:v>Объем</c:v>
                </c:pt>
              </c:strCache>
            </c:strRef>
          </c:cat>
          <c:val>
            <c:numRef>
              <c:f>Лист6!$B$198:$B$201</c:f>
              <c:numCache>
                <c:formatCode>General</c:formatCode>
                <c:ptCount val="4"/>
                <c:pt idx="0">
                  <c:v>3.3</c:v>
                </c:pt>
                <c:pt idx="1">
                  <c:v>3.2</c:v>
                </c:pt>
                <c:pt idx="2">
                  <c:v>3.8</c:v>
                </c:pt>
                <c:pt idx="3">
                  <c:v>4.4000000000000004</c:v>
                </c:pt>
              </c:numCache>
            </c:numRef>
          </c:val>
        </c:ser>
        <c:ser>
          <c:idx val="1"/>
          <c:order val="1"/>
          <c:tx>
            <c:v>2011-2012 г.</c:v>
          </c:tx>
          <c:spPr>
            <a:gradFill flip="none" rotWithShape="1"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16200000" scaled="0"/>
              <a:tileRect/>
            </a:gradFill>
          </c:spPr>
          <c:dLbls>
            <c:txPr>
              <a:bodyPr/>
              <a:lstStyle/>
              <a:p>
                <a:pPr>
                  <a:defRPr sz="11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Лист6!$A$198:$A$201</c:f>
              <c:strCache>
                <c:ptCount val="4"/>
                <c:pt idx="0">
                  <c:v>Точность</c:v>
                </c:pt>
                <c:pt idx="1">
                  <c:v>Дифференцированность</c:v>
                </c:pt>
                <c:pt idx="2">
                  <c:v>Целенаправленность</c:v>
                </c:pt>
                <c:pt idx="3">
                  <c:v>Объем</c:v>
                </c:pt>
              </c:strCache>
            </c:strRef>
          </c:cat>
          <c:val>
            <c:numRef>
              <c:f>Лист6!$C$198:$C$201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4</c:v>
                </c:pt>
                <c:pt idx="2">
                  <c:v>4.4000000000000004</c:v>
                </c:pt>
                <c:pt idx="3">
                  <c:v>4.5999999999999996</c:v>
                </c:pt>
              </c:numCache>
            </c:numRef>
          </c:val>
        </c:ser>
        <c:ser>
          <c:idx val="2"/>
          <c:order val="2"/>
          <c:tx>
            <c:v>2012-2013 г.</c:v>
          </c:tx>
          <c:spPr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16200000" scaled="0"/>
            </a:gradFill>
          </c:spPr>
          <c:dLbls>
            <c:txPr>
              <a:bodyPr/>
              <a:lstStyle/>
              <a:p>
                <a:pPr>
                  <a:defRPr sz="11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Лист6!$A$198:$A$201</c:f>
              <c:strCache>
                <c:ptCount val="4"/>
                <c:pt idx="0">
                  <c:v>Точность</c:v>
                </c:pt>
                <c:pt idx="1">
                  <c:v>Дифференцированность</c:v>
                </c:pt>
                <c:pt idx="2">
                  <c:v>Целенаправленность</c:v>
                </c:pt>
                <c:pt idx="3">
                  <c:v>Объем</c:v>
                </c:pt>
              </c:strCache>
            </c:strRef>
          </c:cat>
          <c:val>
            <c:numRef>
              <c:f>Лист6!$D$198:$D$201</c:f>
              <c:numCache>
                <c:formatCode>General</c:formatCode>
                <c:ptCount val="4"/>
                <c:pt idx="0">
                  <c:v>5.4</c:v>
                </c:pt>
                <c:pt idx="1">
                  <c:v>5.0999999999999996</c:v>
                </c:pt>
                <c:pt idx="2">
                  <c:v>5.0999999999999996</c:v>
                </c:pt>
                <c:pt idx="3">
                  <c:v>5.9</c:v>
                </c:pt>
              </c:numCache>
            </c:numRef>
          </c:val>
        </c:ser>
        <c:gapWidth val="59"/>
        <c:shape val="cylinder"/>
        <c:axId val="58162560"/>
        <c:axId val="58172544"/>
        <c:axId val="57965632"/>
      </c:bar3DChart>
      <c:catAx>
        <c:axId val="5816256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172544"/>
        <c:crosses val="autoZero"/>
        <c:auto val="1"/>
        <c:lblAlgn val="ctr"/>
        <c:lblOffset val="100"/>
      </c:catAx>
      <c:valAx>
        <c:axId val="581725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>
                <a:solidFill>
                  <a:srgbClr val="002060"/>
                </a:solidFill>
              </a:defRPr>
            </a:pPr>
            <a:endParaRPr lang="ru-RU"/>
          </a:p>
        </c:txPr>
        <c:crossAx val="58162560"/>
        <c:crosses val="autoZero"/>
        <c:crossBetween val="between"/>
      </c:valAx>
      <c:serAx>
        <c:axId val="57965632"/>
        <c:scaling>
          <c:orientation val="minMax"/>
        </c:scaling>
        <c:delete val="1"/>
        <c:axPos val="b"/>
        <c:tickLblPos val="none"/>
        <c:crossAx val="58172544"/>
        <c:crosses val="autoZero"/>
      </c:serAx>
    </c:plotArea>
    <c:legend>
      <c:legendPos val="r"/>
      <c:layout/>
      <c:txPr>
        <a:bodyPr/>
        <a:lstStyle/>
        <a:p>
          <a:pPr>
            <a:defRPr sz="1100"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Память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9.0257234193234698E-2"/>
          <c:y val="0.20450339502804879"/>
          <c:w val="0.69048512685914254"/>
          <c:h val="0.33087167420711"/>
        </c:manualLayout>
      </c:layout>
      <c:lineChart>
        <c:grouping val="stacked"/>
        <c:ser>
          <c:idx val="0"/>
          <c:order val="0"/>
          <c:tx>
            <c:v>2010-2011 г.</c:v>
          </c:tx>
          <c:dLbls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Val val="1"/>
          </c:dLbls>
          <c:cat>
            <c:strRef>
              <c:f>Лист4!$A$156:$A$159</c:f>
              <c:strCache>
                <c:ptCount val="4"/>
                <c:pt idx="0">
                  <c:v>Зрительная</c:v>
                </c:pt>
                <c:pt idx="1">
                  <c:v>Слуховая</c:v>
                </c:pt>
                <c:pt idx="2">
                  <c:v>Моторно-слуховая</c:v>
                </c:pt>
                <c:pt idx="3">
                  <c:v>Зрительно-моторно-слуховая</c:v>
                </c:pt>
              </c:strCache>
            </c:strRef>
          </c:cat>
          <c:val>
            <c:numRef>
              <c:f>Лист4!$B$156:$B$159</c:f>
              <c:numCache>
                <c:formatCode>General</c:formatCode>
                <c:ptCount val="4"/>
                <c:pt idx="0">
                  <c:v>3.1</c:v>
                </c:pt>
                <c:pt idx="1">
                  <c:v>3.5</c:v>
                </c:pt>
                <c:pt idx="2">
                  <c:v>4.3</c:v>
                </c:pt>
                <c:pt idx="3">
                  <c:v>4.2</c:v>
                </c:pt>
              </c:numCache>
            </c:numRef>
          </c:val>
        </c:ser>
        <c:ser>
          <c:idx val="1"/>
          <c:order val="1"/>
          <c:tx>
            <c:v>2011-2012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Лист4!$A$156:$A$159</c:f>
              <c:strCache>
                <c:ptCount val="4"/>
                <c:pt idx="0">
                  <c:v>Зрительная</c:v>
                </c:pt>
                <c:pt idx="1">
                  <c:v>Слуховая</c:v>
                </c:pt>
                <c:pt idx="2">
                  <c:v>Моторно-слуховая</c:v>
                </c:pt>
                <c:pt idx="3">
                  <c:v>Зрительно-моторно-слуховая</c:v>
                </c:pt>
              </c:strCache>
            </c:strRef>
          </c:cat>
          <c:val>
            <c:numRef>
              <c:f>Лист4!$C$156:$C$159</c:f>
              <c:numCache>
                <c:formatCode>General</c:formatCode>
                <c:ptCount val="4"/>
                <c:pt idx="0">
                  <c:v>4.2</c:v>
                </c:pt>
                <c:pt idx="1">
                  <c:v>4.5</c:v>
                </c:pt>
                <c:pt idx="2">
                  <c:v>5.2</c:v>
                </c:pt>
                <c:pt idx="3">
                  <c:v>5.4</c:v>
                </c:pt>
              </c:numCache>
            </c:numRef>
          </c:val>
        </c:ser>
        <c:ser>
          <c:idx val="2"/>
          <c:order val="2"/>
          <c:tx>
            <c:v>2012-2013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Лист4!$A$156:$A$159</c:f>
              <c:strCache>
                <c:ptCount val="4"/>
                <c:pt idx="0">
                  <c:v>Зрительная</c:v>
                </c:pt>
                <c:pt idx="1">
                  <c:v>Слуховая</c:v>
                </c:pt>
                <c:pt idx="2">
                  <c:v>Моторно-слуховая</c:v>
                </c:pt>
                <c:pt idx="3">
                  <c:v>Зрительно-моторно-слуховая</c:v>
                </c:pt>
              </c:strCache>
            </c:strRef>
          </c:cat>
          <c:val>
            <c:numRef>
              <c:f>Лист4!$D$156:$D$159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4.9000000000000004</c:v>
                </c:pt>
                <c:pt idx="2">
                  <c:v>5.3</c:v>
                </c:pt>
                <c:pt idx="3">
                  <c:v>5.7</c:v>
                </c:pt>
              </c:numCache>
            </c:numRef>
          </c:val>
        </c:ser>
        <c:marker val="1"/>
        <c:axId val="58290944"/>
        <c:axId val="58292480"/>
      </c:lineChart>
      <c:catAx>
        <c:axId val="5829094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58292480"/>
        <c:crosses val="autoZero"/>
        <c:auto val="1"/>
        <c:lblAlgn val="ctr"/>
        <c:lblOffset val="100"/>
      </c:catAx>
      <c:valAx>
        <c:axId val="582924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58290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68505090661371"/>
          <c:y val="0.70151622210352071"/>
          <c:w val="0.27026984289925582"/>
          <c:h val="0.24110382429519303"/>
        </c:manualLayout>
      </c:layout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Сравнительные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мыслительной деятельности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2010-2011 г.</c:v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Лист1!$A$109:$A$113</c:f>
              <c:strCache>
                <c:ptCount val="5"/>
                <c:pt idx="0">
                  <c:v>Группировка</c:v>
                </c:pt>
                <c:pt idx="1">
                  <c:v>Классификация</c:v>
                </c:pt>
                <c:pt idx="2">
                  <c:v>Сравнение</c:v>
                </c:pt>
                <c:pt idx="3">
                  <c:v>Обобщение</c:v>
                </c:pt>
                <c:pt idx="4">
                  <c:v>Причинно-следственные связи</c:v>
                </c:pt>
              </c:strCache>
            </c:strRef>
          </c:cat>
          <c:val>
            <c:numRef>
              <c:f>Лист1!$B$109:$B$113</c:f>
              <c:numCache>
                <c:formatCode>General</c:formatCode>
                <c:ptCount val="5"/>
                <c:pt idx="0">
                  <c:v>3.5</c:v>
                </c:pt>
                <c:pt idx="1">
                  <c:v>3.6</c:v>
                </c:pt>
                <c:pt idx="2">
                  <c:v>3.7</c:v>
                </c:pt>
                <c:pt idx="3">
                  <c:v>3.5</c:v>
                </c:pt>
                <c:pt idx="4">
                  <c:v>3.7</c:v>
                </c:pt>
              </c:numCache>
            </c:numRef>
          </c:val>
        </c:ser>
        <c:ser>
          <c:idx val="1"/>
          <c:order val="1"/>
          <c:tx>
            <c:v>2011-2012 г.</c:v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1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Лист1!$A$109:$A$113</c:f>
              <c:strCache>
                <c:ptCount val="5"/>
                <c:pt idx="0">
                  <c:v>Группировка</c:v>
                </c:pt>
                <c:pt idx="1">
                  <c:v>Классификация</c:v>
                </c:pt>
                <c:pt idx="2">
                  <c:v>Сравнение</c:v>
                </c:pt>
                <c:pt idx="3">
                  <c:v>Обобщение</c:v>
                </c:pt>
                <c:pt idx="4">
                  <c:v>Причинно-следственные связи</c:v>
                </c:pt>
              </c:strCache>
            </c:strRef>
          </c:cat>
          <c:val>
            <c:numRef>
              <c:f>Лист1!$C$109:$C$113</c:f>
              <c:numCache>
                <c:formatCode>General</c:formatCode>
                <c:ptCount val="5"/>
                <c:pt idx="0">
                  <c:v>4.0999999999999996</c:v>
                </c:pt>
                <c:pt idx="1">
                  <c:v>4.4000000000000004</c:v>
                </c:pt>
                <c:pt idx="2">
                  <c:v>3.8</c:v>
                </c:pt>
                <c:pt idx="3">
                  <c:v>3.6</c:v>
                </c:pt>
                <c:pt idx="4">
                  <c:v>3.9</c:v>
                </c:pt>
              </c:numCache>
            </c:numRef>
          </c:val>
        </c:ser>
        <c:ser>
          <c:idx val="2"/>
          <c:order val="2"/>
          <c:tx>
            <c:v>2012-2013 г.</c:v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sz="11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Лист1!$A$109:$A$113</c:f>
              <c:strCache>
                <c:ptCount val="5"/>
                <c:pt idx="0">
                  <c:v>Группировка</c:v>
                </c:pt>
                <c:pt idx="1">
                  <c:v>Классификация</c:v>
                </c:pt>
                <c:pt idx="2">
                  <c:v>Сравнение</c:v>
                </c:pt>
                <c:pt idx="3">
                  <c:v>Обобщение</c:v>
                </c:pt>
                <c:pt idx="4">
                  <c:v>Причинно-следственные связи</c:v>
                </c:pt>
              </c:strCache>
            </c:strRef>
          </c:cat>
          <c:val>
            <c:numRef>
              <c:f>Лист1!$D$109:$D$113</c:f>
              <c:numCache>
                <c:formatCode>General</c:formatCode>
                <c:ptCount val="5"/>
                <c:pt idx="0">
                  <c:v>4.5</c:v>
                </c:pt>
                <c:pt idx="1">
                  <c:v>4.5999999999999996</c:v>
                </c:pt>
                <c:pt idx="2">
                  <c:v>4.2</c:v>
                </c:pt>
                <c:pt idx="3">
                  <c:v>4.0999999999999996</c:v>
                </c:pt>
                <c:pt idx="4">
                  <c:v>4.3</c:v>
                </c:pt>
              </c:numCache>
            </c:numRef>
          </c:val>
        </c:ser>
        <c:shape val="box"/>
        <c:axId val="58067200"/>
        <c:axId val="58109952"/>
        <c:axId val="0"/>
      </c:bar3DChart>
      <c:catAx>
        <c:axId val="58067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109952"/>
        <c:crosses val="autoZero"/>
        <c:auto val="1"/>
        <c:lblAlgn val="ctr"/>
        <c:lblOffset val="100"/>
      </c:catAx>
      <c:valAx>
        <c:axId val="581099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</a:defRPr>
            </a:pPr>
            <a:endParaRPr lang="ru-RU"/>
          </a:p>
        </c:txPr>
        <c:crossAx val="580672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Сравнительные показатели пространственной ориентации</a:t>
            </a:r>
          </a:p>
        </c:rich>
      </c:tx>
      <c:layout>
        <c:manualLayout>
          <c:xMode val="edge"/>
          <c:yMode val="edge"/>
          <c:x val="0.20065091407934152"/>
          <c:y val="2.3918798274183372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6.0823371314986524E-2"/>
          <c:y val="0.18742692966703794"/>
          <c:w val="0.77362216187463217"/>
          <c:h val="0.35392363779047464"/>
        </c:manualLayout>
      </c:layout>
      <c:bar3DChart>
        <c:barDir val="col"/>
        <c:grouping val="clustered"/>
        <c:ser>
          <c:idx val="0"/>
          <c:order val="0"/>
          <c:tx>
            <c:v>начало года</c:v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Лист3!$A$213:$A$217</c:f>
              <c:strCache>
                <c:ptCount val="5"/>
                <c:pt idx="0">
                  <c:v>Восприятие пространства</c:v>
                </c:pt>
                <c:pt idx="1">
                  <c:v>Свойства предметов</c:v>
                </c:pt>
                <c:pt idx="2">
                  <c:v>Временные отношения</c:v>
                </c:pt>
                <c:pt idx="3">
                  <c:v>Форма, величина, рамер</c:v>
                </c:pt>
                <c:pt idx="4">
                  <c:v>Пространственная ориентация</c:v>
                </c:pt>
              </c:strCache>
            </c:strRef>
          </c:cat>
          <c:val>
            <c:numRef>
              <c:f>Лист3!$B$213:$B$217</c:f>
              <c:numCache>
                <c:formatCode>General</c:formatCode>
                <c:ptCount val="5"/>
                <c:pt idx="0">
                  <c:v>2.9</c:v>
                </c:pt>
                <c:pt idx="1">
                  <c:v>3.3</c:v>
                </c:pt>
                <c:pt idx="2">
                  <c:v>3.5</c:v>
                </c:pt>
                <c:pt idx="3">
                  <c:v>3.5</c:v>
                </c:pt>
                <c:pt idx="4">
                  <c:v>3.3</c:v>
                </c:pt>
              </c:numCache>
            </c:numRef>
          </c:val>
        </c:ser>
        <c:ser>
          <c:idx val="1"/>
          <c:order val="1"/>
          <c:tx>
            <c:v>конец года</c:v>
          </c:tx>
          <c:spPr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Лист3!$A$213:$A$217</c:f>
              <c:strCache>
                <c:ptCount val="5"/>
                <c:pt idx="0">
                  <c:v>Восприятие пространства</c:v>
                </c:pt>
                <c:pt idx="1">
                  <c:v>Свойства предметов</c:v>
                </c:pt>
                <c:pt idx="2">
                  <c:v>Временные отношения</c:v>
                </c:pt>
                <c:pt idx="3">
                  <c:v>Форма, величина, рамер</c:v>
                </c:pt>
                <c:pt idx="4">
                  <c:v>Пространственная ориентация</c:v>
                </c:pt>
              </c:strCache>
            </c:strRef>
          </c:cat>
          <c:val>
            <c:numRef>
              <c:f>Лист3!$C$213:$C$217</c:f>
              <c:numCache>
                <c:formatCode>General</c:formatCode>
                <c:ptCount val="5"/>
                <c:pt idx="0">
                  <c:v>3.6</c:v>
                </c:pt>
                <c:pt idx="1">
                  <c:v>4.0999999999999996</c:v>
                </c:pt>
                <c:pt idx="2">
                  <c:v>3.9</c:v>
                </c:pt>
                <c:pt idx="3">
                  <c:v>4.8</c:v>
                </c:pt>
                <c:pt idx="4">
                  <c:v>3.8</c:v>
                </c:pt>
              </c:numCache>
            </c:numRef>
          </c:val>
        </c:ser>
        <c:gapWidth val="71"/>
        <c:shape val="cylinder"/>
        <c:axId val="58358016"/>
        <c:axId val="58372096"/>
        <c:axId val="0"/>
      </c:bar3DChart>
      <c:catAx>
        <c:axId val="5835801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</a:defRPr>
            </a:pPr>
            <a:endParaRPr lang="ru-RU"/>
          </a:p>
        </c:txPr>
        <c:crossAx val="58372096"/>
        <c:crosses val="autoZero"/>
        <c:auto val="1"/>
        <c:lblAlgn val="ctr"/>
        <c:lblOffset val="100"/>
      </c:catAx>
      <c:valAx>
        <c:axId val="583720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</a:defRPr>
            </a:pPr>
            <a:endParaRPr lang="ru-RU"/>
          </a:p>
        </c:txPr>
        <c:crossAx val="583580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2010-2011 г.</c:v>
          </c:tx>
          <c:dPt>
            <c:idx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Лист3!$A$78:$A$82</c:f>
              <c:strCache>
                <c:ptCount val="5"/>
                <c:pt idx="0">
                  <c:v>Восприятие пространства</c:v>
                </c:pt>
                <c:pt idx="1">
                  <c:v>Свойства предметов</c:v>
                </c:pt>
                <c:pt idx="2">
                  <c:v>Временные отношения</c:v>
                </c:pt>
                <c:pt idx="3">
                  <c:v>Форма, величина, рамер</c:v>
                </c:pt>
                <c:pt idx="4">
                  <c:v>Пространственная ориентация</c:v>
                </c:pt>
              </c:strCache>
            </c:strRef>
          </c:cat>
          <c:val>
            <c:numRef>
              <c:f>Лист3!$B$78:$B$82</c:f>
              <c:numCache>
                <c:formatCode>General</c:formatCode>
                <c:ptCount val="5"/>
                <c:pt idx="0">
                  <c:v>3.9</c:v>
                </c:pt>
                <c:pt idx="1">
                  <c:v>4.0999999999999996</c:v>
                </c:pt>
                <c:pt idx="2">
                  <c:v>4</c:v>
                </c:pt>
                <c:pt idx="3">
                  <c:v>4.0999999999999996</c:v>
                </c:pt>
                <c:pt idx="4">
                  <c:v>3.8</c:v>
                </c:pt>
              </c:numCache>
            </c:numRef>
          </c:val>
        </c:ser>
        <c:ser>
          <c:idx val="1"/>
          <c:order val="1"/>
          <c:tx>
            <c:v>2011-2012 г.</c:v>
          </c:tx>
          <c:spPr>
            <a:gradFill>
              <a:gsLst>
                <a:gs pos="0">
                  <a:srgbClr val="CBCBCB"/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Лист3!$A$78:$A$82</c:f>
              <c:strCache>
                <c:ptCount val="5"/>
                <c:pt idx="0">
                  <c:v>Восприятие пространства</c:v>
                </c:pt>
                <c:pt idx="1">
                  <c:v>Свойства предметов</c:v>
                </c:pt>
                <c:pt idx="2">
                  <c:v>Временные отношения</c:v>
                </c:pt>
                <c:pt idx="3">
                  <c:v>Форма, величина, рамер</c:v>
                </c:pt>
                <c:pt idx="4">
                  <c:v>Пространственная ориентация</c:v>
                </c:pt>
              </c:strCache>
            </c:strRef>
          </c:cat>
          <c:val>
            <c:numRef>
              <c:f>Лист3!$C$78:$C$82</c:f>
              <c:numCache>
                <c:formatCode>General</c:formatCode>
                <c:ptCount val="5"/>
                <c:pt idx="0">
                  <c:v>4.2</c:v>
                </c:pt>
                <c:pt idx="1">
                  <c:v>4.5</c:v>
                </c:pt>
                <c:pt idx="2">
                  <c:v>4.5</c:v>
                </c:pt>
                <c:pt idx="3">
                  <c:v>5.3</c:v>
                </c:pt>
                <c:pt idx="4">
                  <c:v>4.2</c:v>
                </c:pt>
              </c:numCache>
            </c:numRef>
          </c:val>
        </c:ser>
        <c:ser>
          <c:idx val="2"/>
          <c:order val="2"/>
          <c:tx>
            <c:v>2012-2013 г.</c:v>
          </c:tx>
          <c:spPr>
            <a:gradFill flip="none" rotWithShape="1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0" scaled="1"/>
              <a:tileRect/>
            </a:gra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Лист3!$A$78:$A$82</c:f>
              <c:strCache>
                <c:ptCount val="5"/>
                <c:pt idx="0">
                  <c:v>Восприятие пространства</c:v>
                </c:pt>
                <c:pt idx="1">
                  <c:v>Свойства предметов</c:v>
                </c:pt>
                <c:pt idx="2">
                  <c:v>Временные отношения</c:v>
                </c:pt>
                <c:pt idx="3">
                  <c:v>Форма, величина, рамер</c:v>
                </c:pt>
                <c:pt idx="4">
                  <c:v>Пространственная ориентация</c:v>
                </c:pt>
              </c:strCache>
            </c:strRef>
          </c:cat>
          <c:val>
            <c:numRef>
              <c:f>Лист3!$D$78:$D$82</c:f>
              <c:numCache>
                <c:formatCode>General</c:formatCode>
                <c:ptCount val="5"/>
                <c:pt idx="0">
                  <c:v>5.3</c:v>
                </c:pt>
                <c:pt idx="1">
                  <c:v>5.7</c:v>
                </c:pt>
                <c:pt idx="2">
                  <c:v>4.7</c:v>
                </c:pt>
                <c:pt idx="3">
                  <c:v>6.5</c:v>
                </c:pt>
                <c:pt idx="4">
                  <c:v>5.0999999999999996</c:v>
                </c:pt>
              </c:numCache>
            </c:numRef>
          </c:val>
        </c:ser>
        <c:gapWidth val="74"/>
        <c:shape val="box"/>
        <c:axId val="58211328"/>
        <c:axId val="58217216"/>
        <c:axId val="0"/>
      </c:bar3DChart>
      <c:catAx>
        <c:axId val="58211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217216"/>
        <c:crosses val="autoZero"/>
        <c:auto val="1"/>
        <c:lblAlgn val="ctr"/>
        <c:lblOffset val="100"/>
      </c:catAx>
      <c:valAx>
        <c:axId val="582172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58211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ребенка со сверстниками и взрослыми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2010-2011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Лист1!$B$1:$B$8</c:f>
              <c:strCache>
                <c:ptCount val="8"/>
                <c:pt idx="0">
                  <c:v>Чрезмерная коммуникативная активность</c:v>
                </c:pt>
                <c:pt idx="1">
                  <c:v>Низкая коммуникативная активность</c:v>
                </c:pt>
                <c:pt idx="2">
                  <c:v>Трудности оценки коммуникативных посылок</c:v>
                </c:pt>
                <c:pt idx="3">
                  <c:v>Неадекватные коммуникативные реакции</c:v>
                </c:pt>
                <c:pt idx="4">
                  <c:v>Наличие коммуникативных барьеров</c:v>
                </c:pt>
                <c:pt idx="5">
                  <c:v>Сформированность навыков общения</c:v>
                </c:pt>
                <c:pt idx="6">
                  <c:v>Высокий уровень конфликтности</c:v>
                </c:pt>
                <c:pt idx="7">
                  <c:v>Избирательно высокая конфликтность</c:v>
                </c:pt>
              </c:strCache>
            </c:strRef>
          </c:cat>
          <c:val>
            <c:numRef>
              <c:f>Лист1!$C$1:$C$8</c:f>
              <c:numCache>
                <c:formatCode>General</c:formatCode>
                <c:ptCount val="8"/>
                <c:pt idx="0">
                  <c:v>4.3</c:v>
                </c:pt>
                <c:pt idx="1">
                  <c:v>2.9</c:v>
                </c:pt>
                <c:pt idx="2">
                  <c:v>4.4000000000000004</c:v>
                </c:pt>
                <c:pt idx="3">
                  <c:v>4.2</c:v>
                </c:pt>
                <c:pt idx="4">
                  <c:v>3.5</c:v>
                </c:pt>
                <c:pt idx="5">
                  <c:v>2.7</c:v>
                </c:pt>
                <c:pt idx="6">
                  <c:v>4.3</c:v>
                </c:pt>
                <c:pt idx="7">
                  <c:v>3.9</c:v>
                </c:pt>
              </c:numCache>
            </c:numRef>
          </c:val>
        </c:ser>
        <c:ser>
          <c:idx val="1"/>
          <c:order val="1"/>
          <c:tx>
            <c:v>2011-2012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Лист1!$B$1:$B$8</c:f>
              <c:strCache>
                <c:ptCount val="8"/>
                <c:pt idx="0">
                  <c:v>Чрезмерная коммуникативная активность</c:v>
                </c:pt>
                <c:pt idx="1">
                  <c:v>Низкая коммуникативная активность</c:v>
                </c:pt>
                <c:pt idx="2">
                  <c:v>Трудности оценки коммуникативных посылок</c:v>
                </c:pt>
                <c:pt idx="3">
                  <c:v>Неадекватные коммуникативные реакции</c:v>
                </c:pt>
                <c:pt idx="4">
                  <c:v>Наличие коммуникативных барьеров</c:v>
                </c:pt>
                <c:pt idx="5">
                  <c:v>Сформированность навыков общения</c:v>
                </c:pt>
                <c:pt idx="6">
                  <c:v>Высокий уровень конфликтности</c:v>
                </c:pt>
                <c:pt idx="7">
                  <c:v>Избирательно высокая конфликтность</c:v>
                </c:pt>
              </c:strCache>
            </c:strRef>
          </c:cat>
          <c:val>
            <c:numRef>
              <c:f>Лист1!$D$1:$D$8</c:f>
              <c:numCache>
                <c:formatCode>General</c:formatCode>
                <c:ptCount val="8"/>
                <c:pt idx="0">
                  <c:v>4</c:v>
                </c:pt>
                <c:pt idx="1">
                  <c:v>2.8</c:v>
                </c:pt>
                <c:pt idx="2">
                  <c:v>4.0999999999999996</c:v>
                </c:pt>
                <c:pt idx="3">
                  <c:v>4</c:v>
                </c:pt>
                <c:pt idx="4">
                  <c:v>3.3</c:v>
                </c:pt>
                <c:pt idx="5">
                  <c:v>3.2</c:v>
                </c:pt>
                <c:pt idx="6">
                  <c:v>4.0999999999999996</c:v>
                </c:pt>
                <c:pt idx="7">
                  <c:v>3.7</c:v>
                </c:pt>
              </c:numCache>
            </c:numRef>
          </c:val>
        </c:ser>
        <c:ser>
          <c:idx val="2"/>
          <c:order val="2"/>
          <c:tx>
            <c:v>2012-2013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Лист1!$B$1:$B$8</c:f>
              <c:strCache>
                <c:ptCount val="8"/>
                <c:pt idx="0">
                  <c:v>Чрезмерная коммуникативная активность</c:v>
                </c:pt>
                <c:pt idx="1">
                  <c:v>Низкая коммуникативная активность</c:v>
                </c:pt>
                <c:pt idx="2">
                  <c:v>Трудности оценки коммуникативных посылок</c:v>
                </c:pt>
                <c:pt idx="3">
                  <c:v>Неадекватные коммуникативные реакции</c:v>
                </c:pt>
                <c:pt idx="4">
                  <c:v>Наличие коммуникативных барьеров</c:v>
                </c:pt>
                <c:pt idx="5">
                  <c:v>Сформированность навыков общения</c:v>
                </c:pt>
                <c:pt idx="6">
                  <c:v>Высокий уровень конфликтности</c:v>
                </c:pt>
                <c:pt idx="7">
                  <c:v>Избирательно высокая конфликтность</c:v>
                </c:pt>
              </c:strCache>
            </c:strRef>
          </c:cat>
          <c:val>
            <c:numRef>
              <c:f>Лист1!$E$1:$E$8</c:f>
              <c:numCache>
                <c:formatCode>General</c:formatCode>
                <c:ptCount val="8"/>
                <c:pt idx="0">
                  <c:v>3.1</c:v>
                </c:pt>
                <c:pt idx="1">
                  <c:v>2.6</c:v>
                </c:pt>
                <c:pt idx="2">
                  <c:v>3.2</c:v>
                </c:pt>
                <c:pt idx="3">
                  <c:v>3.1</c:v>
                </c:pt>
                <c:pt idx="4">
                  <c:v>3</c:v>
                </c:pt>
                <c:pt idx="5">
                  <c:v>3.5</c:v>
                </c:pt>
                <c:pt idx="6">
                  <c:v>3.6</c:v>
                </c:pt>
                <c:pt idx="7">
                  <c:v>3.6</c:v>
                </c:pt>
              </c:numCache>
            </c:numRef>
          </c:val>
        </c:ser>
        <c:marker val="1"/>
        <c:axId val="40368384"/>
        <c:axId val="57483264"/>
      </c:lineChart>
      <c:catAx>
        <c:axId val="40368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483264"/>
        <c:crosses val="autoZero"/>
        <c:auto val="1"/>
        <c:lblAlgn val="ctr"/>
        <c:lblOffset val="100"/>
      </c:catAx>
      <c:valAx>
        <c:axId val="574832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</a:defRPr>
            </a:pPr>
            <a:endParaRPr lang="ru-RU"/>
          </a:p>
        </c:txPr>
        <c:crossAx val="403683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v>2010-2011 г.</c:v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Лист3!$A$52:$A$56</c:f>
              <c:strCache>
                <c:ptCount val="5"/>
                <c:pt idx="0">
                  <c:v>Восприятие пространства</c:v>
                </c:pt>
                <c:pt idx="1">
                  <c:v>Свойства предметов</c:v>
                </c:pt>
                <c:pt idx="2">
                  <c:v>Временные отношения</c:v>
                </c:pt>
                <c:pt idx="3">
                  <c:v>Форма, величина, рамер</c:v>
                </c:pt>
                <c:pt idx="4">
                  <c:v>Пространственная ориентация</c:v>
                </c:pt>
              </c:strCache>
            </c:strRef>
          </c:cat>
          <c:val>
            <c:numRef>
              <c:f>Лист3!$B$52:$B$56</c:f>
              <c:numCache>
                <c:formatCode>General</c:formatCode>
                <c:ptCount val="5"/>
                <c:pt idx="0">
                  <c:v>4</c:v>
                </c:pt>
                <c:pt idx="1">
                  <c:v>4.0999999999999996</c:v>
                </c:pt>
                <c:pt idx="2">
                  <c:v>4.0999999999999996</c:v>
                </c:pt>
                <c:pt idx="3">
                  <c:v>4.4000000000000004</c:v>
                </c:pt>
                <c:pt idx="4">
                  <c:v>4.0999999999999996</c:v>
                </c:pt>
              </c:numCache>
            </c:numRef>
          </c:val>
        </c:ser>
        <c:ser>
          <c:idx val="1"/>
          <c:order val="1"/>
          <c:tx>
            <c:v>2011-2012 г.</c:v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Лист3!$A$52:$A$56</c:f>
              <c:strCache>
                <c:ptCount val="5"/>
                <c:pt idx="0">
                  <c:v>Восприятие пространства</c:v>
                </c:pt>
                <c:pt idx="1">
                  <c:v>Свойства предметов</c:v>
                </c:pt>
                <c:pt idx="2">
                  <c:v>Временные отношения</c:v>
                </c:pt>
                <c:pt idx="3">
                  <c:v>Форма, величина, рамер</c:v>
                </c:pt>
                <c:pt idx="4">
                  <c:v>Пространственная ориентация</c:v>
                </c:pt>
              </c:strCache>
            </c:strRef>
          </c:cat>
          <c:val>
            <c:numRef>
              <c:f>Лист3!$C$52:$C$56</c:f>
              <c:numCache>
                <c:formatCode>General</c:formatCode>
                <c:ptCount val="5"/>
                <c:pt idx="0">
                  <c:v>5.4</c:v>
                </c:pt>
                <c:pt idx="1">
                  <c:v>5.4</c:v>
                </c:pt>
                <c:pt idx="2">
                  <c:v>4.3</c:v>
                </c:pt>
                <c:pt idx="3">
                  <c:v>5.0999999999999996</c:v>
                </c:pt>
                <c:pt idx="4">
                  <c:v>4.4000000000000004</c:v>
                </c:pt>
              </c:numCache>
            </c:numRef>
          </c:val>
        </c:ser>
        <c:ser>
          <c:idx val="2"/>
          <c:order val="2"/>
          <c:tx>
            <c:v>2012-2013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Лист3!$A$52:$A$56</c:f>
              <c:strCache>
                <c:ptCount val="5"/>
                <c:pt idx="0">
                  <c:v>Восприятие пространства</c:v>
                </c:pt>
                <c:pt idx="1">
                  <c:v>Свойства предметов</c:v>
                </c:pt>
                <c:pt idx="2">
                  <c:v>Временные отношения</c:v>
                </c:pt>
                <c:pt idx="3">
                  <c:v>Форма, величина, рамер</c:v>
                </c:pt>
                <c:pt idx="4">
                  <c:v>Пространственная ориентация</c:v>
                </c:pt>
              </c:strCache>
            </c:strRef>
          </c:cat>
          <c:val>
            <c:numRef>
              <c:f>Лист3!$D$52:$D$56</c:f>
              <c:numCache>
                <c:formatCode>General</c:formatCode>
                <c:ptCount val="5"/>
                <c:pt idx="0">
                  <c:v>6</c:v>
                </c:pt>
                <c:pt idx="1">
                  <c:v>6.7</c:v>
                </c:pt>
                <c:pt idx="2">
                  <c:v>5.0999999999999996</c:v>
                </c:pt>
                <c:pt idx="3">
                  <c:v>6.2</c:v>
                </c:pt>
                <c:pt idx="4">
                  <c:v>4.9000000000000004</c:v>
                </c:pt>
              </c:numCache>
            </c:numRef>
          </c:val>
        </c:ser>
        <c:gapWidth val="37"/>
        <c:axId val="58256000"/>
        <c:axId val="58528128"/>
      </c:barChart>
      <c:catAx>
        <c:axId val="58256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528128"/>
        <c:crosses val="autoZero"/>
        <c:auto val="1"/>
        <c:lblAlgn val="ctr"/>
        <c:lblOffset val="100"/>
      </c:catAx>
      <c:valAx>
        <c:axId val="58528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58256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11242344706689"/>
          <c:y val="0.29587088072324541"/>
          <c:w val="0.21688767948422236"/>
          <c:h val="0.17436314437216494"/>
        </c:manualLayout>
      </c:layout>
      <c:txPr>
        <a:bodyPr/>
        <a:lstStyle/>
        <a:p>
          <a:pPr>
            <a:defRPr sz="1100"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Сравнительные показатели регуляторной</a:t>
            </a:r>
            <a:r>
              <a:rPr lang="ru-RU" sz="16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зрелости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2010-2011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Лист2!$A$1:$A$6</c:f>
              <c:strCache>
                <c:ptCount val="6"/>
                <c:pt idx="0">
                  <c:v>Отвлекаемость</c:v>
                </c:pt>
                <c:pt idx="1">
                  <c:v>Наличие импульсивных реакций</c:v>
                </c:pt>
                <c:pt idx="2">
                  <c:v>Двигательная и/или речевая расторможенность</c:v>
                </c:pt>
                <c:pt idx="3">
                  <c:v>Низкая мотивация деятельности</c:v>
                </c:pt>
                <c:pt idx="4">
                  <c:v>Трудности удержания алгоритма деятельности</c:v>
                </c:pt>
                <c:pt idx="5">
                  <c:v>Выраженная потребность внешнего контроля и программирования</c:v>
                </c:pt>
              </c:strCache>
            </c:strRef>
          </c:cat>
          <c:val>
            <c:numRef>
              <c:f>Лист2!$B$1:$B$6</c:f>
              <c:numCache>
                <c:formatCode>General</c:formatCode>
                <c:ptCount val="6"/>
                <c:pt idx="0">
                  <c:v>3.9</c:v>
                </c:pt>
                <c:pt idx="1">
                  <c:v>3.9</c:v>
                </c:pt>
                <c:pt idx="2">
                  <c:v>3.8</c:v>
                </c:pt>
                <c:pt idx="3">
                  <c:v>3.7</c:v>
                </c:pt>
                <c:pt idx="4">
                  <c:v>3.5</c:v>
                </c:pt>
                <c:pt idx="5">
                  <c:v>3.9</c:v>
                </c:pt>
              </c:numCache>
            </c:numRef>
          </c:val>
        </c:ser>
        <c:ser>
          <c:idx val="1"/>
          <c:order val="1"/>
          <c:tx>
            <c:v>2011-2012 г.</c:v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Лист2!$A$1:$A$6</c:f>
              <c:strCache>
                <c:ptCount val="6"/>
                <c:pt idx="0">
                  <c:v>Отвлекаемость</c:v>
                </c:pt>
                <c:pt idx="1">
                  <c:v>Наличие импульсивных реакций</c:v>
                </c:pt>
                <c:pt idx="2">
                  <c:v>Двигательная и/или речевая расторможенность</c:v>
                </c:pt>
                <c:pt idx="3">
                  <c:v>Низкая мотивация деятельности</c:v>
                </c:pt>
                <c:pt idx="4">
                  <c:v>Трудности удержания алгоритма деятельности</c:v>
                </c:pt>
                <c:pt idx="5">
                  <c:v>Выраженная потребность внешнего контроля и программирования</c:v>
                </c:pt>
              </c:strCache>
            </c:strRef>
          </c:cat>
          <c:val>
            <c:numRef>
              <c:f>Лист2!$C$1:$C$6</c:f>
              <c:numCache>
                <c:formatCode>General</c:formatCode>
                <c:ptCount val="6"/>
                <c:pt idx="0">
                  <c:v>3.6</c:v>
                </c:pt>
                <c:pt idx="1">
                  <c:v>3.8</c:v>
                </c:pt>
                <c:pt idx="2">
                  <c:v>3.8</c:v>
                </c:pt>
                <c:pt idx="3">
                  <c:v>3.5</c:v>
                </c:pt>
                <c:pt idx="4">
                  <c:v>3.5</c:v>
                </c:pt>
                <c:pt idx="5">
                  <c:v>3.6</c:v>
                </c:pt>
              </c:numCache>
            </c:numRef>
          </c:val>
        </c:ser>
        <c:ser>
          <c:idx val="2"/>
          <c:order val="2"/>
          <c:tx>
            <c:v>2012-2013 г.</c:v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Лист2!$A$1:$A$6</c:f>
              <c:strCache>
                <c:ptCount val="6"/>
                <c:pt idx="0">
                  <c:v>Отвлекаемость</c:v>
                </c:pt>
                <c:pt idx="1">
                  <c:v>Наличие импульсивных реакций</c:v>
                </c:pt>
                <c:pt idx="2">
                  <c:v>Двигательная и/или речевая расторможенность</c:v>
                </c:pt>
                <c:pt idx="3">
                  <c:v>Низкая мотивация деятельности</c:v>
                </c:pt>
                <c:pt idx="4">
                  <c:v>Трудности удержания алгоритма деятельности</c:v>
                </c:pt>
                <c:pt idx="5">
                  <c:v>Выраженная потребность внешнего контроля и программирования</c:v>
                </c:pt>
              </c:strCache>
            </c:strRef>
          </c:cat>
          <c:val>
            <c:numRef>
              <c:f>Лист2!$D$1:$D$6</c:f>
              <c:numCache>
                <c:formatCode>General</c:formatCode>
                <c:ptCount val="6"/>
                <c:pt idx="0">
                  <c:v>3.5</c:v>
                </c:pt>
                <c:pt idx="1">
                  <c:v>3.6</c:v>
                </c:pt>
                <c:pt idx="2">
                  <c:v>3.6</c:v>
                </c:pt>
                <c:pt idx="3">
                  <c:v>3.4</c:v>
                </c:pt>
                <c:pt idx="4">
                  <c:v>3.2</c:v>
                </c:pt>
                <c:pt idx="5">
                  <c:v>3.4</c:v>
                </c:pt>
              </c:numCache>
            </c:numRef>
          </c:val>
        </c:ser>
        <c:gapWidth val="50"/>
        <c:axId val="57531008"/>
        <c:axId val="57545088"/>
      </c:barChart>
      <c:catAx>
        <c:axId val="575310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57545088"/>
        <c:crosses val="autoZero"/>
        <c:auto val="1"/>
        <c:lblAlgn val="ctr"/>
        <c:lblOffset val="100"/>
      </c:catAx>
      <c:valAx>
        <c:axId val="575450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5310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Сравнительные показатели </a:t>
            </a:r>
            <a:r>
              <a:rPr lang="ru-RU" sz="1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операциональных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характеристик деятельности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2010-2011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Лист3!$A$1:$A$6</c:f>
              <c:strCache>
                <c:ptCount val="6"/>
                <c:pt idx="0">
                  <c:v>Колебание работоспособности</c:v>
                </c:pt>
                <c:pt idx="1">
                  <c:v>Работоспособность снижена</c:v>
                </c:pt>
                <c:pt idx="2">
                  <c:v>Работоспособность выражена</c:v>
                </c:pt>
                <c:pt idx="3">
                  <c:v>Неравномерный темп</c:v>
                </c:pt>
                <c:pt idx="4">
                  <c:v>Сниженный темп деятельности</c:v>
                </c:pt>
                <c:pt idx="5">
                  <c:v>Ситуативно сниженный темп деятельности</c:v>
                </c:pt>
              </c:strCache>
            </c:strRef>
          </c:cat>
          <c:val>
            <c:numRef>
              <c:f>Лист3!$B$1:$B$6</c:f>
              <c:numCache>
                <c:formatCode>General</c:formatCode>
                <c:ptCount val="6"/>
                <c:pt idx="0">
                  <c:v>4.4000000000000004</c:v>
                </c:pt>
                <c:pt idx="1">
                  <c:v>4.5999999999999996</c:v>
                </c:pt>
                <c:pt idx="2">
                  <c:v>4.5</c:v>
                </c:pt>
                <c:pt idx="3">
                  <c:v>4.3</c:v>
                </c:pt>
                <c:pt idx="4">
                  <c:v>4.5999999999999996</c:v>
                </c:pt>
                <c:pt idx="5">
                  <c:v>3.7</c:v>
                </c:pt>
              </c:numCache>
            </c:numRef>
          </c:val>
        </c:ser>
        <c:ser>
          <c:idx val="1"/>
          <c:order val="1"/>
          <c:tx>
            <c:v>2011-2012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Лист3!$A$1:$A$6</c:f>
              <c:strCache>
                <c:ptCount val="6"/>
                <c:pt idx="0">
                  <c:v>Колебание работоспособности</c:v>
                </c:pt>
                <c:pt idx="1">
                  <c:v>Работоспособность снижена</c:v>
                </c:pt>
                <c:pt idx="2">
                  <c:v>Работоспособность выражена</c:v>
                </c:pt>
                <c:pt idx="3">
                  <c:v>Неравномерный темп</c:v>
                </c:pt>
                <c:pt idx="4">
                  <c:v>Сниженный темп деятельности</c:v>
                </c:pt>
                <c:pt idx="5">
                  <c:v>Ситуативно сниженный темп деятельности</c:v>
                </c:pt>
              </c:strCache>
            </c:strRef>
          </c:cat>
          <c:val>
            <c:numRef>
              <c:f>Лист3!$C$1:$C$6</c:f>
              <c:numCache>
                <c:formatCode>General</c:formatCode>
                <c:ptCount val="6"/>
                <c:pt idx="0">
                  <c:v>4</c:v>
                </c:pt>
                <c:pt idx="1">
                  <c:v>4.3</c:v>
                </c:pt>
                <c:pt idx="2">
                  <c:v>4.0999999999999996</c:v>
                </c:pt>
                <c:pt idx="3">
                  <c:v>4</c:v>
                </c:pt>
                <c:pt idx="4">
                  <c:v>4.2</c:v>
                </c:pt>
                <c:pt idx="5">
                  <c:v>3.5</c:v>
                </c:pt>
              </c:numCache>
            </c:numRef>
          </c:val>
        </c:ser>
        <c:ser>
          <c:idx val="2"/>
          <c:order val="2"/>
          <c:tx>
            <c:v>2012-2013 г.</c:v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Лист3!$A$1:$A$6</c:f>
              <c:strCache>
                <c:ptCount val="6"/>
                <c:pt idx="0">
                  <c:v>Колебание работоспособности</c:v>
                </c:pt>
                <c:pt idx="1">
                  <c:v>Работоспособность снижена</c:v>
                </c:pt>
                <c:pt idx="2">
                  <c:v>Работоспособность выражена</c:v>
                </c:pt>
                <c:pt idx="3">
                  <c:v>Неравномерный темп</c:v>
                </c:pt>
                <c:pt idx="4">
                  <c:v>Сниженный темп деятельности</c:v>
                </c:pt>
                <c:pt idx="5">
                  <c:v>Ситуативно сниженный темп деятельности</c:v>
                </c:pt>
              </c:strCache>
            </c:strRef>
          </c:cat>
          <c:val>
            <c:numRef>
              <c:f>Лист3!$D$1:$D$6</c:f>
              <c:numCache>
                <c:formatCode>General</c:formatCode>
                <c:ptCount val="6"/>
                <c:pt idx="0">
                  <c:v>3.8</c:v>
                </c:pt>
                <c:pt idx="1">
                  <c:v>3.5</c:v>
                </c:pt>
                <c:pt idx="2">
                  <c:v>3.6</c:v>
                </c:pt>
                <c:pt idx="3">
                  <c:v>3.4</c:v>
                </c:pt>
                <c:pt idx="4">
                  <c:v>3.8</c:v>
                </c:pt>
                <c:pt idx="5">
                  <c:v>3.4</c:v>
                </c:pt>
              </c:numCache>
            </c:numRef>
          </c:val>
        </c:ser>
        <c:axId val="57576064"/>
        <c:axId val="57590144"/>
      </c:barChart>
      <c:catAx>
        <c:axId val="57576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57590144"/>
        <c:crosses val="autoZero"/>
        <c:auto val="1"/>
        <c:lblAlgn val="ctr"/>
        <c:lblOffset val="100"/>
      </c:catAx>
      <c:valAx>
        <c:axId val="575901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5760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Индивидуальные особенности личности 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мнению родителей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2010-2011 г.</c:v>
          </c:tx>
          <c:spPr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18900000" scaled="0"/>
            </a:gradFill>
          </c:spPr>
          <c:dLbls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Лист3!$A$1:$A$14</c:f>
              <c:strCache>
                <c:ptCount val="14"/>
                <c:pt idx="0">
                  <c:v>общительность</c:v>
                </c:pt>
                <c:pt idx="1">
                  <c:v>организаторские способности</c:v>
                </c:pt>
                <c:pt idx="2">
                  <c:v>доброта</c:v>
                </c:pt>
                <c:pt idx="3">
                  <c:v>эмпатия</c:v>
                </c:pt>
                <c:pt idx="4">
                  <c:v>агрессивность</c:v>
                </c:pt>
                <c:pt idx="5">
                  <c:v>беспомощность</c:v>
                </c:pt>
                <c:pt idx="6">
                  <c:v>справедливость</c:v>
                </c:pt>
                <c:pt idx="7">
                  <c:v>правдивость</c:v>
                </c:pt>
                <c:pt idx="8">
                  <c:v>вежливость</c:v>
                </c:pt>
                <c:pt idx="9">
                  <c:v>послушание</c:v>
                </c:pt>
                <c:pt idx="10">
                  <c:v>самостоятельность</c:v>
                </c:pt>
                <c:pt idx="11">
                  <c:v>настойчивость</c:v>
                </c:pt>
                <c:pt idx="12">
                  <c:v>трудолюбие</c:v>
                </c:pt>
                <c:pt idx="13">
                  <c:v>уверенность</c:v>
                </c:pt>
              </c:strCache>
            </c:strRef>
          </c:cat>
          <c:val>
            <c:numRef>
              <c:f>Лист3!$B$1:$B$14</c:f>
              <c:numCache>
                <c:formatCode>General</c:formatCode>
                <c:ptCount val="14"/>
                <c:pt idx="0">
                  <c:v>4.0999999999999996</c:v>
                </c:pt>
                <c:pt idx="1">
                  <c:v>3.7</c:v>
                </c:pt>
                <c:pt idx="2">
                  <c:v>3.3</c:v>
                </c:pt>
                <c:pt idx="3">
                  <c:v>3</c:v>
                </c:pt>
                <c:pt idx="4">
                  <c:v>4</c:v>
                </c:pt>
                <c:pt idx="5">
                  <c:v>3.3</c:v>
                </c:pt>
                <c:pt idx="6">
                  <c:v>3.6</c:v>
                </c:pt>
                <c:pt idx="7">
                  <c:v>3.4</c:v>
                </c:pt>
                <c:pt idx="8">
                  <c:v>4</c:v>
                </c:pt>
                <c:pt idx="9">
                  <c:v>4.0999999999999996</c:v>
                </c:pt>
                <c:pt idx="10">
                  <c:v>3.2</c:v>
                </c:pt>
                <c:pt idx="11">
                  <c:v>3.3</c:v>
                </c:pt>
                <c:pt idx="12">
                  <c:v>3.7</c:v>
                </c:pt>
                <c:pt idx="13">
                  <c:v>3.3</c:v>
                </c:pt>
              </c:numCache>
            </c:numRef>
          </c:val>
        </c:ser>
        <c:ser>
          <c:idx val="1"/>
          <c:order val="1"/>
          <c:tx>
            <c:v>2011-2012 г.</c:v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Лист3!$A$1:$A$14</c:f>
              <c:strCache>
                <c:ptCount val="14"/>
                <c:pt idx="0">
                  <c:v>общительность</c:v>
                </c:pt>
                <c:pt idx="1">
                  <c:v>организаторские способности</c:v>
                </c:pt>
                <c:pt idx="2">
                  <c:v>доброта</c:v>
                </c:pt>
                <c:pt idx="3">
                  <c:v>эмпатия</c:v>
                </c:pt>
                <c:pt idx="4">
                  <c:v>агрессивность</c:v>
                </c:pt>
                <c:pt idx="5">
                  <c:v>беспомощность</c:v>
                </c:pt>
                <c:pt idx="6">
                  <c:v>справедливость</c:v>
                </c:pt>
                <c:pt idx="7">
                  <c:v>правдивость</c:v>
                </c:pt>
                <c:pt idx="8">
                  <c:v>вежливость</c:v>
                </c:pt>
                <c:pt idx="9">
                  <c:v>послушание</c:v>
                </c:pt>
                <c:pt idx="10">
                  <c:v>самостоятельность</c:v>
                </c:pt>
                <c:pt idx="11">
                  <c:v>настойчивость</c:v>
                </c:pt>
                <c:pt idx="12">
                  <c:v>трудолюбие</c:v>
                </c:pt>
                <c:pt idx="13">
                  <c:v>уверенность</c:v>
                </c:pt>
              </c:strCache>
            </c:strRef>
          </c:cat>
          <c:val>
            <c:numRef>
              <c:f>Лист3!$C$1:$C$14</c:f>
              <c:numCache>
                <c:formatCode>General</c:formatCode>
                <c:ptCount val="14"/>
                <c:pt idx="0">
                  <c:v>4.2</c:v>
                </c:pt>
                <c:pt idx="1">
                  <c:v>3.9</c:v>
                </c:pt>
                <c:pt idx="2">
                  <c:v>3</c:v>
                </c:pt>
                <c:pt idx="3">
                  <c:v>3.2</c:v>
                </c:pt>
                <c:pt idx="4">
                  <c:v>4.0999999999999996</c:v>
                </c:pt>
                <c:pt idx="5">
                  <c:v>3</c:v>
                </c:pt>
                <c:pt idx="6">
                  <c:v>3.7</c:v>
                </c:pt>
                <c:pt idx="7">
                  <c:v>3.7</c:v>
                </c:pt>
                <c:pt idx="8">
                  <c:v>4.0999999999999996</c:v>
                </c:pt>
                <c:pt idx="9">
                  <c:v>4.3</c:v>
                </c:pt>
                <c:pt idx="10">
                  <c:v>3.5</c:v>
                </c:pt>
                <c:pt idx="11">
                  <c:v>3.6</c:v>
                </c:pt>
                <c:pt idx="12">
                  <c:v>3.8</c:v>
                </c:pt>
                <c:pt idx="13">
                  <c:v>3.6</c:v>
                </c:pt>
              </c:numCache>
            </c:numRef>
          </c:val>
        </c:ser>
        <c:ser>
          <c:idx val="2"/>
          <c:order val="2"/>
          <c:tx>
            <c:v>2012-2013 г.</c:v>
          </c:tx>
          <c:dPt>
            <c:idx val="4"/>
            <c:spPr>
              <a:solidFill>
                <a:srgbClr val="FF0000"/>
              </a:solidFill>
            </c:spPr>
          </c:dPt>
          <c:dLbls>
            <c:dLbl>
              <c:idx val="4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Лист3!$A$1:$A$14</c:f>
              <c:strCache>
                <c:ptCount val="14"/>
                <c:pt idx="0">
                  <c:v>общительность</c:v>
                </c:pt>
                <c:pt idx="1">
                  <c:v>организаторские способности</c:v>
                </c:pt>
                <c:pt idx="2">
                  <c:v>доброта</c:v>
                </c:pt>
                <c:pt idx="3">
                  <c:v>эмпатия</c:v>
                </c:pt>
                <c:pt idx="4">
                  <c:v>агрессивность</c:v>
                </c:pt>
                <c:pt idx="5">
                  <c:v>беспомощность</c:v>
                </c:pt>
                <c:pt idx="6">
                  <c:v>справедливость</c:v>
                </c:pt>
                <c:pt idx="7">
                  <c:v>правдивость</c:v>
                </c:pt>
                <c:pt idx="8">
                  <c:v>вежливость</c:v>
                </c:pt>
                <c:pt idx="9">
                  <c:v>послушание</c:v>
                </c:pt>
                <c:pt idx="10">
                  <c:v>самостоятельность</c:v>
                </c:pt>
                <c:pt idx="11">
                  <c:v>настойчивость</c:v>
                </c:pt>
                <c:pt idx="12">
                  <c:v>трудолюбие</c:v>
                </c:pt>
                <c:pt idx="13">
                  <c:v>уверенность</c:v>
                </c:pt>
              </c:strCache>
            </c:strRef>
          </c:cat>
          <c:val>
            <c:numRef>
              <c:f>Лист3!$D$1:$D$14</c:f>
              <c:numCache>
                <c:formatCode>General</c:formatCode>
                <c:ptCount val="14"/>
                <c:pt idx="0">
                  <c:v>4.3</c:v>
                </c:pt>
                <c:pt idx="1">
                  <c:v>4</c:v>
                </c:pt>
                <c:pt idx="2">
                  <c:v>3.5</c:v>
                </c:pt>
                <c:pt idx="3">
                  <c:v>3.4</c:v>
                </c:pt>
                <c:pt idx="4">
                  <c:v>4.5</c:v>
                </c:pt>
                <c:pt idx="5">
                  <c:v>2.9</c:v>
                </c:pt>
                <c:pt idx="6">
                  <c:v>3.9</c:v>
                </c:pt>
                <c:pt idx="7">
                  <c:v>4</c:v>
                </c:pt>
                <c:pt idx="8">
                  <c:v>4.2</c:v>
                </c:pt>
                <c:pt idx="9">
                  <c:v>4</c:v>
                </c:pt>
                <c:pt idx="10">
                  <c:v>4.4000000000000004</c:v>
                </c:pt>
                <c:pt idx="11">
                  <c:v>3.9</c:v>
                </c:pt>
                <c:pt idx="12">
                  <c:v>3.9</c:v>
                </c:pt>
                <c:pt idx="13">
                  <c:v>3.9</c:v>
                </c:pt>
              </c:numCache>
            </c:numRef>
          </c:val>
        </c:ser>
        <c:gapWidth val="63"/>
        <c:axId val="57655296"/>
        <c:axId val="57656832"/>
      </c:barChart>
      <c:catAx>
        <c:axId val="5765529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656832"/>
        <c:crosses val="autoZero"/>
        <c:auto val="1"/>
        <c:lblAlgn val="ctr"/>
        <c:lblOffset val="100"/>
      </c:catAx>
      <c:valAx>
        <c:axId val="57656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</a:defRPr>
            </a:pPr>
            <a:endParaRPr lang="ru-RU"/>
          </a:p>
        </c:txPr>
        <c:crossAx val="576552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Индивидуальные особенности по мнению педагогов</a:t>
            </a:r>
          </a:p>
        </c:rich>
      </c:tx>
      <c:layout/>
    </c:title>
    <c:view3D>
      <c:depthPercent val="100"/>
      <c:perspective val="30"/>
    </c:view3D>
    <c:plotArea>
      <c:layout/>
      <c:bar3DChart>
        <c:barDir val="col"/>
        <c:grouping val="stacked"/>
        <c:ser>
          <c:idx val="0"/>
          <c:order val="0"/>
          <c:tx>
            <c:v>2010-2011 г.</c:v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</a:gra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Лист7!$A$1:$A$16</c:f>
              <c:strCache>
                <c:ptCount val="16"/>
                <c:pt idx="0">
                  <c:v>Общительность</c:v>
                </c:pt>
                <c:pt idx="1">
                  <c:v>Организаторские способности</c:v>
                </c:pt>
                <c:pt idx="2">
                  <c:v>Доброта</c:v>
                </c:pt>
                <c:pt idx="3">
                  <c:v>Альтруизм</c:v>
                </c:pt>
                <c:pt idx="4">
                  <c:v>Эмпатия</c:v>
                </c:pt>
                <c:pt idx="5">
                  <c:v>Агрессивность</c:v>
                </c:pt>
                <c:pt idx="6">
                  <c:v>Беспомощность</c:v>
                </c:pt>
                <c:pt idx="7">
                  <c:v>Обидчивость</c:v>
                </c:pt>
                <c:pt idx="8">
                  <c:v>Справедливость</c:v>
                </c:pt>
                <c:pt idx="9">
                  <c:v>Правдивость</c:v>
                </c:pt>
                <c:pt idx="10">
                  <c:v>Вежливость</c:v>
                </c:pt>
                <c:pt idx="11">
                  <c:v>Послушание</c:v>
                </c:pt>
                <c:pt idx="12">
                  <c:v>Самостоятельность</c:v>
                </c:pt>
                <c:pt idx="13">
                  <c:v>Настойчивость</c:v>
                </c:pt>
                <c:pt idx="14">
                  <c:v>Трудолюбие</c:v>
                </c:pt>
                <c:pt idx="15">
                  <c:v>Уверенность в себе</c:v>
                </c:pt>
              </c:strCache>
            </c:strRef>
          </c:cat>
          <c:val>
            <c:numRef>
              <c:f>Лист7!$B$1:$B$16</c:f>
              <c:numCache>
                <c:formatCode>General</c:formatCode>
                <c:ptCount val="16"/>
                <c:pt idx="0">
                  <c:v>3.4</c:v>
                </c:pt>
                <c:pt idx="1">
                  <c:v>2.9</c:v>
                </c:pt>
                <c:pt idx="2">
                  <c:v>3</c:v>
                </c:pt>
                <c:pt idx="3">
                  <c:v>3.1</c:v>
                </c:pt>
                <c:pt idx="4">
                  <c:v>2.8</c:v>
                </c:pt>
                <c:pt idx="5">
                  <c:v>4.7</c:v>
                </c:pt>
                <c:pt idx="6">
                  <c:v>4.5999999999999996</c:v>
                </c:pt>
                <c:pt idx="7">
                  <c:v>4.5</c:v>
                </c:pt>
                <c:pt idx="8">
                  <c:v>3.3</c:v>
                </c:pt>
                <c:pt idx="9">
                  <c:v>3.4</c:v>
                </c:pt>
                <c:pt idx="10">
                  <c:v>3.5</c:v>
                </c:pt>
                <c:pt idx="11">
                  <c:v>4</c:v>
                </c:pt>
                <c:pt idx="12">
                  <c:v>2.9</c:v>
                </c:pt>
                <c:pt idx="13">
                  <c:v>3.1</c:v>
                </c:pt>
                <c:pt idx="14">
                  <c:v>3.1</c:v>
                </c:pt>
                <c:pt idx="15">
                  <c:v>2.5</c:v>
                </c:pt>
              </c:numCache>
            </c:numRef>
          </c:val>
        </c:ser>
        <c:ser>
          <c:idx val="1"/>
          <c:order val="1"/>
          <c:tx>
            <c:v>2011-2012 г.</c:v>
          </c:tx>
          <c:spPr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Лист7!$A$1:$A$16</c:f>
              <c:strCache>
                <c:ptCount val="16"/>
                <c:pt idx="0">
                  <c:v>Общительность</c:v>
                </c:pt>
                <c:pt idx="1">
                  <c:v>Организаторские способности</c:v>
                </c:pt>
                <c:pt idx="2">
                  <c:v>Доброта</c:v>
                </c:pt>
                <c:pt idx="3">
                  <c:v>Альтруизм</c:v>
                </c:pt>
                <c:pt idx="4">
                  <c:v>Эмпатия</c:v>
                </c:pt>
                <c:pt idx="5">
                  <c:v>Агрессивность</c:v>
                </c:pt>
                <c:pt idx="6">
                  <c:v>Беспомощность</c:v>
                </c:pt>
                <c:pt idx="7">
                  <c:v>Обидчивость</c:v>
                </c:pt>
                <c:pt idx="8">
                  <c:v>Справедливость</c:v>
                </c:pt>
                <c:pt idx="9">
                  <c:v>Правдивость</c:v>
                </c:pt>
                <c:pt idx="10">
                  <c:v>Вежливость</c:v>
                </c:pt>
                <c:pt idx="11">
                  <c:v>Послушание</c:v>
                </c:pt>
                <c:pt idx="12">
                  <c:v>Самостоятельность</c:v>
                </c:pt>
                <c:pt idx="13">
                  <c:v>Настойчивость</c:v>
                </c:pt>
                <c:pt idx="14">
                  <c:v>Трудолюбие</c:v>
                </c:pt>
                <c:pt idx="15">
                  <c:v>Уверенность в себе</c:v>
                </c:pt>
              </c:strCache>
            </c:strRef>
          </c:cat>
          <c:val>
            <c:numRef>
              <c:f>Лист7!$C$1:$C$16</c:f>
              <c:numCache>
                <c:formatCode>General</c:formatCode>
                <c:ptCount val="16"/>
                <c:pt idx="0">
                  <c:v>3.6</c:v>
                </c:pt>
                <c:pt idx="1">
                  <c:v>3.2</c:v>
                </c:pt>
                <c:pt idx="2">
                  <c:v>3.8</c:v>
                </c:pt>
                <c:pt idx="3">
                  <c:v>3.4</c:v>
                </c:pt>
                <c:pt idx="4">
                  <c:v>3.5</c:v>
                </c:pt>
                <c:pt idx="5">
                  <c:v>4.3</c:v>
                </c:pt>
                <c:pt idx="6">
                  <c:v>4.3</c:v>
                </c:pt>
                <c:pt idx="7">
                  <c:v>4.0999999999999996</c:v>
                </c:pt>
                <c:pt idx="8">
                  <c:v>3.6</c:v>
                </c:pt>
                <c:pt idx="9">
                  <c:v>3.6</c:v>
                </c:pt>
                <c:pt idx="10">
                  <c:v>3.7</c:v>
                </c:pt>
                <c:pt idx="11">
                  <c:v>4.0999999999999996</c:v>
                </c:pt>
                <c:pt idx="12">
                  <c:v>3.2</c:v>
                </c:pt>
                <c:pt idx="13">
                  <c:v>3.4</c:v>
                </c:pt>
                <c:pt idx="14">
                  <c:v>3.6</c:v>
                </c:pt>
                <c:pt idx="15">
                  <c:v>2.9</c:v>
                </c:pt>
              </c:numCache>
            </c:numRef>
          </c:val>
        </c:ser>
        <c:ser>
          <c:idx val="2"/>
          <c:order val="2"/>
          <c:tx>
            <c:v>2012-2013 г.</c:v>
          </c:tx>
          <c:spPr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1"/>
              <a:tileRect/>
            </a:gra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Лист7!$A$1:$A$16</c:f>
              <c:strCache>
                <c:ptCount val="16"/>
                <c:pt idx="0">
                  <c:v>Общительность</c:v>
                </c:pt>
                <c:pt idx="1">
                  <c:v>Организаторские способности</c:v>
                </c:pt>
                <c:pt idx="2">
                  <c:v>Доброта</c:v>
                </c:pt>
                <c:pt idx="3">
                  <c:v>Альтруизм</c:v>
                </c:pt>
                <c:pt idx="4">
                  <c:v>Эмпатия</c:v>
                </c:pt>
                <c:pt idx="5">
                  <c:v>Агрессивность</c:v>
                </c:pt>
                <c:pt idx="6">
                  <c:v>Беспомощность</c:v>
                </c:pt>
                <c:pt idx="7">
                  <c:v>Обидчивость</c:v>
                </c:pt>
                <c:pt idx="8">
                  <c:v>Справедливость</c:v>
                </c:pt>
                <c:pt idx="9">
                  <c:v>Правдивость</c:v>
                </c:pt>
                <c:pt idx="10">
                  <c:v>Вежливость</c:v>
                </c:pt>
                <c:pt idx="11">
                  <c:v>Послушание</c:v>
                </c:pt>
                <c:pt idx="12">
                  <c:v>Самостоятельность</c:v>
                </c:pt>
                <c:pt idx="13">
                  <c:v>Настойчивость</c:v>
                </c:pt>
                <c:pt idx="14">
                  <c:v>Трудолюбие</c:v>
                </c:pt>
                <c:pt idx="15">
                  <c:v>Уверенность в себе</c:v>
                </c:pt>
              </c:strCache>
            </c:strRef>
          </c:cat>
          <c:val>
            <c:numRef>
              <c:f>Лист7!$D$1:$D$16</c:f>
              <c:numCache>
                <c:formatCode>General</c:formatCode>
                <c:ptCount val="16"/>
                <c:pt idx="0">
                  <c:v>4</c:v>
                </c:pt>
                <c:pt idx="1">
                  <c:v>4.3</c:v>
                </c:pt>
                <c:pt idx="2">
                  <c:v>4.3</c:v>
                </c:pt>
                <c:pt idx="3">
                  <c:v>4.2</c:v>
                </c:pt>
                <c:pt idx="4">
                  <c:v>4.3</c:v>
                </c:pt>
                <c:pt idx="5">
                  <c:v>3.8</c:v>
                </c:pt>
                <c:pt idx="6">
                  <c:v>4.0999999999999996</c:v>
                </c:pt>
                <c:pt idx="7">
                  <c:v>4</c:v>
                </c:pt>
                <c:pt idx="8">
                  <c:v>3.8</c:v>
                </c:pt>
                <c:pt idx="9">
                  <c:v>4</c:v>
                </c:pt>
                <c:pt idx="10">
                  <c:v>3.9</c:v>
                </c:pt>
                <c:pt idx="11">
                  <c:v>4.3</c:v>
                </c:pt>
                <c:pt idx="12">
                  <c:v>3.9</c:v>
                </c:pt>
                <c:pt idx="13">
                  <c:v>3.7</c:v>
                </c:pt>
                <c:pt idx="14">
                  <c:v>4.3</c:v>
                </c:pt>
                <c:pt idx="15">
                  <c:v>3.4</c:v>
                </c:pt>
              </c:numCache>
            </c:numRef>
          </c:val>
        </c:ser>
        <c:gapWidth val="33"/>
        <c:shape val="cylinder"/>
        <c:axId val="57680256"/>
        <c:axId val="57681792"/>
        <c:axId val="0"/>
      </c:bar3DChart>
      <c:catAx>
        <c:axId val="57680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7681792"/>
        <c:crosses val="autoZero"/>
        <c:auto val="1"/>
        <c:lblAlgn val="ctr"/>
        <c:lblOffset val="100"/>
      </c:catAx>
      <c:valAx>
        <c:axId val="57681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76802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Сравнительные показатели уровня </a:t>
            </a:r>
            <a:r>
              <a:rPr lang="ru-RU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9.1149752114319013E-2"/>
          <c:y val="0.22903408839373851"/>
          <c:w val="0.6982994313210874"/>
          <c:h val="0.46385878684100434"/>
        </c:manualLayout>
      </c:layout>
      <c:barChart>
        <c:barDir val="col"/>
        <c:grouping val="clustered"/>
        <c:ser>
          <c:idx val="0"/>
          <c:order val="0"/>
          <c:tx>
            <c:v>начало года</c:v>
          </c:tx>
          <c:spPr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2700000" scaled="1"/>
              <a:tileRect/>
            </a:gradFill>
          </c:spPr>
          <c:dLbls>
            <c:txPr>
              <a:bodyPr/>
              <a:lstStyle/>
              <a:p>
                <a:pPr>
                  <a:defRPr sz="11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Лист1!$A$341:$A$346</c:f>
              <c:strCache>
                <c:ptCount val="6"/>
                <c:pt idx="0">
                  <c:v>Гафаров </c:v>
                </c:pt>
                <c:pt idx="1">
                  <c:v>Молдованов</c:v>
                </c:pt>
                <c:pt idx="2">
                  <c:v>Остапчук</c:v>
                </c:pt>
                <c:pt idx="3">
                  <c:v>Юсупова</c:v>
                </c:pt>
                <c:pt idx="4">
                  <c:v>Япаев</c:v>
                </c:pt>
                <c:pt idx="5">
                  <c:v>Рязанов</c:v>
                </c:pt>
              </c:strCache>
            </c:strRef>
          </c:cat>
          <c:val>
            <c:numRef>
              <c:f>Лист1!$B$341:$B$346</c:f>
              <c:numCache>
                <c:formatCode>0%</c:formatCode>
                <c:ptCount val="6"/>
                <c:pt idx="0">
                  <c:v>0.19000000000000006</c:v>
                </c:pt>
                <c:pt idx="1">
                  <c:v>0.27</c:v>
                </c:pt>
                <c:pt idx="2">
                  <c:v>0.27</c:v>
                </c:pt>
                <c:pt idx="3">
                  <c:v>0.19000000000000006</c:v>
                </c:pt>
                <c:pt idx="4">
                  <c:v>0.27</c:v>
                </c:pt>
                <c:pt idx="5">
                  <c:v>0.18000000000000024</c:v>
                </c:pt>
              </c:numCache>
            </c:numRef>
          </c:val>
        </c:ser>
        <c:ser>
          <c:idx val="1"/>
          <c:order val="1"/>
          <c:tx>
            <c:v>конец года</c:v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1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Лист1!$A$341:$A$346</c:f>
              <c:strCache>
                <c:ptCount val="6"/>
                <c:pt idx="0">
                  <c:v>Гафаров </c:v>
                </c:pt>
                <c:pt idx="1">
                  <c:v>Молдованов</c:v>
                </c:pt>
                <c:pt idx="2">
                  <c:v>Остапчук</c:v>
                </c:pt>
                <c:pt idx="3">
                  <c:v>Юсупова</c:v>
                </c:pt>
                <c:pt idx="4">
                  <c:v>Япаев</c:v>
                </c:pt>
                <c:pt idx="5">
                  <c:v>Рязанов</c:v>
                </c:pt>
              </c:strCache>
            </c:strRef>
          </c:cat>
          <c:val>
            <c:numRef>
              <c:f>Лист1!$C$341:$C$346</c:f>
              <c:numCache>
                <c:formatCode>0%</c:formatCode>
                <c:ptCount val="6"/>
                <c:pt idx="0">
                  <c:v>0.14000000000000001</c:v>
                </c:pt>
                <c:pt idx="1">
                  <c:v>0.13</c:v>
                </c:pt>
                <c:pt idx="2">
                  <c:v>0.15000000000000024</c:v>
                </c:pt>
                <c:pt idx="3">
                  <c:v>0.12000000000000002</c:v>
                </c:pt>
                <c:pt idx="4">
                  <c:v>0.2</c:v>
                </c:pt>
                <c:pt idx="5">
                  <c:v>0.15000000000000024</c:v>
                </c:pt>
              </c:numCache>
            </c:numRef>
          </c:val>
        </c:ser>
        <c:gapWidth val="31"/>
        <c:axId val="57824000"/>
        <c:axId val="57825536"/>
      </c:barChart>
      <c:catAx>
        <c:axId val="57824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>
                <a:solidFill>
                  <a:srgbClr val="002060"/>
                </a:solidFill>
              </a:defRPr>
            </a:pPr>
            <a:endParaRPr lang="ru-RU"/>
          </a:p>
        </c:txPr>
        <c:crossAx val="57825536"/>
        <c:crosses val="autoZero"/>
        <c:auto val="1"/>
        <c:lblAlgn val="ctr"/>
        <c:lblOffset val="100"/>
      </c:catAx>
      <c:valAx>
        <c:axId val="5782553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</a:defRPr>
            </a:pPr>
            <a:endParaRPr lang="ru-RU"/>
          </a:p>
        </c:txPr>
        <c:crossAx val="57824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89344615505462"/>
          <c:y val="0.31947135583317132"/>
          <c:w val="0.20343440278920458"/>
          <c:h val="0.10805556420072"/>
        </c:manualLayout>
      </c:layout>
      <c:txPr>
        <a:bodyPr/>
        <a:lstStyle/>
        <a:p>
          <a:pPr>
            <a:defRPr sz="105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>
                <a:solidFill>
                  <a:srgbClr val="C00000"/>
                </a:solidFill>
              </a:defRPr>
            </a:pP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Сравнительные показатели школьной мотивации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начало года</c:v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Лист1!$A$366:$A$374</c:f>
              <c:strCache>
                <c:ptCount val="9"/>
                <c:pt idx="0">
                  <c:v>Кирил</c:v>
                </c:pt>
                <c:pt idx="1">
                  <c:v>Толя</c:v>
                </c:pt>
                <c:pt idx="2">
                  <c:v>Алена</c:v>
                </c:pt>
                <c:pt idx="3">
                  <c:v>Лещинский</c:v>
                </c:pt>
                <c:pt idx="4">
                  <c:v>Ева</c:v>
                </c:pt>
                <c:pt idx="5">
                  <c:v>Андрей</c:v>
                </c:pt>
                <c:pt idx="6">
                  <c:v>Пивоваров</c:v>
                </c:pt>
                <c:pt idx="7">
                  <c:v>Илья</c:v>
                </c:pt>
                <c:pt idx="8">
                  <c:v>Эльмира</c:v>
                </c:pt>
              </c:strCache>
            </c:strRef>
          </c:cat>
          <c:val>
            <c:numRef>
              <c:f>Лист1!$B$366:$B$374</c:f>
              <c:numCache>
                <c:formatCode>General</c:formatCode>
                <c:ptCount val="9"/>
                <c:pt idx="0">
                  <c:v>15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11</c:v>
                </c:pt>
                <c:pt idx="5">
                  <c:v>13</c:v>
                </c:pt>
                <c:pt idx="6">
                  <c:v>10</c:v>
                </c:pt>
                <c:pt idx="7">
                  <c:v>13</c:v>
                </c:pt>
                <c:pt idx="8">
                  <c:v>11</c:v>
                </c:pt>
              </c:numCache>
            </c:numRef>
          </c:val>
        </c:ser>
        <c:ser>
          <c:idx val="1"/>
          <c:order val="1"/>
          <c:tx>
            <c:v>конец года</c:v>
          </c:tx>
          <c:spPr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Лист1!$A$366:$A$374</c:f>
              <c:strCache>
                <c:ptCount val="9"/>
                <c:pt idx="0">
                  <c:v>Кирил</c:v>
                </c:pt>
                <c:pt idx="1">
                  <c:v>Толя</c:v>
                </c:pt>
                <c:pt idx="2">
                  <c:v>Алена</c:v>
                </c:pt>
                <c:pt idx="3">
                  <c:v>Лещинский</c:v>
                </c:pt>
                <c:pt idx="4">
                  <c:v>Ева</c:v>
                </c:pt>
                <c:pt idx="5">
                  <c:v>Андрей</c:v>
                </c:pt>
                <c:pt idx="6">
                  <c:v>Пивоваров</c:v>
                </c:pt>
                <c:pt idx="7">
                  <c:v>Илья</c:v>
                </c:pt>
                <c:pt idx="8">
                  <c:v>Эльмира</c:v>
                </c:pt>
              </c:strCache>
            </c:strRef>
          </c:cat>
          <c:val>
            <c:numRef>
              <c:f>Лист1!$C$366:$C$374</c:f>
              <c:numCache>
                <c:formatCode>General</c:formatCode>
                <c:ptCount val="9"/>
                <c:pt idx="0">
                  <c:v>18</c:v>
                </c:pt>
                <c:pt idx="1">
                  <c:v>15</c:v>
                </c:pt>
                <c:pt idx="2">
                  <c:v>18</c:v>
                </c:pt>
                <c:pt idx="3">
                  <c:v>18</c:v>
                </c:pt>
                <c:pt idx="4">
                  <c:v>16</c:v>
                </c:pt>
                <c:pt idx="5">
                  <c:v>20</c:v>
                </c:pt>
                <c:pt idx="6">
                  <c:v>17</c:v>
                </c:pt>
                <c:pt idx="7">
                  <c:v>15</c:v>
                </c:pt>
                <c:pt idx="8">
                  <c:v>17</c:v>
                </c:pt>
              </c:numCache>
            </c:numRef>
          </c:val>
        </c:ser>
        <c:gapWidth val="40"/>
        <c:axId val="57765888"/>
        <c:axId val="57767424"/>
      </c:barChart>
      <c:catAx>
        <c:axId val="5776588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767424"/>
        <c:crosses val="autoZero"/>
        <c:auto val="1"/>
        <c:lblAlgn val="ctr"/>
        <c:lblOffset val="100"/>
      </c:catAx>
      <c:valAx>
        <c:axId val="57767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77658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r">
              <a:defRPr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 воспитанности</a:t>
            </a:r>
          </a:p>
        </c:rich>
      </c:tx>
      <c:layout>
        <c:manualLayout>
          <c:xMode val="edge"/>
          <c:yMode val="edge"/>
          <c:x val="0.29984598279381852"/>
          <c:y val="3.7488334791484411E-2"/>
        </c:manualLayout>
      </c:layout>
    </c:title>
    <c:plotArea>
      <c:layout>
        <c:manualLayout>
          <c:layoutTarget val="inner"/>
          <c:xMode val="edge"/>
          <c:yMode val="edge"/>
          <c:x val="0.16203543307086726"/>
          <c:y val="0.18170581368547159"/>
          <c:w val="0.56817279090113737"/>
          <c:h val="0.33070330797885716"/>
        </c:manualLayout>
      </c:layout>
      <c:lineChart>
        <c:grouping val="standard"/>
        <c:ser>
          <c:idx val="0"/>
          <c:order val="0"/>
          <c:tx>
            <c:v>начало года</c:v>
          </c:tx>
          <c:dLbls>
            <c:spPr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Лист1!$A$383:$A$391</c:f>
              <c:strCache>
                <c:ptCount val="9"/>
                <c:pt idx="0">
                  <c:v>Отношение к учебе</c:v>
                </c:pt>
                <c:pt idx="1">
                  <c:v>Долг и ответственность</c:v>
                </c:pt>
                <c:pt idx="2">
                  <c:v>Отношение к труду</c:v>
                </c:pt>
                <c:pt idx="3">
                  <c:v>Дисциплинированность</c:v>
                </c:pt>
                <c:pt idx="4">
                  <c:v>Коллективизм и товарищество</c:v>
                </c:pt>
                <c:pt idx="5">
                  <c:v>Доброта и отзывчивость</c:v>
                </c:pt>
                <c:pt idx="6">
                  <c:v>Честность и правдивость</c:v>
                </c:pt>
                <c:pt idx="7">
                  <c:v>Простота и скромность</c:v>
                </c:pt>
                <c:pt idx="8">
                  <c:v>Бережливость</c:v>
                </c:pt>
              </c:strCache>
            </c:strRef>
          </c:cat>
          <c:val>
            <c:numRef>
              <c:f>Лист1!$B$383:$B$391</c:f>
              <c:numCache>
                <c:formatCode>General</c:formatCode>
                <c:ptCount val="9"/>
                <c:pt idx="0">
                  <c:v>4.2</c:v>
                </c:pt>
                <c:pt idx="1">
                  <c:v>4.3</c:v>
                </c:pt>
                <c:pt idx="2">
                  <c:v>4.0999999999999996</c:v>
                </c:pt>
                <c:pt idx="3">
                  <c:v>4.5</c:v>
                </c:pt>
                <c:pt idx="4">
                  <c:v>4.2</c:v>
                </c:pt>
                <c:pt idx="5">
                  <c:v>4.3</c:v>
                </c:pt>
                <c:pt idx="6">
                  <c:v>4.3</c:v>
                </c:pt>
                <c:pt idx="7">
                  <c:v>4.5</c:v>
                </c:pt>
                <c:pt idx="8">
                  <c:v>4.7</c:v>
                </c:pt>
              </c:numCache>
            </c:numRef>
          </c:val>
        </c:ser>
        <c:ser>
          <c:idx val="1"/>
          <c:order val="1"/>
          <c:tx>
            <c:v>конец года</c:v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Лист1!$A$383:$A$391</c:f>
              <c:strCache>
                <c:ptCount val="9"/>
                <c:pt idx="0">
                  <c:v>Отношение к учебе</c:v>
                </c:pt>
                <c:pt idx="1">
                  <c:v>Долг и ответственность</c:v>
                </c:pt>
                <c:pt idx="2">
                  <c:v>Отношение к труду</c:v>
                </c:pt>
                <c:pt idx="3">
                  <c:v>Дисциплинированность</c:v>
                </c:pt>
                <c:pt idx="4">
                  <c:v>Коллективизм и товарищество</c:v>
                </c:pt>
                <c:pt idx="5">
                  <c:v>Доброта и отзывчивость</c:v>
                </c:pt>
                <c:pt idx="6">
                  <c:v>Честность и правдивость</c:v>
                </c:pt>
                <c:pt idx="7">
                  <c:v>Простота и скромность</c:v>
                </c:pt>
                <c:pt idx="8">
                  <c:v>Бережливость</c:v>
                </c:pt>
              </c:strCache>
            </c:strRef>
          </c:cat>
          <c:val>
            <c:numRef>
              <c:f>Лист1!$C$383:$C$391</c:f>
              <c:numCache>
                <c:formatCode>General</c:formatCode>
                <c:ptCount val="9"/>
                <c:pt idx="0">
                  <c:v>4.5999999999999996</c:v>
                </c:pt>
                <c:pt idx="1">
                  <c:v>4.7</c:v>
                </c:pt>
                <c:pt idx="2">
                  <c:v>4.5</c:v>
                </c:pt>
                <c:pt idx="3">
                  <c:v>4.5999999999999996</c:v>
                </c:pt>
                <c:pt idx="4">
                  <c:v>4.3</c:v>
                </c:pt>
                <c:pt idx="5">
                  <c:v>4.4000000000000004</c:v>
                </c:pt>
                <c:pt idx="6">
                  <c:v>4.4000000000000004</c:v>
                </c:pt>
                <c:pt idx="7">
                  <c:v>4.5999999999999996</c:v>
                </c:pt>
                <c:pt idx="8">
                  <c:v>4.9000000000000004</c:v>
                </c:pt>
              </c:numCache>
            </c:numRef>
          </c:val>
        </c:ser>
        <c:marker val="1"/>
        <c:axId val="57850880"/>
        <c:axId val="57889536"/>
      </c:lineChart>
      <c:catAx>
        <c:axId val="57850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>
                <a:solidFill>
                  <a:srgbClr val="002060"/>
                </a:solidFill>
              </a:defRPr>
            </a:pPr>
            <a:endParaRPr lang="ru-RU"/>
          </a:p>
        </c:txPr>
        <c:crossAx val="57889536"/>
        <c:crosses val="autoZero"/>
        <c:auto val="1"/>
        <c:lblAlgn val="ctr"/>
        <c:lblOffset val="100"/>
      </c:catAx>
      <c:valAx>
        <c:axId val="578895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solidFill>
                  <a:srgbClr val="002060"/>
                </a:solidFill>
              </a:defRPr>
            </a:pPr>
            <a:endParaRPr lang="ru-RU"/>
          </a:p>
        </c:txPr>
        <c:crossAx val="578508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0.75405</cdr:x>
      <cdr:y>0.1309</cdr:y>
    </cdr:from>
    <cdr:to>
      <cdr:x>0.97097</cdr:x>
      <cdr:y>0.21771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37034" y="387333"/>
          <a:ext cx="1190109" cy="256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 класс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0.77083</cdr:x>
      <cdr:y>0.20953</cdr:y>
    </cdr:from>
    <cdr:to>
      <cdr:x>1</cdr:x>
      <cdr:y>0.31369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51414" y="530209"/>
          <a:ext cx="1373742" cy="2635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 класс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0.69795</cdr:x>
      <cdr:y>0.10417</cdr:y>
    </cdr:from>
    <cdr:to>
      <cdr:x>1</cdr:x>
      <cdr:y>0.25997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57652" y="428628"/>
          <a:ext cx="1657167" cy="641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2012-2013 учебный год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0.61458</cdr:x>
      <cdr:y>0.80556</cdr:y>
    </cdr:from>
    <cdr:to>
      <cdr:x>0.95417</cdr:x>
      <cdr:y>0.9375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9875" y="2209800"/>
          <a:ext cx="1552576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/>
            <a:t> 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0.77083</cdr:x>
      <cdr:y>0.17014</cdr:y>
    </cdr:from>
    <cdr:to>
      <cdr:x>0.95</cdr:x>
      <cdr:y>0.25347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0" y="466725"/>
          <a:ext cx="81915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>
              <a:solidFill>
                <a:srgbClr val="002060"/>
              </a:solidFill>
            </a:rPr>
            <a:t>4 класс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1E38B-85E0-4587-8CE0-5F8F37A6B943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08AAE-9C8C-4C25-8347-7574521B0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8AAE-9C8C-4C25-8347-7574521B038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C17B-79B2-41CD-AD40-C171A5CA7E95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CC0F-5196-4EC2-87EC-1DB8C3282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C17B-79B2-41CD-AD40-C171A5CA7E95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CC0F-5196-4EC2-87EC-1DB8C3282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C17B-79B2-41CD-AD40-C171A5CA7E95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CC0F-5196-4EC2-87EC-1DB8C3282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C17B-79B2-41CD-AD40-C171A5CA7E95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CC0F-5196-4EC2-87EC-1DB8C3282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C17B-79B2-41CD-AD40-C171A5CA7E95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CC0F-5196-4EC2-87EC-1DB8C3282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C17B-79B2-41CD-AD40-C171A5CA7E95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CC0F-5196-4EC2-87EC-1DB8C3282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C17B-79B2-41CD-AD40-C171A5CA7E95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CC0F-5196-4EC2-87EC-1DB8C3282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C17B-79B2-41CD-AD40-C171A5CA7E95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CC0F-5196-4EC2-87EC-1DB8C3282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C17B-79B2-41CD-AD40-C171A5CA7E95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CC0F-5196-4EC2-87EC-1DB8C3282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C17B-79B2-41CD-AD40-C171A5CA7E95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CC0F-5196-4EC2-87EC-1DB8C3282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C17B-79B2-41CD-AD40-C171A5CA7E95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CC0F-5196-4EC2-87EC-1DB8C3282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AC17B-79B2-41CD-AD40-C171A5CA7E95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CC0F-5196-4EC2-87EC-1DB8C3282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071546"/>
            <a:ext cx="6015022" cy="22860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 работе психологической службы за 2012-2013 учебный год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(выступление на педсовете)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2132" y="5000636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педагог-психолог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Зарипова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Р.С.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3571876"/>
            <a:ext cx="8358246" cy="31432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начале учебного года с целью выявления уровня адаптации  первого  класса проведена диагностика по методикам: «Домики», по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опроснику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Ковалевой Н.И. (определение уровня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первоклассников), «Кинетический рисунок семьи» и проведено наблюдение по методике «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внутренней позиции школьника»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результатам «Кинетический рисунок семьи» выявлены учащиеся: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Япаев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Молдованов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Рязанов,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Остапчук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которые имеют трудности в школьной адаптации в связи с неблагоприятной семейной атмосферой. Поэтому поводу с родителями этих детей  проведено индивидуальное консультирование и даны рекомендации.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Среди вновь прибывших детей   1 класса  можно отметить, что уровень адаптации и учебной мотивации к концу  года заметно повысился. У ребят частично снизился уровень тревожности, они усвоили некоторые правила общения (между собой и с педагогами), правила  поведения в школе, в классе, в столовой и т. п.   Но у некоторых детей (Артур, Игорь, Костя), в силу своих психофизических особенностей, так и остается низкий уровень развития мотивации и адаптации в целом.  С этими  детьми проводилась коррекционная работа по исправлению нарушений в развитии, а также направленная на снижение тревожности и повышение уровня адаптации и учебной мотивации.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1000100" y="214290"/>
          <a:ext cx="7429552" cy="3387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3143248"/>
            <a:ext cx="8358246" cy="350046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психологическое сопровождение адаптации пятиклассников.</a:t>
            </a:r>
          </a:p>
          <a:p>
            <a:pPr algn="just"/>
            <a:r>
              <a:rPr lang="ru-RU" sz="5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Сроки реализации: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Второе полугодие.</a:t>
            </a:r>
          </a:p>
          <a:p>
            <a:pPr algn="just"/>
            <a:r>
              <a:rPr lang="ru-RU" sz="5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учащихся: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  <a:p>
            <a:pPr algn="just"/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данную группу были отобраны учащиеся, имеющие высокие и средние показатели тревожности и агрессивности. В рамках проведенной работы была использована программа развития навыков для успешной адаптации, предложенная Татьяной Азаровой в Газете Школьный психолог за 2000-№19, 20, 21.</a:t>
            </a:r>
          </a:p>
          <a:p>
            <a:pPr algn="just"/>
            <a:r>
              <a:rPr lang="ru-RU" sz="5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Выводы: 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Индивидуальные занятия показали свою эффективность, в результате повысились показатели школьной </a:t>
            </a:r>
            <a:r>
              <a:rPr lang="ru-RU" sz="5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адаптированности</a:t>
            </a:r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снизились показатели тревожности, поведение на уроках изменилось в лучшую сторону, но не у всех учащихся. Но у некоторых детей (Машукова, Хакимовой, Пивоварова)   так и остается низкий уровень развития мотивации и адаптации в целом. С этими  детьми  ведется индивидуальная работа  по исправлению нарушений в поведении,   направленная на снижение агрессивности и повышение уровня адаптации и учебной мотивации.  </a:t>
            </a:r>
          </a:p>
          <a:p>
            <a:pPr algn="just"/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Преобладание групповой работы над индивидуальной помогло детям почувствовать себя в команде, получить поддержку у своих сверстников, без сомнений и чувства вины поделиться своими страхами в кругу тех, кому они доверяют. Показательными были личные мнения учащихся, что им легче стало отвечать у доски, снизился страх при получении отметки, стали гармоничнее складываться отношения с учителями. Результаты повторной диагностики также показали изменения в пользу уменьшения школьной тревожности при сравнении уровней до и после развивающих занятий.</a:t>
            </a:r>
          </a:p>
          <a:p>
            <a:pPr algn="just"/>
            <a:r>
              <a:rPr lang="ru-RU" sz="5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1792288" y="612775"/>
          <a:ext cx="5994422" cy="2530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4714884"/>
            <a:ext cx="7000924" cy="121444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 уровня воспитанности показывают: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высокий уровень агрессивности, неадекватного поведения в 5,6,7 классах;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низкий уровень отношения к учебе, дисциплинированности, честности, скромности и отсутствия бережливости. А также высокий уровень доброты и отзывчивости.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исунок 2"/>
          <p:cNvSpPr txBox="1">
            <a:spLocks/>
          </p:cNvSpPr>
          <p:nvPr/>
        </p:nvSpPr>
        <p:spPr>
          <a:xfrm>
            <a:off x="1857356" y="571480"/>
            <a:ext cx="5486400" cy="4114800"/>
          </a:xfrm>
          <a:prstGeom prst="rect">
            <a:avLst/>
          </a:prstGeom>
        </p:spPr>
      </p:sp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</p:nvPr>
        </p:nvGraphicFramePr>
        <p:xfrm>
          <a:off x="785786" y="571480"/>
          <a:ext cx="707236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14290"/>
            <a:ext cx="8572560" cy="64294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642910" y="357166"/>
            <a:ext cx="407196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анализирую, обобщаю, даю практические рекомендации для совершенствования учебно-воспитательного процесса в школе.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Результативность своей работы , применения программ и различных методик отслеживаю с помощью психодиагностики и мониторингов.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3214686"/>
            <a:ext cx="72866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Систематически ведется отслеживание  познавательных процессов и эмоционально-волевой сферы: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мониторинг  развития памяти;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мониторинг развития мыслительной деятельности;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мониторинг развития внимания;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мониторинг развития слухового восприятия;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мониторинг развития зрительного восприятия;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мониторинг развития пространственной ориентации.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1" name="Содержимое 11" descr="Изображение 06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57818" y="428604"/>
            <a:ext cx="3429024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8072494" cy="42862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Сравнительные показатели  познавательных процессов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785794"/>
          <a:ext cx="4000528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85720" y="3214686"/>
          <a:ext cx="392909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572000" y="714356"/>
          <a:ext cx="3857652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572000" y="3071810"/>
          <a:ext cx="407196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85720" y="7857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214282" y="35718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072066" y="857232"/>
          <a:ext cx="385765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5786" y="285728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Сравнительные показатели  познавательных процессов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929190" y="3786190"/>
          <a:ext cx="40004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000372"/>
            <a:ext cx="8358246" cy="3571900"/>
          </a:xfrm>
        </p:spPr>
        <p:txBody>
          <a:bodyPr>
            <a:normAutofit fontScale="90000"/>
          </a:bodyPr>
          <a:lstStyle/>
          <a:p>
            <a:r>
              <a:rPr lang="ru-RU" sz="18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1800" b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начало учебного года результаты  исследования  1 класса показывают следующее:   </a:t>
            </a:r>
            <a:b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многие </a:t>
            </a:r>
            <a: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узнают   изображения;</a:t>
            </a:r>
            <a:b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могут назвать изображение, забывают названия предметов;	</a:t>
            </a:r>
            <a:b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называют </a:t>
            </a:r>
            <a: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предметы в обратной последовательности, справа – налево;	</a:t>
            </a:r>
            <a:b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могут воспринять всю изображенную ситуацию, упускают фрагменты, элементы;	</a:t>
            </a:r>
            <a:b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дают </a:t>
            </a:r>
            <a: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импульсивные оценки, называют объекты по отдельной детали, не стремятся к коррекции указанных ошибок;	</a:t>
            </a:r>
            <a:b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понимают смысла картины (при отсутствии гностических расстройств).</a:t>
            </a:r>
            <a:b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На </a:t>
            </a:r>
            <a:r>
              <a:rPr lang="ru-RU" sz="1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конец учебного года почти  у всех детей уровень пространственной ориентации повысился. Практически все дети соотносят и называют все свойства предметов, их пространственное расположение, увереннее стали ориентироваться в пространстве, на плоскости; не испытывают затруднений в оценивании размеров предметов.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714348" y="285728"/>
          <a:ext cx="785818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Сравнительные показатели пространственной ориентации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714876" y="1928802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500034" y="1714488"/>
          <a:ext cx="428628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>
            <a:spLocks noGrp="1"/>
          </p:cNvSpPr>
          <p:nvPr>
            <p:ph type="body" idx="1"/>
          </p:nvPr>
        </p:nvSpPr>
        <p:spPr>
          <a:xfrm>
            <a:off x="1643042" y="1285860"/>
            <a:ext cx="1785950" cy="357190"/>
          </a:xfrm>
          <a:prstGeom prst="rect">
            <a:avLst/>
          </a:prstGeom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2класс</a:t>
            </a:r>
          </a:p>
        </p:txBody>
      </p:sp>
      <p:sp>
        <p:nvSpPr>
          <p:cNvPr id="10" name="TextBox 1"/>
          <p:cNvSpPr txBox="1">
            <a:spLocks noGrp="1"/>
          </p:cNvSpPr>
          <p:nvPr>
            <p:ph type="body" sz="quarter" idx="3"/>
          </p:nvPr>
        </p:nvSpPr>
        <p:spPr>
          <a:xfrm>
            <a:off x="5929323" y="1285860"/>
            <a:ext cx="1214446" cy="285752"/>
          </a:xfrm>
          <a:prstGeom prst="rect">
            <a:avLst/>
          </a:prstGeom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Graphic spid="8" grpId="0">
        <p:bldAsOne/>
      </p:bldGraphic>
      <p:bldP spid="9" grpId="0" build="p"/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580"/>
            <a:ext cx="8572560" cy="64294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571480"/>
            <a:ext cx="81439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обучающихся школы с целью профилактики и предупреждения вредных привычек, укрепления здоровья и психофизической коррекции в системе в школе проводятся различные беседы по разнообразным темам: "Вредные привычки и их преодоление", "Основы правильного выбора профессии", «Способы борьбы с гневом», "Познай самого себя» и др. Выступаю на классных, общешкольных родительских собраниях с рекомендациями по темам : «Взаимодействие школы и семьи», «Детское воровство» «Предупреждение суицидов у детей», "Негативные эмоции" и др.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pic>
        <p:nvPicPr>
          <p:cNvPr id="4" name="Picture 2" descr="G:\Школа\ФОТО школа\SAM_13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286124"/>
            <a:ext cx="4071966" cy="3143272"/>
          </a:xfrm>
          <a:prstGeom prst="rect">
            <a:avLst/>
          </a:prstGeom>
          <a:noFill/>
        </p:spPr>
      </p:pic>
      <p:pic>
        <p:nvPicPr>
          <p:cNvPr id="5" name="Picture 2" descr="G:\Школа\ФОТО школа\SAM_13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3286124"/>
            <a:ext cx="3643338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Лучшая форма взаимоотношений с родителями: «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– родители- учитель- семья»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G:\DCIM\101PHOTO\SAM_135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1428750"/>
            <a:ext cx="3900488" cy="3214688"/>
          </a:xfrm>
        </p:spPr>
      </p:pic>
      <p:pic>
        <p:nvPicPr>
          <p:cNvPr id="6" name="Picture 2" descr="G:\DCIM\101PHOTO\SAM_135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3438" y="1428750"/>
            <a:ext cx="4038600" cy="3214688"/>
          </a:xfrm>
        </p:spPr>
      </p:pic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5000625" y="5000625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472" y="4857760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целях улучшения и совершенствования работы по предупреждению правонарушений, преступлений, пьянства, наркомании и безнадзорности среди учащихся  проводятся общешкольные и классные родительские собрания с участием  медиков, психолога школы и  инспектора КДН  района. Одним из важнейших направлений в работе психолога является работа по профилактике различных видов зависимостей и превенции суицида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этой целью разработана программа 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«Профилактика ПАВ»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алкоголизм, курение, и превенция суицида</a:t>
            </a:r>
            <a:endParaRPr lang="ru-RU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21497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работы психологической службы на 2012-2013 учебный год: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социально-психологических условий для успешного обучения и воспитания, психологического развития ребенка в рамках образовательной среды»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выявлять уровень психических и адаптивных процессов учащихся к условиям школы;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разрабатывать коррекционно-развивающие программы по формированию и успешному развитию познавательной и учебной деятельности;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учить педагогов психологическим методам и приемам общения, развития взаимоотношений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«Ребенок - Учитель»;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проводить систематическую  работу по профилактике нарушения поведения, конфликтных ситуаций;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-изучать детско-родительские отношения и оказывать психологическую помощь родителям в воспитании «особых» детей.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/>
        </p:nvSpPr>
        <p:spPr>
          <a:xfrm>
            <a:off x="1785918" y="214290"/>
            <a:ext cx="5857916" cy="1000132"/>
          </a:xfrm>
          <a:prstGeom prst="fra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Формы профилактической работы ПАВ</a:t>
            </a:r>
            <a:endParaRPr lang="ru-RU" sz="2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1428728" y="1357298"/>
            <a:ext cx="2214578" cy="35719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1357290" y="1928802"/>
            <a:ext cx="6429420" cy="785818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Лекционная (классные часы, уроки, родительские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собрания,семинары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коррекционные занятия.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1142976" y="2857496"/>
            <a:ext cx="7000924" cy="1000132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Индивидуальное и групповое консультирование (предупреждение ранней алкоголизации, наркотизации, безнадзорности и правонарушений несовершеннолетних.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Рамка 11"/>
          <p:cNvSpPr/>
          <p:nvPr/>
        </p:nvSpPr>
        <p:spPr>
          <a:xfrm>
            <a:off x="357158" y="4071942"/>
            <a:ext cx="2357454" cy="71438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Обучающиеся «Группы риска»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6143636" y="4071942"/>
            <a:ext cx="2428892" cy="71438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Родителей из проблемных семей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Рамка 13"/>
          <p:cNvSpPr/>
          <p:nvPr/>
        </p:nvSpPr>
        <p:spPr>
          <a:xfrm>
            <a:off x="3286116" y="4143380"/>
            <a:ext cx="2143140" cy="571504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Педагогов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Рамка 14"/>
          <p:cNvSpPr/>
          <p:nvPr/>
        </p:nvSpPr>
        <p:spPr>
          <a:xfrm>
            <a:off x="500034" y="5000636"/>
            <a:ext cx="1785950" cy="500066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Релаксация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Рамка 15"/>
          <p:cNvSpPr/>
          <p:nvPr/>
        </p:nvSpPr>
        <p:spPr>
          <a:xfrm>
            <a:off x="3286116" y="5000636"/>
            <a:ext cx="2428892" cy="642942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Психологический настрой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6286512" y="5072074"/>
            <a:ext cx="2000264" cy="500066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Тренинги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285720" y="5643578"/>
            <a:ext cx="2714644" cy="928694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Аутогенная тренировка, дыхательная гимнастика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Рамка 18"/>
          <p:cNvSpPr/>
          <p:nvPr/>
        </p:nvSpPr>
        <p:spPr>
          <a:xfrm>
            <a:off x="3500430" y="5857892"/>
            <a:ext cx="2071702" cy="71438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Рамка 19"/>
          <p:cNvSpPr/>
          <p:nvPr/>
        </p:nvSpPr>
        <p:spPr>
          <a:xfrm>
            <a:off x="6215074" y="5715016"/>
            <a:ext cx="2357454" cy="857256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Психотерапия, </a:t>
            </a:r>
          </a:p>
          <a:p>
            <a:pPr algn="ctr"/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Рамка 20"/>
          <p:cNvSpPr/>
          <p:nvPr/>
        </p:nvSpPr>
        <p:spPr>
          <a:xfrm>
            <a:off x="5357818" y="1357298"/>
            <a:ext cx="2214578" cy="35719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 flipH="1">
            <a:off x="4429124" y="1214422"/>
            <a:ext cx="214314" cy="71438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2500298" y="1214422"/>
            <a:ext cx="142876" cy="14287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6357950" y="1142984"/>
            <a:ext cx="142876" cy="21431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4429124" y="2714620"/>
            <a:ext cx="214314" cy="14287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1714480" y="3857628"/>
            <a:ext cx="142876" cy="21431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flipH="1">
            <a:off x="4331964" y="3857628"/>
            <a:ext cx="168598" cy="28575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7215206" y="3857628"/>
            <a:ext cx="142876" cy="21431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flipH="1">
            <a:off x="1474445" y="5500702"/>
            <a:ext cx="97158" cy="21431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7215206" y="4786322"/>
            <a:ext cx="142876" cy="28575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 flipH="1">
            <a:off x="1357290" y="4714884"/>
            <a:ext cx="142876" cy="28575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4357686" y="5643578"/>
            <a:ext cx="142876" cy="21431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7286644" y="5572140"/>
            <a:ext cx="142876" cy="14287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4357686" y="4714884"/>
            <a:ext cx="142876" cy="28575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Двойная стрелка вверх/вниз 46"/>
          <p:cNvSpPr/>
          <p:nvPr/>
        </p:nvSpPr>
        <p:spPr>
          <a:xfrm>
            <a:off x="2500298" y="1714488"/>
            <a:ext cx="142876" cy="214314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войная стрелка вверх/вниз 47"/>
          <p:cNvSpPr/>
          <p:nvPr/>
        </p:nvSpPr>
        <p:spPr>
          <a:xfrm>
            <a:off x="6357950" y="1714488"/>
            <a:ext cx="142876" cy="214314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214290"/>
            <a:ext cx="8572560" cy="64294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642918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Просвещение: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1428736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Осуществляю просвещение педагогического коллектива по воспитанию детей в рамках работы педсоветов, заседаний методических объединений,</a:t>
            </a:r>
          </a:p>
          <a:p>
            <a:pPr algn="just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спецсеминаров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психологии, предметных недель и т.д.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2428868"/>
            <a:ext cx="74295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Работаю над методической темой: «Агрессивное поведение подростков с ограниченными возможностями здоровья. Причины и пути коррекции»    Психофизиологическое здоровье обучающихся, снижение перегрузок, постоянная забота о проблемных учениках, детях с ограниченными возможностями здоровья – одно из основных направлений моей работы. Поэтому своевременно и квалифицированно оказываю всему ученическому и педагогическому коллективу необходимую психологическую помощь. Оказываю коррекционную помощь и психологическую поддержку обучающимся школы, родителям и педагогам; помогаю им в различных трудных ситуациях, с помощью релаксационных упражнений, аутогенных тренировок, тренингов и др.; внедряю комплексы профилактической разгрузочной психологической гимнастики для всех обучающихся, родителей, педагогов школы. </a:t>
            </a: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429652" cy="12858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Регулирование отношений между учителями класса, между учителями и детьми, между педагогами и родителями;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определение общих целей, организация совместной деятельности по их достижению;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pic>
        <p:nvPicPr>
          <p:cNvPr id="12" name="Picture 2" descr="G:\DCIM\101PHOTO\SAM_13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88" y="3071813"/>
            <a:ext cx="400050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G:\DCIM\101PHOTO\SAM_13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3071813"/>
            <a:ext cx="40719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42938" y="2143125"/>
            <a:ext cx="3286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час: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«Я выбираю профессию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143504" y="2214554"/>
            <a:ext cx="3571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Психологические тренинги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101PHOTO\SAM_1653.JPG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6072198" y="1643050"/>
            <a:ext cx="2898767" cy="2214578"/>
          </a:xfrm>
          <a:prstGeom prst="rect">
            <a:avLst/>
          </a:prstGeom>
          <a:noFill/>
        </p:spPr>
      </p:pic>
      <p:pic>
        <p:nvPicPr>
          <p:cNvPr id="3" name="Picture 2" descr="E:\101PHOTO\SAM_164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1928802"/>
            <a:ext cx="2714644" cy="2286016"/>
          </a:xfrm>
          <a:prstGeom prst="rect">
            <a:avLst/>
          </a:prstGeom>
          <a:noFill/>
        </p:spPr>
      </p:pic>
      <p:pic>
        <p:nvPicPr>
          <p:cNvPr id="4" name="Picture 2" descr="E:\101PHOTO\SAM_165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357298"/>
            <a:ext cx="2786050" cy="2286016"/>
          </a:xfrm>
          <a:prstGeom prst="rect">
            <a:avLst/>
          </a:prstGeom>
          <a:noFill/>
        </p:spPr>
      </p:pic>
      <p:pic>
        <p:nvPicPr>
          <p:cNvPr id="5" name="Picture 2" descr="E:\101PHOTO\SAM_165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071942"/>
            <a:ext cx="2928926" cy="2500330"/>
          </a:xfrm>
          <a:prstGeom prst="rect">
            <a:avLst/>
          </a:prstGeom>
          <a:noFill/>
        </p:spPr>
      </p:pic>
      <p:pic>
        <p:nvPicPr>
          <p:cNvPr id="6" name="Picture 2" descr="E:\101PHOTO\SAM_1658.JPG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6072198" y="4071942"/>
            <a:ext cx="2928957" cy="2390772"/>
          </a:xfrm>
          <a:prstGeom prst="rect">
            <a:avLst/>
          </a:prstGeom>
          <a:noFill/>
        </p:spPr>
      </p:pic>
      <p:pic>
        <p:nvPicPr>
          <p:cNvPr id="7" name="Picture 2" descr="E:\101PHOTO\SAM_165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71802" y="4286256"/>
            <a:ext cx="2857520" cy="235745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1472" y="0"/>
            <a:ext cx="7858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Межрегиональный семинар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Коррекционное занятие на тему: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«Мы против курения!»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Коррекционная работа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рабочий стол новый\ВСЕ ЗДЕСЬ!\Новая папка (5)\SAM_13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571612"/>
            <a:ext cx="4038600" cy="4128171"/>
          </a:xfrm>
          <a:prstGeom prst="rect">
            <a:avLst/>
          </a:prstGeom>
          <a:noFill/>
        </p:spPr>
      </p:pic>
      <p:pic>
        <p:nvPicPr>
          <p:cNvPr id="1027" name="Picture 3" descr="D:\рабочий стол новый\ВСЕ ЗДЕСЬ!\Новая папка (5)\SAM_13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1500174"/>
            <a:ext cx="4038600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1000108"/>
            <a:ext cx="492922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.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14290"/>
            <a:ext cx="8572560" cy="64294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500042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 Методическая деятельность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357298"/>
            <a:ext cx="78581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Разработала  и внедрила  в школьную практику  целостную систему психодиагностической, коррекционно-развивающей, учебно-просветительской работы по воспитанию детей с ограниченными возможностями здоровья своих программ: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программа «Умелые первоклашки» по коррекции и развитию  эмоционально-волевой сферы и навыков поведения в 1 классе.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программа «Помощь первокласснику» по коррекции и развитию познавательных процессов в 1 классе.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программа «Эмоционально-волевая сфера» по коррекции поведения 1-4 классов.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программа «Сам себе психолог» по коррекции и развитию  эмоционально-волевых качеств и коммуникативных навыков учащихся 5-6 классов.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«Познай себя»  по коррекции и развитию навыков поведения, конструктивного общения у учащихся 7-9 классов.</a:t>
            </a:r>
          </a:p>
          <a:p>
            <a:pPr algn="just"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11430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Запомните , </a:t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что классный руководитель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– это не работа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 -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 это образ жизни.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</a:b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365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Наш дружный коллектив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857750" y="1428750"/>
            <a:ext cx="4078288" cy="6397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Беседа за круглым столом…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«Новогодний огонек»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DCIM\101PHOTO\SAM_138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625" y="2571750"/>
            <a:ext cx="4040188" cy="3786188"/>
          </a:xfrm>
        </p:spPr>
      </p:pic>
      <p:pic>
        <p:nvPicPr>
          <p:cNvPr id="8" name="Picture 2" descr="G:\DCIM\101PHOTO\SAM_138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14875" y="2571750"/>
            <a:ext cx="4041775" cy="3643313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14300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Главное – не воспитывать ребят, а жить с ними совместной деятельностью тот отрезок времени, который нам выпало быть вместе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 descr="G:\DCIM\101PHOTO\SAM_146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1500188"/>
            <a:ext cx="4038600" cy="3429000"/>
          </a:xfrm>
        </p:spPr>
      </p:pic>
      <p:pic>
        <p:nvPicPr>
          <p:cNvPr id="6" name="Picture 2" descr="G:\DCIM\101PHOTO\SAM_146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8200" y="1571625"/>
            <a:ext cx="4067175" cy="3357563"/>
          </a:xfr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14938" y="5429250"/>
            <a:ext cx="314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Franklin Gothic Book"/>
              </a:rPr>
              <a:t>Новогодний сюрприз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4375" y="5429250"/>
            <a:ext cx="371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Franklin Gothic Book"/>
              </a:rPr>
              <a:t> С Новым 2013 годом!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686800" cy="84124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«Мастерская Деда Мороза»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3" name="Picture 3" descr="G:\SAM_135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1500188"/>
            <a:ext cx="4191000" cy="3752850"/>
          </a:xfrm>
        </p:spPr>
      </p:pic>
      <p:pic>
        <p:nvPicPr>
          <p:cNvPr id="5" name="Picture 5" descr="G:\SAM_13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500188"/>
            <a:ext cx="4191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5643563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стали призерами в конкурсе «Мастерская Деда Мороза</a:t>
            </a:r>
            <a:r>
              <a:rPr lang="ru-RU" sz="2000" dirty="0" smtClean="0">
                <a:solidFill>
                  <a:srgbClr val="002060"/>
                </a:solidFill>
                <a:latin typeface="Franklin Gothic Book"/>
              </a:rPr>
              <a:t>»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Руководитель: педагог-психолог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Зарипова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Р.С.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SAM_17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84" y="214290"/>
            <a:ext cx="3143272" cy="2657468"/>
          </a:xfrm>
          <a:prstGeom prst="rect">
            <a:avLst/>
          </a:prstGeom>
          <a:noFill/>
        </p:spPr>
      </p:pic>
      <p:pic>
        <p:nvPicPr>
          <p:cNvPr id="2051" name="Picture 3" descr="H:\SAM_17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3929066"/>
            <a:ext cx="3143240" cy="2571768"/>
          </a:xfrm>
          <a:prstGeom prst="rect">
            <a:avLst/>
          </a:prstGeom>
          <a:noFill/>
        </p:spPr>
      </p:pic>
      <p:pic>
        <p:nvPicPr>
          <p:cNvPr id="2052" name="Picture 4" descr="E:\все фотографии\день учителя\SAM_128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0364" y="2071678"/>
            <a:ext cx="2857520" cy="2357454"/>
          </a:xfrm>
          <a:prstGeom prst="rect">
            <a:avLst/>
          </a:prstGeom>
          <a:noFill/>
        </p:spPr>
      </p:pic>
      <p:pic>
        <p:nvPicPr>
          <p:cNvPr id="2053" name="Picture 5" descr="E:\все фотографии\Выпускной Зариповой Р.С\IMG_048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44" y="4214818"/>
            <a:ext cx="2786050" cy="2428868"/>
          </a:xfrm>
          <a:prstGeom prst="rect">
            <a:avLst/>
          </a:prstGeom>
          <a:noFill/>
        </p:spPr>
      </p:pic>
      <p:pic>
        <p:nvPicPr>
          <p:cNvPr id="11" name="Picture 2" descr="E:\все фотографии\Выпускной Зариповой Р.С\IMG_051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44" y="142852"/>
            <a:ext cx="2857488" cy="207170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143240" y="71435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271462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Последний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звонок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0760" y="3143248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Выпускной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вечер -2013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430" y="5072074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Учителя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1000108"/>
            <a:ext cx="492922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.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Багетная рамка 3"/>
          <p:cNvSpPr/>
          <p:nvPr/>
        </p:nvSpPr>
        <p:spPr>
          <a:xfrm>
            <a:off x="1071538" y="285728"/>
            <a:ext cx="7358114" cy="500066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виды деятельности психологической службы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785786" y="857232"/>
            <a:ext cx="7786742" cy="785818"/>
          </a:xfrm>
          <a:prstGeom prst="bevel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Психологическое просвещение – приобщение взрослых (педагогов,  учителей, родителей) и детей к психологическим знаниям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85786" y="1643050"/>
            <a:ext cx="7786742" cy="1000132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Психологическая профилактика –специальный вид деятельности, направленный на сохранение, укрепление и развитие психологического здоровья детей на всех этапах школьного возраста</a:t>
            </a: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785786" y="2714620"/>
            <a:ext cx="7786742" cy="4286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 - педагогический консилиум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785786" y="3214686"/>
            <a:ext cx="7786742" cy="500066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Психологическое консультирование (индивидуальное, групповое, семейное)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785786" y="3643314"/>
            <a:ext cx="7786742" cy="1714512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Выявление особенностей психологического развития  ребенка,  сформированности определенных психологических новообразований, соответствия уровня знаний, умений и навыков, личностных, межличностных особенностей  возрастным ориентирам, требованиям общества.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714348" y="5286388"/>
            <a:ext cx="7858180" cy="1285884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Психологическая коррекция, разработка рекомендаций, программы коррекционной и развивающей работы  с учащимися, осуществление этой программы и контроль за ее выполнением.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000100" y="1357298"/>
            <a:ext cx="7143800" cy="928694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Апробировать новые подходы коррекционно-развивающей работы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928662" y="2571744"/>
            <a:ext cx="7215238" cy="1071570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Повышать эффективность использования ИКТ технологии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Багетная рамка 3"/>
          <p:cNvSpPr/>
          <p:nvPr/>
        </p:nvSpPr>
        <p:spPr>
          <a:xfrm>
            <a:off x="928662" y="4071942"/>
            <a:ext cx="7286676" cy="857256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Продолжить формирование психолого-педагогической  копилки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928662" y="5214950"/>
            <a:ext cx="7358114" cy="928694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Совершенствовать технологии исследовательской  деятельности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 rot="614753">
            <a:off x="422155" y="643329"/>
            <a:ext cx="681972" cy="1301204"/>
          </a:xfrm>
          <a:prstGeom prst="curv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307011" y="2143117"/>
            <a:ext cx="550213" cy="1285884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214282" y="3429000"/>
            <a:ext cx="642942" cy="1357322"/>
          </a:xfrm>
          <a:prstGeom prst="curv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214282" y="4857760"/>
            <a:ext cx="642942" cy="1071570"/>
          </a:xfrm>
          <a:prstGeom prst="curv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00166" y="357166"/>
            <a:ext cx="6286544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Планы на будущее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WordArt 6"/>
          <p:cNvSpPr>
            <a:spLocks noChangeArrowheads="1" noChangeShapeType="1" noTextEdit="1"/>
          </p:cNvSpPr>
          <p:nvPr/>
        </p:nvSpPr>
        <p:spPr bwMode="auto">
          <a:xfrm>
            <a:off x="1752600" y="1066800"/>
            <a:ext cx="5638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Спасибо</a:t>
            </a:r>
          </a:p>
        </p:txBody>
      </p:sp>
      <p:sp>
        <p:nvSpPr>
          <p:cNvPr id="36871" name="WordArt 7"/>
          <p:cNvSpPr>
            <a:spLocks noChangeArrowheads="1" noChangeShapeType="1" noTextEdit="1"/>
          </p:cNvSpPr>
          <p:nvPr/>
        </p:nvSpPr>
        <p:spPr bwMode="auto">
          <a:xfrm>
            <a:off x="1219200" y="3162300"/>
            <a:ext cx="6934200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68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68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MCj044010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9FF6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 rot="-523343">
            <a:off x="3197424" y="2251486"/>
            <a:ext cx="2508381" cy="179593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ru-RU" sz="2000" b="1" kern="10" dirty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Коррекционные</a:t>
            </a:r>
            <a:r>
              <a:rPr lang="ru-RU" sz="2000" b="1" kern="10" dirty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  <a:p>
            <a:r>
              <a:rPr lang="ru-RU" sz="2000" b="1" kern="10" dirty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виды </a:t>
            </a:r>
          </a:p>
          <a:p>
            <a:r>
              <a:rPr lang="ru-RU" sz="2000" b="1" kern="10" dirty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деятельности: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 rot="-2696451">
            <a:off x="5487988" y="1101725"/>
            <a:ext cx="1828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FFFA00"/>
                  </a:solidFill>
                  <a:round/>
                  <a:headEnd/>
                  <a:tailEnd/>
                </a:ln>
                <a:solidFill>
                  <a:srgbClr val="FFFA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Психодрама</a:t>
            </a: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 rot="-719338">
            <a:off x="6321425" y="2270125"/>
            <a:ext cx="236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FFFA00"/>
                  </a:solidFill>
                  <a:round/>
                  <a:headEnd/>
                  <a:tailEnd/>
                </a:ln>
                <a:solidFill>
                  <a:srgbClr val="FFFA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Психотерапия</a:t>
            </a:r>
          </a:p>
        </p:txBody>
      </p:sp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 rot="574454">
            <a:off x="6402388" y="3562350"/>
            <a:ext cx="2286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A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Мозговая атака</a:t>
            </a:r>
          </a:p>
        </p:txBody>
      </p:sp>
      <p:sp>
        <p:nvSpPr>
          <p:cNvPr id="19465" name="WordArt 9"/>
          <p:cNvSpPr>
            <a:spLocks noChangeArrowheads="1" noChangeShapeType="1" noTextEdit="1"/>
          </p:cNvSpPr>
          <p:nvPr/>
        </p:nvSpPr>
        <p:spPr bwMode="auto">
          <a:xfrm rot="2113055">
            <a:off x="5359400" y="4638675"/>
            <a:ext cx="2057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FFFA00"/>
                  </a:solidFill>
                  <a:round/>
                  <a:headEnd/>
                  <a:tailEnd/>
                </a:ln>
                <a:solidFill>
                  <a:srgbClr val="FFFA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Трудотерапия</a:t>
            </a:r>
          </a:p>
        </p:txBody>
      </p:sp>
      <p:sp>
        <p:nvSpPr>
          <p:cNvPr id="19466" name="WordArt 10"/>
          <p:cNvSpPr>
            <a:spLocks noChangeArrowheads="1" noChangeShapeType="1" noTextEdit="1"/>
          </p:cNvSpPr>
          <p:nvPr/>
        </p:nvSpPr>
        <p:spPr bwMode="auto">
          <a:xfrm rot="4676821">
            <a:off x="3657600" y="4876800"/>
            <a:ext cx="1676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FFFA00"/>
                  </a:solidFill>
                  <a:round/>
                  <a:headEnd/>
                  <a:tailEnd/>
                </a:ln>
                <a:solidFill>
                  <a:srgbClr val="FFFA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Изотерапия</a:t>
            </a:r>
          </a:p>
        </p:txBody>
      </p:sp>
      <p:sp>
        <p:nvSpPr>
          <p:cNvPr id="19467" name="WordArt 11"/>
          <p:cNvSpPr>
            <a:spLocks noChangeArrowheads="1" noChangeShapeType="1" noTextEdit="1"/>
          </p:cNvSpPr>
          <p:nvPr/>
        </p:nvSpPr>
        <p:spPr bwMode="auto">
          <a:xfrm rot="-5165863">
            <a:off x="3695700" y="723900"/>
            <a:ext cx="1828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FFFA00"/>
                  </a:solidFill>
                  <a:round/>
                  <a:headEnd/>
                  <a:tailEnd/>
                </a:ln>
                <a:solidFill>
                  <a:srgbClr val="FFFA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Музотерапия</a:t>
            </a:r>
          </a:p>
        </p:txBody>
      </p:sp>
      <p:sp>
        <p:nvSpPr>
          <p:cNvPr id="19468" name="WordArt 12"/>
          <p:cNvSpPr>
            <a:spLocks noChangeArrowheads="1" noChangeShapeType="1" noTextEdit="1"/>
          </p:cNvSpPr>
          <p:nvPr/>
        </p:nvSpPr>
        <p:spPr bwMode="auto">
          <a:xfrm rot="-1965833">
            <a:off x="1806575" y="4497388"/>
            <a:ext cx="1931988" cy="871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FFFA00"/>
                  </a:solidFill>
                  <a:round/>
                  <a:headEnd/>
                  <a:tailEnd/>
                </a:ln>
                <a:solidFill>
                  <a:srgbClr val="FFFA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Куклотерапия</a:t>
            </a:r>
          </a:p>
        </p:txBody>
      </p:sp>
      <p:sp>
        <p:nvSpPr>
          <p:cNvPr id="19469" name="WordArt 13"/>
          <p:cNvSpPr>
            <a:spLocks noChangeArrowheads="1" noChangeShapeType="1" noTextEdit="1"/>
          </p:cNvSpPr>
          <p:nvPr/>
        </p:nvSpPr>
        <p:spPr bwMode="auto">
          <a:xfrm rot="2092435">
            <a:off x="1828800" y="1143000"/>
            <a:ext cx="1962150" cy="1055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FFFA00"/>
                  </a:solidFill>
                  <a:round/>
                  <a:headEnd/>
                  <a:tailEnd/>
                </a:ln>
                <a:solidFill>
                  <a:srgbClr val="FFFA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Сказкотерапия</a:t>
            </a:r>
          </a:p>
        </p:txBody>
      </p:sp>
      <p:sp>
        <p:nvSpPr>
          <p:cNvPr id="19470" name="WordArt 14"/>
          <p:cNvSpPr>
            <a:spLocks noChangeArrowheads="1" noChangeShapeType="1" noTextEdit="1"/>
          </p:cNvSpPr>
          <p:nvPr/>
        </p:nvSpPr>
        <p:spPr bwMode="auto">
          <a:xfrm rot="399135">
            <a:off x="549275" y="2209800"/>
            <a:ext cx="24447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FFFA00"/>
                  </a:solidFill>
                  <a:round/>
                  <a:headEnd/>
                  <a:tailEnd/>
                </a:ln>
                <a:solidFill>
                  <a:srgbClr val="FFFA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Танцевальная</a:t>
            </a:r>
          </a:p>
        </p:txBody>
      </p:sp>
      <p:sp>
        <p:nvSpPr>
          <p:cNvPr id="19471" name="WordArt 15"/>
          <p:cNvSpPr>
            <a:spLocks noChangeArrowheads="1" noChangeShapeType="1" noTextEdit="1"/>
          </p:cNvSpPr>
          <p:nvPr/>
        </p:nvSpPr>
        <p:spPr bwMode="auto">
          <a:xfrm rot="-830609">
            <a:off x="528638" y="3408363"/>
            <a:ext cx="2363787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FFFA00"/>
                  </a:solidFill>
                  <a:round/>
                  <a:headEnd/>
                  <a:tailEnd/>
                </a:ln>
                <a:solidFill>
                  <a:srgbClr val="FFFA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Спорт, гимнастика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0" grpId="0" animBg="1"/>
      <p:bldP spid="194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Cloud"/>
          <p:cNvSpPr>
            <a:spLocks noChangeAspect="1" noEditPoints="1" noChangeArrowheads="1"/>
          </p:cNvSpPr>
          <p:nvPr/>
        </p:nvSpPr>
        <p:spPr bwMode="auto">
          <a:xfrm>
            <a:off x="0" y="0"/>
            <a:ext cx="2819400" cy="18891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22" name="WordArt 14"/>
          <p:cNvSpPr>
            <a:spLocks noChangeArrowheads="1" noChangeShapeType="1" noTextEdit="1"/>
          </p:cNvSpPr>
          <p:nvPr/>
        </p:nvSpPr>
        <p:spPr bwMode="auto">
          <a:xfrm>
            <a:off x="533400" y="609600"/>
            <a:ext cx="2057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беседа</a:t>
            </a:r>
          </a:p>
        </p:txBody>
      </p:sp>
      <p:sp>
        <p:nvSpPr>
          <p:cNvPr id="17423" name="Cloud"/>
          <p:cNvSpPr>
            <a:spLocks noChangeAspect="1" noEditPoints="1" noChangeArrowheads="1"/>
          </p:cNvSpPr>
          <p:nvPr/>
        </p:nvSpPr>
        <p:spPr bwMode="auto">
          <a:xfrm>
            <a:off x="2362200" y="6858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2743200" y="990600"/>
            <a:ext cx="219075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наблюдение</a:t>
            </a:r>
          </a:p>
        </p:txBody>
      </p:sp>
      <p:sp>
        <p:nvSpPr>
          <p:cNvPr id="15366" name="Oval 21"/>
          <p:cNvSpPr>
            <a:spLocks noChangeArrowheads="1"/>
          </p:cNvSpPr>
          <p:nvPr/>
        </p:nvSpPr>
        <p:spPr bwMode="auto">
          <a:xfrm>
            <a:off x="5105400" y="0"/>
            <a:ext cx="4038600" cy="2743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600" dirty="0"/>
          </a:p>
        </p:txBody>
      </p:sp>
      <p:sp>
        <p:nvSpPr>
          <p:cNvPr id="17430" name="WordArt 22"/>
          <p:cNvSpPr>
            <a:spLocks noChangeArrowheads="1" noChangeShapeType="1" noTextEdit="1"/>
          </p:cNvSpPr>
          <p:nvPr/>
        </p:nvSpPr>
        <p:spPr bwMode="auto">
          <a:xfrm>
            <a:off x="5715008" y="152400"/>
            <a:ext cx="3276592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b="1" kern="10" dirty="0">
                <a:ln w="158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"/>
                <a:cs typeface="Arial"/>
              </a:rPr>
              <a:t>Формы </a:t>
            </a:r>
          </a:p>
          <a:p>
            <a:pPr algn="ctr"/>
            <a:r>
              <a:rPr lang="ru-RU" sz="1600" b="1" kern="10" dirty="0">
                <a:ln w="158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"/>
                <a:cs typeface="Arial"/>
              </a:rPr>
              <a:t>и методы</a:t>
            </a:r>
          </a:p>
          <a:p>
            <a:pPr algn="ctr"/>
            <a:r>
              <a:rPr lang="ru-RU" sz="1600" b="1" kern="10" dirty="0">
                <a:ln w="158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"/>
                <a:cs typeface="Arial"/>
              </a:rPr>
              <a:t>коррекционной </a:t>
            </a:r>
          </a:p>
          <a:p>
            <a:pPr algn="ctr"/>
            <a:r>
              <a:rPr lang="ru-RU" sz="1600" b="1" kern="10" dirty="0">
                <a:ln w="158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"/>
                <a:cs typeface="Arial"/>
              </a:rPr>
              <a:t>деятельности:</a:t>
            </a:r>
          </a:p>
        </p:txBody>
      </p:sp>
      <p:sp>
        <p:nvSpPr>
          <p:cNvPr id="17431" name="Cloud"/>
          <p:cNvSpPr>
            <a:spLocks noChangeAspect="1" noEditPoints="1" noChangeArrowheads="1"/>
          </p:cNvSpPr>
          <p:nvPr/>
        </p:nvSpPr>
        <p:spPr bwMode="auto">
          <a:xfrm>
            <a:off x="228600" y="3505200"/>
            <a:ext cx="4724400" cy="31654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32" name="WordArt 24"/>
          <p:cNvSpPr>
            <a:spLocks noChangeArrowheads="1" noChangeShapeType="1" noTextEdit="1"/>
          </p:cNvSpPr>
          <p:nvPr/>
        </p:nvSpPr>
        <p:spPr bwMode="auto">
          <a:xfrm>
            <a:off x="762000" y="4114800"/>
            <a:ext cx="4191000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1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внушение спокойствия </a:t>
            </a:r>
          </a:p>
          <a:p>
            <a:r>
              <a:rPr lang="ru-RU" sz="1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невербальными </a:t>
            </a:r>
          </a:p>
          <a:p>
            <a:r>
              <a:rPr lang="ru-RU" sz="1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средствами</a:t>
            </a:r>
          </a:p>
        </p:txBody>
      </p:sp>
      <p:sp>
        <p:nvSpPr>
          <p:cNvPr id="17433" name="Cloud"/>
          <p:cNvSpPr>
            <a:spLocks noChangeAspect="1" noEditPoints="1" noChangeArrowheads="1"/>
          </p:cNvSpPr>
          <p:nvPr/>
        </p:nvSpPr>
        <p:spPr bwMode="auto">
          <a:xfrm>
            <a:off x="228600" y="2057400"/>
            <a:ext cx="2819400" cy="18891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35" name="WordArt 27"/>
          <p:cNvSpPr>
            <a:spLocks noChangeArrowheads="1" noChangeShapeType="1" noTextEdit="1"/>
          </p:cNvSpPr>
          <p:nvPr/>
        </p:nvSpPr>
        <p:spPr bwMode="auto">
          <a:xfrm>
            <a:off x="457200" y="2590800"/>
            <a:ext cx="2362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1600" kern="10">
                <a:ln w="63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игнорирование</a:t>
            </a:r>
          </a:p>
        </p:txBody>
      </p:sp>
      <p:sp>
        <p:nvSpPr>
          <p:cNvPr id="17436" name="Cloud"/>
          <p:cNvSpPr>
            <a:spLocks noChangeAspect="1" noEditPoints="1" noChangeArrowheads="1"/>
          </p:cNvSpPr>
          <p:nvPr/>
        </p:nvSpPr>
        <p:spPr bwMode="auto">
          <a:xfrm>
            <a:off x="4648200" y="2286000"/>
            <a:ext cx="4495800" cy="2819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37" name="WordArt 29"/>
          <p:cNvSpPr>
            <a:spLocks noChangeArrowheads="1" noChangeShapeType="1" noTextEdit="1"/>
          </p:cNvSpPr>
          <p:nvPr/>
        </p:nvSpPr>
        <p:spPr bwMode="auto">
          <a:xfrm>
            <a:off x="5181600" y="2895600"/>
            <a:ext cx="39624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16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прояснение ситуации </a:t>
            </a:r>
          </a:p>
          <a:p>
            <a:r>
              <a:rPr lang="ru-RU" sz="16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 помощью наводящих </a:t>
            </a:r>
          </a:p>
          <a:p>
            <a:r>
              <a:rPr lang="ru-RU" sz="16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вопросов</a:t>
            </a:r>
          </a:p>
        </p:txBody>
      </p:sp>
      <p:sp>
        <p:nvSpPr>
          <p:cNvPr id="17438" name="Cloud"/>
          <p:cNvSpPr>
            <a:spLocks noChangeAspect="1" noEditPoints="1" noChangeArrowheads="1"/>
          </p:cNvSpPr>
          <p:nvPr/>
        </p:nvSpPr>
        <p:spPr bwMode="auto">
          <a:xfrm>
            <a:off x="4953000" y="4968875"/>
            <a:ext cx="4191000" cy="18891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39" name="WordArt 31"/>
          <p:cNvSpPr>
            <a:spLocks noChangeArrowheads="1" noChangeShapeType="1" noTextEdit="1"/>
          </p:cNvSpPr>
          <p:nvPr/>
        </p:nvSpPr>
        <p:spPr bwMode="auto">
          <a:xfrm>
            <a:off x="5410200" y="5410200"/>
            <a:ext cx="3733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1600" kern="10">
                <a:ln w="63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использование </a:t>
            </a:r>
          </a:p>
          <a:p>
            <a:r>
              <a:rPr lang="ru-RU" sz="1600" kern="10">
                <a:ln w="63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юмора</a:t>
            </a:r>
          </a:p>
        </p:txBody>
      </p:sp>
      <p:sp>
        <p:nvSpPr>
          <p:cNvPr id="15376" name="Line 32"/>
          <p:cNvSpPr>
            <a:spLocks noChangeShapeType="1"/>
          </p:cNvSpPr>
          <p:nvPr/>
        </p:nvSpPr>
        <p:spPr bwMode="auto">
          <a:xfrm flipH="1">
            <a:off x="4038600" y="2057400"/>
            <a:ext cx="1143000" cy="10668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Line 33"/>
          <p:cNvSpPr>
            <a:spLocks noChangeShapeType="1"/>
          </p:cNvSpPr>
          <p:nvPr/>
        </p:nvSpPr>
        <p:spPr bwMode="auto">
          <a:xfrm flipH="1" flipV="1">
            <a:off x="3657600" y="228600"/>
            <a:ext cx="13716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Line 34"/>
          <p:cNvSpPr>
            <a:spLocks noChangeShapeType="1"/>
          </p:cNvSpPr>
          <p:nvPr/>
        </p:nvSpPr>
        <p:spPr bwMode="auto">
          <a:xfrm flipH="1" flipV="1">
            <a:off x="4724400" y="0"/>
            <a:ext cx="60960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Line 35"/>
          <p:cNvSpPr>
            <a:spLocks noChangeShapeType="1"/>
          </p:cNvSpPr>
          <p:nvPr/>
        </p:nvSpPr>
        <p:spPr bwMode="auto">
          <a:xfrm flipH="1">
            <a:off x="5105400" y="2362200"/>
            <a:ext cx="30480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Line 39"/>
          <p:cNvSpPr>
            <a:spLocks noChangeShapeType="1"/>
          </p:cNvSpPr>
          <p:nvPr/>
        </p:nvSpPr>
        <p:spPr bwMode="auto">
          <a:xfrm flipH="1">
            <a:off x="8763000" y="0"/>
            <a:ext cx="381000" cy="3810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40"/>
          <p:cNvSpPr>
            <a:spLocks noChangeShapeType="1"/>
          </p:cNvSpPr>
          <p:nvPr/>
        </p:nvSpPr>
        <p:spPr bwMode="auto">
          <a:xfrm>
            <a:off x="8839200" y="2286000"/>
            <a:ext cx="304800" cy="3810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 animBg="1"/>
      <p:bldP spid="17424" grpId="0" animBg="1"/>
      <p:bldP spid="17430" grpId="0" animBg="1"/>
      <p:bldP spid="17432" grpId="0" animBg="1"/>
      <p:bldP spid="17435" grpId="0" animBg="1"/>
      <p:bldP spid="17437" grpId="0" animBg="1"/>
      <p:bldP spid="174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1000108"/>
            <a:ext cx="492922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.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85728"/>
            <a:ext cx="828680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Диагностическая деятельность в моей работе  представлена как отдельный вид работы: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целью анализа развития познавательных способностей;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анализа проблем личностного развития, дальнейшего формирования групп для коррекционно-развивающей деятельности, а так же как составляющая мониторинга «Уровень воспитанности». Мониторинг «Уровень воспитанности» проводится воспитателями и классными руководителями. С учащимися 1 класса проводится изучение особенностей познавательной сферы в рамках возрастной нормы и совместно с учителем, логопедом заполняется Карта динамического наблюдения за ребенком.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запросам педагогов школы провожу анкетирование.  Как правило, анкетирование проводится для выявления мнений, установок, ценностных ориентации, социальных установок, личностных черт.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Провожу коррекционную работу и психологическую диагностику с целью адаптации  детей к школьному обучению, наблюдаю за их состоянием.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Регулярно провожу массовые анкетирования участников учебно-воспитательного процесса в школе по темам «Интересы и досуг», «Тревожность обучающихся к школьному обучению.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5720" y="642918"/>
          <a:ext cx="4038600" cy="509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786314" y="714356"/>
          <a:ext cx="4038600" cy="5168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714356"/>
          <a:ext cx="4038600" cy="541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785794"/>
          <a:ext cx="4038600" cy="534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642918"/>
          <a:ext cx="4038600" cy="548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3438" y="785794"/>
          <a:ext cx="4038600" cy="5268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1213</Words>
  <Application>Microsoft Office PowerPoint</Application>
  <PresentationFormat>Экран (4:3)</PresentationFormat>
  <Paragraphs>182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Отчет о работе психологической службы за 2012-2013 учебный год (выступление на педсовете)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Сравнительные показатели  познавательных процессов</vt:lpstr>
      <vt:lpstr>Слайд 15</vt:lpstr>
      <vt:lpstr>Выводы:   На начало учебного года результаты  исследования  1 класса показывают следующее:    - многие не узнают   изображения; - не могут назвать изображение, забывают названия предметов;  - называют предметы в обратной последовательности, справа – налево;  - не могут воспринять всю изображенную ситуацию, упускают фрагменты, элементы;  - дают импульсивные оценки, называют объекты по отдельной детали, не стремятся к коррекции указанных ошибок;  - не понимают смысла картины (при отсутствии гностических расстройств).       На конец учебного года почти  у всех детей уровень пространственной ориентации повысился. Практически все дети соотносят и называют все свойства предметов, их пространственное расположение, увереннее стали ориентироваться в пространстве, на плоскости; не испытывают затруднений в оценивании размеров предметов. </vt:lpstr>
      <vt:lpstr>Сравнительные показатели пространственной ориентации</vt:lpstr>
      <vt:lpstr>Слайд 18</vt:lpstr>
      <vt:lpstr>Лучшая форма взаимоотношений с родителями: «дети – родители- учитель- семья»</vt:lpstr>
      <vt:lpstr>Слайд 20</vt:lpstr>
      <vt:lpstr>Слайд 21</vt:lpstr>
      <vt:lpstr>  Регулирование отношений между учителями класса, между учителями и детьми, между педагогами и родителями;  определение общих целей, организация совместной деятельности по их достижению; </vt:lpstr>
      <vt:lpstr>Слайд 23</vt:lpstr>
      <vt:lpstr>Коррекционная работа</vt:lpstr>
      <vt:lpstr>Слайд 25</vt:lpstr>
      <vt:lpstr> . Запомните ,  что классный руководитель – это не работа - это образ жизни.   </vt:lpstr>
      <vt:lpstr>Главное – не воспитывать ребят, а жить с ними совместной деятельностью тот отрезок времени, который нам выпало быть вместе.</vt:lpstr>
      <vt:lpstr>«Мастерская Деда Мороза»</vt:lpstr>
      <vt:lpstr>Слайд 29</vt:lpstr>
      <vt:lpstr>Слайд 30</vt:lpstr>
      <vt:lpstr>Слайд 31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38</cp:revision>
  <dcterms:created xsi:type="dcterms:W3CDTF">2013-08-28T15:12:56Z</dcterms:created>
  <dcterms:modified xsi:type="dcterms:W3CDTF">2014-01-07T10:00:01Z</dcterms:modified>
</cp:coreProperties>
</file>