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92" r:id="rId2"/>
    <p:sldId id="256" r:id="rId3"/>
    <p:sldId id="282" r:id="rId4"/>
    <p:sldId id="276" r:id="rId5"/>
    <p:sldId id="277" r:id="rId6"/>
    <p:sldId id="274" r:id="rId7"/>
    <p:sldId id="263" r:id="rId8"/>
    <p:sldId id="283" r:id="rId9"/>
    <p:sldId id="258" r:id="rId10"/>
    <p:sldId id="271" r:id="rId11"/>
    <p:sldId id="264" r:id="rId12"/>
    <p:sldId id="265" r:id="rId13"/>
    <p:sldId id="267" r:id="rId14"/>
    <p:sldId id="284" r:id="rId15"/>
    <p:sldId id="269" r:id="rId16"/>
    <p:sldId id="285" r:id="rId17"/>
    <p:sldId id="287" r:id="rId18"/>
    <p:sldId id="288" r:id="rId19"/>
    <p:sldId id="289" r:id="rId20"/>
    <p:sldId id="291" r:id="rId21"/>
    <p:sldId id="293" r:id="rId22"/>
    <p:sldId id="296" r:id="rId23"/>
    <p:sldId id="295" r:id="rId24"/>
    <p:sldId id="297" r:id="rId25"/>
    <p:sldId id="300" r:id="rId26"/>
    <p:sldId id="299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F105-9C6F-4FF2-8573-EAFD55CE6AE6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F212-CD26-437B-AFCE-6BE55D707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F212-CD26-437B-AFCE-6BE55D7072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B94A9-4A4A-4E6E-A7D8-365ECD822CD3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E1A0DA-BACD-4B56-BD13-4FC18FC8C9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2;&#1091;&#1088;&#1077;&#1085;&#1080;&#1077;%20-%20&#1074;&#1088;&#1077;&#1076;\015-TR~1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071810"/>
            <a:ext cx="6786610" cy="1752600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71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«Колобок</a:t>
            </a:r>
          </a:p>
          <a:p>
            <a:pPr algn="ctr"/>
            <a:r>
              <a:rPr lang="ru-RU" sz="271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новый лад»</a:t>
            </a:r>
            <a:endParaRPr lang="ru-RU" sz="271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1962" y="857232"/>
            <a:ext cx="72027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Коррекционное занятие</a:t>
            </a:r>
            <a:endParaRPr lang="ru-RU" sz="44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000240"/>
            <a:ext cx="6128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Сказкотерапия :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01038" cy="200024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</a:rPr>
              <a:t>Дед: </a:t>
            </a:r>
            <a:r>
              <a:rPr lang="ru-RU" sz="1800" dirty="0">
                <a:solidFill>
                  <a:srgbClr val="002060"/>
                </a:solidFill>
              </a:rPr>
              <a:t>Что же делать, как нам быть?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Баба</a:t>
            </a:r>
            <a:r>
              <a:rPr lang="ru-RU" sz="1800" dirty="0">
                <a:solidFill>
                  <a:srgbClr val="C00000"/>
                </a:solidFill>
              </a:rPr>
              <a:t>:</a:t>
            </a:r>
            <a:r>
              <a:rPr lang="ru-RU" sz="1800" dirty="0">
                <a:solidFill>
                  <a:srgbClr val="002060"/>
                </a:solidFill>
              </a:rPr>
              <a:t>  Как его нам проучит. Стоит и курит у всех на виду.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Колобок: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Не хочу, чтоб меня били, а хочу, чтобы любили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Вед</a:t>
            </a:r>
            <a:r>
              <a:rPr lang="ru-RU" sz="1800" b="1" dirty="0">
                <a:solidFill>
                  <a:srgbClr val="C00000"/>
                </a:solidFill>
              </a:rPr>
              <a:t>.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Дорогие мои, это не выход из положения, надо как-то ему </a:t>
            </a:r>
            <a:r>
              <a:rPr lang="ru-RU" sz="1800" dirty="0" smtClean="0">
                <a:solidFill>
                  <a:srgbClr val="002060"/>
                </a:solidFill>
              </a:rPr>
              <a:t>помочь.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Баба</a:t>
            </a:r>
            <a:r>
              <a:rPr lang="ru-RU" sz="1800" b="1" dirty="0">
                <a:solidFill>
                  <a:srgbClr val="C00000"/>
                </a:solidFill>
              </a:rPr>
              <a:t>:</a:t>
            </a:r>
            <a:r>
              <a:rPr lang="ru-RU" sz="1800" dirty="0">
                <a:solidFill>
                  <a:srgbClr val="002060"/>
                </a:solidFill>
              </a:rPr>
              <a:t> А как?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E:\101PHOTO\SAM_1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071678"/>
            <a:ext cx="6034617" cy="395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101PHOTO\SAM_1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5214974" cy="500066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857232"/>
            <a:ext cx="3186106" cy="5072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C00000"/>
                </a:solidFill>
              </a:rPr>
              <a:t>Колобок, Колобок!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Вовсе не румяный бок.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Бледным стал и похудел.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Что с тобой</a:t>
            </a:r>
            <a:r>
              <a:rPr lang="ru-RU" sz="1800" b="1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Ты </a:t>
            </a:r>
            <a:r>
              <a:rPr lang="ru-RU" sz="1800" b="1" dirty="0" smtClean="0">
                <a:solidFill>
                  <a:srgbClr val="002060"/>
                </a:solidFill>
              </a:rPr>
              <a:t>заболел</a:t>
            </a:r>
            <a:r>
              <a:rPr lang="ru-RU" sz="1800" b="1" dirty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Что </a:t>
            </a:r>
            <a:r>
              <a:rPr lang="ru-RU" sz="1800" b="1" dirty="0">
                <a:solidFill>
                  <a:srgbClr val="002060"/>
                </a:solidFill>
              </a:rPr>
              <a:t>ты, что ты, колобок, 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Сигаретный дым, что смог.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Атмосферу отравляет,                 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Организм весь поражает.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Колбочек, не дури,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Сигареты не кури!</a:t>
            </a: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101PHOTO\SAM_1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4829180" cy="464347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071546"/>
            <a:ext cx="3214710" cy="52864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C00000"/>
                </a:solidFill>
              </a:rPr>
              <a:t>Что ты, что ты. Колобок!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Не возьму никак я в толк.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Что за польза </a:t>
            </a:r>
            <a:r>
              <a:rPr lang="ru-RU" sz="1800" b="1" dirty="0" smtClean="0">
                <a:solidFill>
                  <a:srgbClr val="002060"/>
                </a:solidFill>
              </a:rPr>
              <a:t>от курения</a:t>
            </a:r>
            <a:r>
              <a:rPr lang="ru-RU" sz="1800" b="1" dirty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От него одно мучение.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Кашель от него, бронхит.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Голова кружит, болит.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А какой от дыма воздух?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Брось курить пока не </a:t>
            </a:r>
            <a:r>
              <a:rPr lang="ru-RU" sz="1800" b="1" dirty="0" smtClean="0">
                <a:solidFill>
                  <a:srgbClr val="002060"/>
                </a:solidFill>
              </a:rPr>
              <a:t>поздно!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214422"/>
            <a:ext cx="3008313" cy="46910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rgbClr val="C00000"/>
                </a:solidFill>
              </a:rPr>
              <a:t>Что ты, что ты, колобок, 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Лучше выдумать не смог?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Сигареты – это яд!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А ты, глупый, им так рад.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И Минздрав предупреждает,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Что курение сокращает,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Жизнь тому, кто курит сам,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Его близким и друзьям.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2" descr="E:\101PHOTO\SAM_16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000496" y="928670"/>
            <a:ext cx="4714907" cy="531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01PHOTO\SAM_1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5429288" cy="535784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714356"/>
            <a:ext cx="2971792" cy="55721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b="1" dirty="0">
                <a:solidFill>
                  <a:srgbClr val="C00000"/>
                </a:solidFill>
              </a:rPr>
              <a:t>Ой, не бойся  Колобок.</a:t>
            </a:r>
          </a:p>
          <a:p>
            <a:pPr>
              <a:buNone/>
            </a:pPr>
            <a:r>
              <a:rPr lang="ru-RU" sz="3300" b="1" dirty="0">
                <a:solidFill>
                  <a:srgbClr val="C00000"/>
                </a:solidFill>
              </a:rPr>
              <a:t>Колбочек, серый бок.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Я тебя не стану кушать,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Больно бледен  ты на вид.                              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Деда с Бабкой надо слушать,                        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Ведь курить – себе вредить!                   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Что хитра я, всем известно,                           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Но хочу я вам сказать,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Здесь, в лесу, 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курить не место.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Это каждый должен знать.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Не затушишь сигаретку,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Может загореться ветка.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Спичку бросишь невзначай.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И тогда беду встречай.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Лес сгорит. Где будем жить?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Колбочек, брось курить,</a:t>
            </a:r>
          </a:p>
          <a:p>
            <a:pPr>
              <a:buNone/>
            </a:pPr>
            <a:r>
              <a:rPr lang="ru-RU" sz="3300" b="1" dirty="0">
                <a:solidFill>
                  <a:srgbClr val="002060"/>
                </a:solidFill>
              </a:rPr>
              <a:t>И буду я с тобой дружить.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5008" y="642918"/>
            <a:ext cx="3008313" cy="469106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Вопросы для обсуждения сказки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Почему Колобок начал курить? Он какой?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Чем вреден сигаретный дым?  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Какой вред приносит курение для организма?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Ведущий:  А бедные легкие?   В течение года у курильщика в лёгких накапливается около 1 кг табачного дыма.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А какой от дыма воздух? Сигареты – это яд!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Минздрав предупреждает,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Что курение сокращает,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Жизнь тому, кто курит сам,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Его близким и друзьям.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Минздрав (словарная работа 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 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0242" name="Picture 2" descr="E:\101PHOTO\SAM_1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511175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214950"/>
            <a:ext cx="5486400" cy="9382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Ведущий: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Я думаю, у вас в лесу выходит все хорошо. Никто не курит, все здоровые.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E:\101PHOTO\SAM_16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463371">
            <a:off x="2977307" y="855480"/>
            <a:ext cx="5579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01PHOTO\SAM_1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4038600" cy="450059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Милые «Зверюшки», </a:t>
            </a:r>
            <a:r>
              <a:rPr lang="ru-RU" dirty="0">
                <a:solidFill>
                  <a:srgbClr val="C00000"/>
                </a:solidFill>
              </a:rPr>
              <a:t>возможно ли помочь Колобку?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Лиса:</a:t>
            </a:r>
            <a:r>
              <a:rPr lang="ru-RU" dirty="0">
                <a:solidFill>
                  <a:srgbClr val="002060"/>
                </a:solidFill>
              </a:rPr>
              <a:t> есть звуки, которые оказывают воздействие на органы: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Звук </a:t>
            </a:r>
            <a:r>
              <a:rPr lang="ru-RU" b="1" dirty="0">
                <a:solidFill>
                  <a:srgbClr val="C00000"/>
                </a:solidFill>
              </a:rPr>
              <a:t>«И</a:t>
            </a:r>
            <a:r>
              <a:rPr lang="ru-RU" dirty="0">
                <a:solidFill>
                  <a:srgbClr val="C0000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 влияет на мозг.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«Е»</a:t>
            </a:r>
            <a:r>
              <a:rPr lang="ru-RU" dirty="0">
                <a:solidFill>
                  <a:srgbClr val="002060"/>
                </a:solidFill>
              </a:rPr>
              <a:t> - на горло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Звук </a:t>
            </a:r>
            <a:r>
              <a:rPr lang="ru-RU" b="1" dirty="0">
                <a:solidFill>
                  <a:srgbClr val="C00000"/>
                </a:solidFill>
              </a:rPr>
              <a:t>«О»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сердце.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«У»</a:t>
            </a:r>
            <a:r>
              <a:rPr lang="ru-RU" dirty="0">
                <a:solidFill>
                  <a:srgbClr val="002060"/>
                </a:solidFill>
              </a:rPr>
              <a:t> - на живот.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«А»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на руки и ноги.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Вед:</a:t>
            </a:r>
            <a:r>
              <a:rPr lang="ru-RU" dirty="0">
                <a:solidFill>
                  <a:srgbClr val="002060"/>
                </a:solidFill>
              </a:rPr>
              <a:t> Долгое </a:t>
            </a:r>
            <a:r>
              <a:rPr lang="ru-RU" b="1" dirty="0">
                <a:solidFill>
                  <a:srgbClr val="C00000"/>
                </a:solidFill>
              </a:rPr>
              <a:t>«Су-СУ-СУ» </a:t>
            </a:r>
            <a:r>
              <a:rPr lang="ru-RU" dirty="0">
                <a:solidFill>
                  <a:srgbClr val="002060"/>
                </a:solidFill>
              </a:rPr>
              <a:t>влияет на легкие. Давайте мы с вами споем эти звуки. Эти звуки можно петь в комнате, в саду.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Мини лекция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sz="7200" b="1" dirty="0"/>
              <a:t> </a:t>
            </a:r>
            <a:r>
              <a:rPr lang="ru-RU" sz="7200" b="1" dirty="0">
                <a:solidFill>
                  <a:srgbClr val="002060"/>
                </a:solidFill>
              </a:rPr>
              <a:t>Вед. </a:t>
            </a:r>
            <a:r>
              <a:rPr lang="ru-RU" sz="7200" dirty="0">
                <a:solidFill>
                  <a:srgbClr val="002060"/>
                </a:solidFill>
              </a:rPr>
              <a:t>Сегодня   мы узнали о вреде, который наносит человеку курение.</a:t>
            </a:r>
          </a:p>
          <a:p>
            <a:pPr>
              <a:buNone/>
            </a:pPr>
            <a:r>
              <a:rPr lang="ru-RU" sz="7200" dirty="0">
                <a:solidFill>
                  <a:srgbClr val="002060"/>
                </a:solidFill>
              </a:rPr>
              <a:t>Сейчас во всем мире, и в России в том числе, остро стоит проблема сохранения здоровья.   Человек, который курит, сам наносит вред своему здоровью. </a:t>
            </a:r>
          </a:p>
          <a:p>
            <a:pPr>
              <a:buNone/>
            </a:pPr>
            <a:r>
              <a:rPr lang="ru-RU" sz="7200" dirty="0">
                <a:solidFill>
                  <a:srgbClr val="002060"/>
                </a:solidFill>
              </a:rPr>
              <a:t>  «Дурные привычки» и склонности – курение, алкоголь и наркотики, делают людей больными, немощными. Сегодня человечество переживает кризис: очень много детей, подростков, школьников, юношей, девушек курят, употребляют алкоголь, а иногда и наркотики.</a:t>
            </a:r>
          </a:p>
          <a:p>
            <a:pPr>
              <a:buNone/>
            </a:pPr>
            <a:r>
              <a:rPr lang="ru-RU" sz="7200" dirty="0">
                <a:solidFill>
                  <a:srgbClr val="00206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Минздрав свидетельствует, что наша нация постепенно вымирает: растёт детская смертность, число детей, имеющих психологические отклонения, увеличивается.</a:t>
            </a:r>
            <a:endParaRPr lang="ru-RU" sz="7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dirty="0">
                <a:solidFill>
                  <a:srgbClr val="00206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Многие считают, что курение – это не болезнь и ничего страшного для курильщика </a:t>
            </a:r>
            <a:r>
              <a:rPr lang="ru-RU" sz="7200" b="1" dirty="0" smtClean="0">
                <a:solidFill>
                  <a:srgbClr val="002060"/>
                </a:solidFill>
              </a:rPr>
              <a:t>и окружающих </a:t>
            </a:r>
            <a:r>
              <a:rPr lang="ru-RU" sz="7200" b="1" dirty="0">
                <a:solidFill>
                  <a:srgbClr val="002060"/>
                </a:solidFill>
              </a:rPr>
              <a:t>его людей в курении нет. А вы как думаете?</a:t>
            </a:r>
            <a:endParaRPr lang="ru-RU" sz="7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 </a:t>
            </a:r>
            <a:endParaRPr lang="ru-RU" sz="7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 </a:t>
            </a:r>
            <a:r>
              <a:rPr lang="ru-RU" sz="7200" dirty="0">
                <a:solidFill>
                  <a:srgbClr val="002060"/>
                </a:solidFill>
              </a:rPr>
              <a:t>Никотин, который содержится в сигаретах, относится к нервным ядам. От него сильнее бьется сердце, становится частым дыхание, бывает тошнота и рвота, т.к. организм отравляется.</a:t>
            </a:r>
          </a:p>
          <a:p>
            <a:pPr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 </a:t>
            </a:r>
            <a:r>
              <a:rPr lang="ru-RU" sz="7200" dirty="0">
                <a:solidFill>
                  <a:srgbClr val="002060"/>
                </a:solidFill>
              </a:rPr>
              <a:t>У курильщиков становится сухая кожа, появляется запах изо рта и от одежды, память становится хуже, со временем начинают дрожать руки</a:t>
            </a:r>
            <a:r>
              <a:rPr lang="ru-RU" sz="72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 </a:t>
            </a:r>
            <a:r>
              <a:rPr lang="ru-RU" sz="7200" dirty="0">
                <a:solidFill>
                  <a:srgbClr val="002060"/>
                </a:solidFill>
              </a:rPr>
              <a:t>Если курильщик не может найти сигарету, чтобы закурить, у него начинается ломка, начинает болеть голова, желудок, возникает слабость, вялость, нервозность, его мысли заняты лишь тем, где достать сигарету.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Вопросы  по прослушанному материалу: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	</a:t>
            </a:r>
            <a:r>
              <a:rPr lang="ru-RU" sz="1600" b="1" dirty="0" smtClean="0">
                <a:solidFill>
                  <a:srgbClr val="C00000"/>
                </a:solidFill>
              </a:rPr>
              <a:t>Давайте </a:t>
            </a:r>
            <a:r>
              <a:rPr lang="ru-RU" sz="1600" b="1" dirty="0">
                <a:solidFill>
                  <a:srgbClr val="C00000"/>
                </a:solidFill>
              </a:rPr>
              <a:t>с вами проследим, какие проблемы возникают у ребят, которые курят. Предлагайте свои варианты. </a:t>
            </a:r>
            <a:endParaRPr lang="ru-RU" sz="16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Где </a:t>
            </a:r>
            <a:r>
              <a:rPr lang="ru-RU" sz="1400" b="1" dirty="0">
                <a:solidFill>
                  <a:srgbClr val="002060"/>
                </a:solidFill>
              </a:rPr>
              <a:t>достать деньги на покупку сигарет?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плохо </a:t>
            </a:r>
            <a:r>
              <a:rPr lang="ru-RU" sz="1400" dirty="0">
                <a:solidFill>
                  <a:srgbClr val="002060"/>
                </a:solidFill>
              </a:rPr>
              <a:t>пахнет от волос и одежды;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приходится говорить неправду родителям и др.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Что же произойдет во взрослой жизни?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много </a:t>
            </a:r>
            <a:r>
              <a:rPr lang="ru-RU" sz="1400" dirty="0">
                <a:solidFill>
                  <a:srgbClr val="002060"/>
                </a:solidFill>
              </a:rPr>
              <a:t>денег уходит на сигареты, следовательно, семья чего-то лишается.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плохой пример для детей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раньше времени болеют, стареют, умирают.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Почему </a:t>
            </a:r>
            <a:r>
              <a:rPr lang="ru-RU" sz="1400" b="1" dirty="0">
                <a:solidFill>
                  <a:srgbClr val="002060"/>
                </a:solidFill>
              </a:rPr>
              <a:t>подростки начинают курить?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хотят </a:t>
            </a:r>
            <a:r>
              <a:rPr lang="ru-RU" sz="1400" dirty="0">
                <a:solidFill>
                  <a:srgbClr val="002060"/>
                </a:solidFill>
              </a:rPr>
              <a:t>казаться взрослыми;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нечем заняться в свободное время;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хотят, чтобы родители обратили внимание на своих детей.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Что </a:t>
            </a:r>
            <a:r>
              <a:rPr lang="ru-RU" sz="1400" b="1" dirty="0">
                <a:solidFill>
                  <a:srgbClr val="002060"/>
                </a:solidFill>
              </a:rPr>
              <a:t>поможет отказаться от курения или не начинать курить вообще?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посещение </a:t>
            </a:r>
            <a:r>
              <a:rPr lang="ru-RU" sz="1400" dirty="0">
                <a:solidFill>
                  <a:srgbClr val="002060"/>
                </a:solidFill>
              </a:rPr>
              <a:t>спортивных секций;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хорошие друзья;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любящие родители;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полезные привычки; </a:t>
            </a:r>
          </a:p>
          <a:p>
            <a:pPr>
              <a:buNone/>
            </a:pPr>
            <a:r>
              <a:rPr lang="ru-RU" sz="1600" b="1" dirty="0">
                <a:solidFill>
                  <a:srgbClr val="C00000"/>
                </a:solidFill>
              </a:rPr>
              <a:t>Вывод: </a:t>
            </a:r>
            <a:r>
              <a:rPr lang="ru-RU" sz="1600" b="1" dirty="0">
                <a:solidFill>
                  <a:srgbClr val="002060"/>
                </a:solidFill>
              </a:rPr>
              <a:t>Когда у человека есть полезные привычки, то про него говорят, что он ведет здоровый образ жизни.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928802"/>
            <a:ext cx="708706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ПРОТИВ КУРЕНИЯ!»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2228" y="857232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АКЦИЯ: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643578"/>
            <a:ext cx="58714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Педагог-психолог 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школы-интерната №5  Зарипова Р.С.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3357586" cy="5840435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dirty="0">
                <a:solidFill>
                  <a:srgbClr val="C00000"/>
                </a:solidFill>
              </a:rPr>
              <a:t>Песня.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В небесах зари полоска заполощется,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Свежим воздухом подышим в рощице.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Примем здесь свое важное решенье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Отказаться всем от вредного курения.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Припев: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Вместе весело дышать кислородом, кислородом, кислородом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Надо бы курить бросать всем народам, всем народам, всем народам.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Медведь: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Мы хотим вам предложить,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Без куренья жизнь прожить.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Волк: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Быть здоровым так легко,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Соки пить и молоко.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Лиса: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Заниматься физкультурой,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Музыкой, литературой.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Хором: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Жить, мечтать, творить, любить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И конечно не курить</a:t>
            </a:r>
            <a:r>
              <a:rPr lang="ru-RU" sz="1700" b="1" dirty="0" smtClean="0">
                <a:solidFill>
                  <a:srgbClr val="002060"/>
                </a:solidFill>
              </a:rPr>
              <a:t>!</a:t>
            </a:r>
          </a:p>
          <a:p>
            <a:endParaRPr lang="ru-RU" sz="17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5" descr="E:\101PHOTO\SAM_16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571480"/>
            <a:ext cx="4897436" cy="4545032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4292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трубы не дымите!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вас просим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курите!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выходят и поднимают плакат: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против курения!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4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50" y="952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Смерти от курения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219200"/>
            <a:ext cx="8305800" cy="5181600"/>
            <a:chOff x="336" y="768"/>
            <a:chExt cx="5232" cy="3264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36" y="768"/>
              <a:ext cx="5232" cy="3264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26" name="Picture 2" descr="C:\Users\Neo\Desktop\no-smoke(presented_by_Improve_Alliance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" y="891"/>
              <a:ext cx="5007" cy="302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476250"/>
            <a:ext cx="8018462" cy="56197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002060"/>
                </a:solidFill>
              </a:rPr>
              <a:t>Страшная статистика.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Прочти! Запомни! Расскажи другу!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По данным ВОЗ,  которая много и настойчиво изучает проблему курения, установила, что от причин, связанных с употреблением табака, умирает каждый </a:t>
            </a:r>
            <a:r>
              <a:rPr lang="ru-RU" b="1" i="1" dirty="0">
                <a:solidFill>
                  <a:srgbClr val="FF0000"/>
                </a:solidFill>
              </a:rPr>
              <a:t>пятый </a:t>
            </a:r>
            <a:r>
              <a:rPr lang="ru-RU" sz="2800" b="1" i="1" dirty="0">
                <a:solidFill>
                  <a:srgbClr val="FF0000"/>
                </a:solidFill>
              </a:rPr>
              <a:t>человек планеты.  Россия теряет в год </a:t>
            </a:r>
            <a:r>
              <a:rPr lang="ru-RU" b="1" i="1" dirty="0">
                <a:solidFill>
                  <a:srgbClr val="FF0000"/>
                </a:solidFill>
              </a:rPr>
              <a:t>500 тысяч человек</a:t>
            </a:r>
            <a:r>
              <a:rPr lang="ru-RU" sz="2800" b="1" i="1" dirty="0">
                <a:solidFill>
                  <a:srgbClr val="FF0000"/>
                </a:solidFill>
              </a:rPr>
              <a:t>! В их числе можешь оказаться ты, твои близкие. Подумай, прежде, чем взять сигарету в руки! Остановись! Помоги себе! Сохрани будущее поколение планеты Земля</a:t>
            </a:r>
            <a:r>
              <a:rPr lang="ru-RU" sz="28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33375"/>
            <a:ext cx="323056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50" y="4221163"/>
            <a:ext cx="27368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457200"/>
            <a:ext cx="43926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ru-RU" sz="2400" b="1" dirty="0">
                <a:solidFill>
                  <a:srgbClr val="FF0066"/>
                </a:solidFill>
                <a:latin typeface="Times New Roman" pitchFamily="18" charset="0"/>
              </a:rPr>
              <a:t>В медицине известен случай, когда при вскрытии трупа скальпель заскрежетал о камень,  оказалось, что в лёгких скопилось около 1.5 кг угля. Этот человек курил  и умер от рака лёгких.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62000" y="3886200"/>
            <a:ext cx="45354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800" b="1">
                <a:solidFill>
                  <a:schemeClr val="accent2"/>
                </a:solidFill>
                <a:latin typeface="Times New Roman" pitchFamily="18" charset="0"/>
              </a:rPr>
              <a:t>Курение повышает риск инфаркта, инсульта, заболеваний мозга,  гангрены   конечностей</a:t>
            </a:r>
            <a:r>
              <a:rPr kumimoji="1" lang="ru-RU" sz="3600" b="1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kumimoji="1" lang="ru-RU" sz="36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23971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ru-RU" sz="3200" b="1">
                <a:solidFill>
                  <a:schemeClr val="accent2"/>
                </a:solidFill>
                <a:latin typeface="Times New Roman" pitchFamily="18" charset="0"/>
              </a:rPr>
              <a:t>Человек- это разумное существо.</a:t>
            </a:r>
          </a:p>
          <a:p>
            <a:pPr algn="ctr"/>
            <a:r>
              <a:rPr kumimoji="1" lang="ru-RU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800" b="1">
                <a:solidFill>
                  <a:schemeClr val="accent2"/>
                </a:solidFill>
                <a:latin typeface="Times New Roman" pitchFamily="18" charset="0"/>
              </a:rPr>
              <a:t>А ты считаешь себя человеком? </a:t>
            </a:r>
          </a:p>
          <a:p>
            <a:pPr algn="ctr"/>
            <a:r>
              <a:rPr kumimoji="1" lang="ru-RU" sz="4000" b="1">
                <a:solidFill>
                  <a:schemeClr val="accent2"/>
                </a:solidFill>
                <a:latin typeface="Times New Roman" pitchFamily="18" charset="0"/>
              </a:rPr>
              <a:t>Не начинай курить!</a:t>
            </a:r>
          </a:p>
        </p:txBody>
      </p:sp>
      <p:pic>
        <p:nvPicPr>
          <p:cNvPr id="43012" name="Picture 4" descr="CAW5U34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292600"/>
            <a:ext cx="2166937" cy="22399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404813"/>
            <a:ext cx="7848600" cy="5995987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4000" b="1" i="1" dirty="0">
                <a:solidFill>
                  <a:srgbClr val="0033CC"/>
                </a:solidFill>
              </a:rPr>
              <a:t>Здоровье – это счастье и перспектива на будущее, болезнь – трагедия и изменение жизни. </a:t>
            </a:r>
            <a:r>
              <a:rPr lang="en-US" sz="4000" b="1" i="1" dirty="0">
                <a:solidFill>
                  <a:srgbClr val="0033CC"/>
                </a:solidFill>
              </a:rPr>
              <a:t>                           </a:t>
            </a:r>
            <a:r>
              <a:rPr lang="ru-RU" sz="4000" b="1" i="1" dirty="0">
                <a:solidFill>
                  <a:srgbClr val="0033CC"/>
                </a:solidFill>
              </a:rPr>
              <a:t>От каждого человека, от его поведения и отношения к себе зависит, будет ли он здоров,</a:t>
            </a:r>
            <a:r>
              <a:rPr lang="en-US" sz="4000" b="1" i="1" dirty="0">
                <a:solidFill>
                  <a:srgbClr val="0033CC"/>
                </a:solidFill>
              </a:rPr>
              <a:t>                                        </a:t>
            </a:r>
            <a:r>
              <a:rPr lang="ru-RU" sz="4000" b="1" i="1" dirty="0">
                <a:solidFill>
                  <a:srgbClr val="0033CC"/>
                </a:solidFill>
              </a:rPr>
              <a:t> будут ли у него здоровая семья и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192838" cy="266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 Если   это  вредно ,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2667000" y="2743200"/>
            <a:ext cx="4800600" cy="717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значит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981200" y="3962400"/>
            <a:ext cx="62484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с этим   надо 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692275" y="4797425"/>
            <a:ext cx="6119813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 бороться</a:t>
            </a:r>
          </a:p>
        </p:txBody>
      </p:sp>
      <p:pic>
        <p:nvPicPr>
          <p:cNvPr id="30726" name="015-TR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286000" y="3716338"/>
            <a:ext cx="5943600" cy="23796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Ваше здоровье,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только в ваших руках!</a:t>
            </a:r>
          </a:p>
        </p:txBody>
      </p:sp>
      <p:pic>
        <p:nvPicPr>
          <p:cNvPr id="45059" name="Picture 3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97425"/>
            <a:ext cx="1795462" cy="1795463"/>
          </a:xfrm>
          <a:prstGeom prst="rect">
            <a:avLst/>
          </a:prstGeom>
          <a:noFill/>
        </p:spPr>
      </p:pic>
      <p:pic>
        <p:nvPicPr>
          <p:cNvPr id="45060" name="Picture 4" descr="моё насторо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8" y="333375"/>
            <a:ext cx="5246687" cy="41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Цель:</a:t>
            </a:r>
            <a:r>
              <a:rPr lang="ru-RU" sz="3100" b="1" dirty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700" b="1" dirty="0">
                <a:solidFill>
                  <a:srgbClr val="002060"/>
                </a:solidFill>
              </a:rPr>
              <a:t>у учащихся негативного отношения к курению средствами сказкотерапии</a:t>
            </a:r>
            <a:r>
              <a:rPr lang="ru-RU" sz="27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5900" b="1" dirty="0" smtClean="0">
                <a:solidFill>
                  <a:srgbClr val="C00000"/>
                </a:solidFill>
              </a:rPr>
              <a:t>Задачи</a:t>
            </a:r>
            <a:r>
              <a:rPr lang="ru-RU" sz="5900" b="1" dirty="0">
                <a:solidFill>
                  <a:srgbClr val="C00000"/>
                </a:solidFill>
              </a:rPr>
              <a:t>: </a:t>
            </a:r>
            <a:endParaRPr lang="ru-RU" sz="5900" dirty="0">
              <a:solidFill>
                <a:srgbClr val="C00000"/>
              </a:solidFill>
            </a:endParaRPr>
          </a:p>
          <a:p>
            <a:pPr lvl="0"/>
            <a:r>
              <a:rPr lang="ru-RU" sz="4300" dirty="0">
                <a:solidFill>
                  <a:srgbClr val="002060"/>
                </a:solidFill>
              </a:rPr>
              <a:t>сформировать представление об опасности курения для здоровья;</a:t>
            </a:r>
          </a:p>
          <a:p>
            <a:pPr lvl="0"/>
            <a:r>
              <a:rPr lang="ru-RU" sz="4300" dirty="0">
                <a:solidFill>
                  <a:srgbClr val="002060"/>
                </a:solidFill>
              </a:rPr>
              <a:t>вызвать сочувствие к людям, употребляющим вредные вещества, показать их слабость, безволие; </a:t>
            </a:r>
          </a:p>
          <a:p>
            <a:pPr lvl="0"/>
            <a:r>
              <a:rPr lang="ru-RU" sz="4300" dirty="0">
                <a:solidFill>
                  <a:srgbClr val="002060"/>
                </a:solidFill>
              </a:rPr>
              <a:t>обучить умению отказываться от сомнительных предложений, защищать свою позицию (в том числе и свое здоровье);</a:t>
            </a:r>
          </a:p>
          <a:p>
            <a:pPr lvl="0"/>
            <a:r>
              <a:rPr lang="ru-RU" sz="4300" dirty="0">
                <a:solidFill>
                  <a:srgbClr val="002060"/>
                </a:solidFill>
              </a:rPr>
              <a:t>развивать у учащихся связную речь, память, эмоциональность, координацию движений;</a:t>
            </a:r>
          </a:p>
          <a:p>
            <a:pPr lvl="0"/>
            <a:r>
              <a:rPr lang="ru-RU" sz="4300" dirty="0">
                <a:solidFill>
                  <a:srgbClr val="002060"/>
                </a:solidFill>
              </a:rPr>
              <a:t>воспитывать чувство ответственности, сплоченности в классном коллективе;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5900" b="1" dirty="0">
                <a:solidFill>
                  <a:srgbClr val="C00000"/>
                </a:solidFill>
              </a:rPr>
              <a:t>Оборудование: </a:t>
            </a:r>
            <a:r>
              <a:rPr lang="ru-RU" sz="5900" b="1" dirty="0" smtClean="0">
                <a:solidFill>
                  <a:srgbClr val="C00000"/>
                </a:solidFill>
              </a:rPr>
              <a:t>		</a:t>
            </a:r>
            <a:endParaRPr lang="ru-RU" sz="59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	 </a:t>
            </a:r>
            <a:r>
              <a:rPr lang="ru-RU" sz="4500" b="1" dirty="0" smtClean="0">
                <a:solidFill>
                  <a:srgbClr val="C00000"/>
                </a:solidFill>
              </a:rPr>
              <a:t>Работа психологической службы</a:t>
            </a:r>
            <a:r>
              <a:rPr lang="ru-RU" sz="4500" dirty="0" smtClean="0">
                <a:solidFill>
                  <a:srgbClr val="C00000"/>
                </a:solidFill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>
                <a:solidFill>
                  <a:srgbClr val="002060"/>
                </a:solidFill>
              </a:rPr>
              <a:t>м</a:t>
            </a:r>
            <a:r>
              <a:rPr lang="ru-RU" sz="4300" dirty="0" smtClean="0">
                <a:solidFill>
                  <a:srgbClr val="002060"/>
                </a:solidFill>
              </a:rPr>
              <a:t>ониторинг развития психических процессов (3 года); 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 smtClean="0">
                <a:solidFill>
                  <a:srgbClr val="002060"/>
                </a:solidFill>
              </a:rPr>
              <a:t>профилактическая работа ПАВ; 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 smtClean="0">
                <a:solidFill>
                  <a:srgbClr val="002060"/>
                </a:solidFill>
              </a:rPr>
              <a:t>выставка конкурса рисунков по теме: «Моя семья» и «Несуществующие животные»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 smtClean="0">
                <a:solidFill>
                  <a:srgbClr val="002060"/>
                </a:solidFill>
              </a:rPr>
              <a:t>текст </a:t>
            </a:r>
            <a:r>
              <a:rPr lang="ru-RU" sz="4300" dirty="0">
                <a:solidFill>
                  <a:srgbClr val="002060"/>
                </a:solidFill>
              </a:rPr>
              <a:t>сказки «Колобок на новый лад»;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>
                <a:solidFill>
                  <a:srgbClr val="002060"/>
                </a:solidFill>
              </a:rPr>
              <a:t>к</a:t>
            </a:r>
            <a:r>
              <a:rPr lang="ru-RU" sz="4300" dirty="0" smtClean="0">
                <a:solidFill>
                  <a:srgbClr val="002060"/>
                </a:solidFill>
              </a:rPr>
              <a:t>остер; оформление зала;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 smtClean="0">
                <a:solidFill>
                  <a:srgbClr val="002060"/>
                </a:solidFill>
              </a:rPr>
              <a:t>костюмы </a:t>
            </a:r>
            <a:r>
              <a:rPr lang="ru-RU" sz="4300" dirty="0">
                <a:solidFill>
                  <a:srgbClr val="002060"/>
                </a:solidFill>
              </a:rPr>
              <a:t>героев сказки;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>
                <a:solidFill>
                  <a:srgbClr val="002060"/>
                </a:solidFill>
              </a:rPr>
              <a:t>плакат «Мы против курения»;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>
                <a:solidFill>
                  <a:srgbClr val="002060"/>
                </a:solidFill>
              </a:rPr>
              <a:t> компьютер, музыкальное оформление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ПАВ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4" name="Picture 3" descr="E:\101PHOTO\SAM_1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1071546"/>
            <a:ext cx="842968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101PHOTO\SAM_16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101PHOTO\SAM_1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001056" cy="17208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Добрый день, дорогие ребята, уважаемые гости!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Мы рады приветствовать в стенах нашей школы.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2428868"/>
            <a:ext cx="8358246" cy="4071966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  <a:p>
            <a:pPr algn="just"/>
            <a:r>
              <a:rPr lang="ru-RU" sz="1500" b="1" dirty="0" smtClean="0">
                <a:solidFill>
                  <a:srgbClr val="0070C0"/>
                </a:solidFill>
              </a:rPr>
              <a:t>	</a:t>
            </a:r>
            <a:r>
              <a:rPr lang="ru-RU" sz="1500" b="1" dirty="0" smtClean="0">
                <a:solidFill>
                  <a:srgbClr val="002060"/>
                </a:solidFill>
              </a:rPr>
              <a:t>В </a:t>
            </a:r>
            <a:r>
              <a:rPr lang="ru-RU" sz="1500" b="1" dirty="0">
                <a:solidFill>
                  <a:srgbClr val="002060"/>
                </a:solidFill>
              </a:rPr>
              <a:t>своей психологической деятельности применяю такие виды работы, как куклотерапмя, сказкотерапия, психодрама, игротерапия, танцевальная терапия, музыкотерапия, гештальтерапия, арттерапия и т.д.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На ваше внимание предлагаем акцию протеста: «Мы против курения! 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Одна из форм проведения в  данной акции — это сказкотерапия в ходе, которой проживаются и проигрываются основные ситуации, связанные с курением и давлением со стороны сверстников.  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Сказкотерапия - это  метод лечебно-педагогического воздействия на детей. 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Сказки издавна используют как лекарство для души. Они приводят в движение внутреннюю жизнь, и это особенно важно для детской души, когда она запугана, стеснена или загнана в угол, а также когда она наивна и нуждается в чутком руководстве и защите.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Итак, мы сейчас с вами отправляемся в сказку, угадайте в какую?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101PHOTO\SAM_16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329114" cy="407196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14290"/>
            <a:ext cx="3857652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C00000"/>
                </a:solidFill>
              </a:rPr>
              <a:t>Бабка: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Солнышко встает, природа просыпается…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</a:t>
            </a:r>
            <a:r>
              <a:rPr lang="ru-RU" sz="1600" b="1" dirty="0">
                <a:solidFill>
                  <a:srgbClr val="002060"/>
                </a:solidFill>
              </a:rPr>
              <a:t>Колобка до сих пор нет и нет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Пойду-ка</a:t>
            </a:r>
            <a:r>
              <a:rPr lang="ru-RU" sz="1600" b="1" dirty="0">
                <a:solidFill>
                  <a:srgbClr val="002060"/>
                </a:solidFill>
              </a:rPr>
              <a:t>,   деда разбужу.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 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Дед, а дед, вставай скорей.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Слышишь кто-то у дверей.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Кашляет, аж дом дрожит,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Может, кто за Колобком бежит?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C00000"/>
                </a:solidFill>
              </a:rPr>
              <a:t>Дед: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Колобок, пойди, опять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На всю ночь ушел гулять.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Накурился сигарет,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Вот и кашляет как дед.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Слушай, бабка, погоди,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Ты мне лучше помоги.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Открывай-ка шире дверь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И давай-ка мой ремень.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C00000"/>
                </a:solidFill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</a:rPr>
              <a:t>Бабка: </a:t>
            </a:r>
            <a:r>
              <a:rPr lang="ru-RU" sz="1600" b="1" dirty="0" smtClean="0">
                <a:solidFill>
                  <a:srgbClr val="002060"/>
                </a:solidFill>
              </a:rPr>
              <a:t>Дед, </a:t>
            </a:r>
            <a:r>
              <a:rPr lang="ru-RU" sz="1600" b="1" dirty="0">
                <a:solidFill>
                  <a:srgbClr val="002060"/>
                </a:solidFill>
              </a:rPr>
              <a:t>а дед, может не надо?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C00000"/>
                </a:solidFill>
              </a:rPr>
              <a:t>Дед:</a:t>
            </a:r>
            <a:r>
              <a:rPr lang="ru-RU" sz="1600" b="1" dirty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Надо</a:t>
            </a:r>
            <a:r>
              <a:rPr lang="ru-RU" sz="1600" b="1" dirty="0">
                <a:solidFill>
                  <a:srgbClr val="002060"/>
                </a:solidFill>
              </a:rPr>
              <a:t>, надо. Бабка! Сколько можно мучиться! Совсем от рук отбился!   </a:t>
            </a:r>
          </a:p>
          <a:p>
            <a:pPr algn="just">
              <a:buNone/>
            </a:pPr>
            <a:endParaRPr lang="ru-RU" sz="1600" dirty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5394" cy="192882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</a:rPr>
              <a:t>Ведущий: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Милые </a:t>
            </a:r>
            <a:r>
              <a:rPr lang="ru-RU" sz="1600" b="1" dirty="0">
                <a:solidFill>
                  <a:srgbClr val="002060"/>
                </a:solidFill>
              </a:rPr>
              <a:t>мои «зверюшки», давайте найдем свое сердце, прижмем его к груди и прислушиваемся, как оно стучит: «ТУК-ТУК-ТУК». А теперь представьте, что у вас в груди вместо сердца, кусочек ласкового солнышка. Яркий и теплый свет разливается по всему телу, рукам, ногам. Его столько, что он уже не вмещается в нас. Давайте пошлем друг другу и гостям немного  света и тепла своего сердца! (под музыку)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 это время ведут дед и баба Колобка.</a:t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101PHOTO\SAM_16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74874"/>
            <a:ext cx="3571900" cy="4397398"/>
          </a:xfrm>
          <a:prstGeom prst="rect">
            <a:avLst/>
          </a:prstGeom>
          <a:noFill/>
        </p:spPr>
      </p:pic>
      <p:pic>
        <p:nvPicPr>
          <p:cNvPr id="2051" name="Picture 3" descr="E:\101PHOTO\SAM_16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5025" y="2428869"/>
            <a:ext cx="404177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939</Words>
  <Application>Microsoft Office PowerPoint</Application>
  <PresentationFormat>Экран (4:3)</PresentationFormat>
  <Paragraphs>199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</vt:lpstr>
      <vt:lpstr>Слайд 2</vt:lpstr>
      <vt:lpstr>Цель:  формирование у учащихся негативного отношения к курению средствами сказкотерапии.</vt:lpstr>
      <vt:lpstr>Профилактика ПАВ </vt:lpstr>
      <vt:lpstr>Слайд 5</vt:lpstr>
      <vt:lpstr>Слайд 6</vt:lpstr>
      <vt:lpstr>Добрый день, дорогие ребята, уважаемые гости!  Мы рады приветствовать в стенах нашей школы. </vt:lpstr>
      <vt:lpstr>Слайд 8</vt:lpstr>
      <vt:lpstr>Ведущий:   Милые мои «зверюшки», давайте найдем свое сердце, прижмем его к груди и прислушиваемся, как оно стучит: «ТУК-ТУК-ТУК». А теперь представьте, что у вас в груди вместо сердца, кусочек ласкового солнышка. Яркий и теплый свет разливается по всему телу, рукам, ногам. Его столько, что он уже не вмещается в нас. Давайте пошлем друг другу и гостям немного  света и тепла своего сердца! (под музыку) В это время ведут дед и баба Колобка. </vt:lpstr>
      <vt:lpstr>Дед: Что же делать, как нам быть? Баба:  Как его нам проучит. Стоит и курит у всех на виду. Колобок: Не хочу, чтоб меня били, а хочу, чтобы любили. Вед. Дорогие мои, это не выход из положения, надо как-то ему помочь. Баба: А как?   </vt:lpstr>
      <vt:lpstr>Слайд 11</vt:lpstr>
      <vt:lpstr>Слайд 12</vt:lpstr>
      <vt:lpstr>Слайд 13</vt:lpstr>
      <vt:lpstr>Слайд 14</vt:lpstr>
      <vt:lpstr>Слайд 15</vt:lpstr>
      <vt:lpstr>Ведущий:  Я думаю, у вас в лесу выходит все хорошо. Никто не курит, все здоровые.</vt:lpstr>
      <vt:lpstr>Слайд 17</vt:lpstr>
      <vt:lpstr>Мини лекция</vt:lpstr>
      <vt:lpstr> Вопросы  по прослушанному материалу: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777</cp:lastModifiedBy>
  <cp:revision>28</cp:revision>
  <dcterms:created xsi:type="dcterms:W3CDTF">2013-05-07T15:18:30Z</dcterms:created>
  <dcterms:modified xsi:type="dcterms:W3CDTF">2013-12-21T16:31:11Z</dcterms:modified>
</cp:coreProperties>
</file>